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77"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Open Sans" panose="020B0606030504020204" pitchFamily="34" charset="0"/>
      <p:regular r:id="rId24"/>
      <p:bold r:id="rId25"/>
      <p:italic r:id="rId26"/>
      <p:boldItalic r:id="rId27"/>
    </p:embeddedFont>
    <p:embeddedFont>
      <p:font typeface="PT Sans Narrow" panose="020B0506020203020204" pitchFamily="34"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7b533c5c0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7b533c5c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7b533c5c03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7b533c5c03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7b533c5c03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7b533c5c0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7b533c5c03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7b533c5c0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7b533c5c03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7b533c5c0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7b533c5c03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7b533c5c03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7b533c5c03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7b533c5c03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7b533c5c03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7b533c5c03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7b533c5c03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7b533c5c03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drains and fills your battery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7b533c5c03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7b533c5c03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7b533c5c03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7b533c5c03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can you use if you are feeling upset, angry, worried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b533c5c0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b533c5c0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Add names for practitioners attending</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7b533c5c03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7b533c5c03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7b533c5c03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7b533c5c03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7b533c5c03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7b533c5c0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b533c5c03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b533c5c0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7b4d791ba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7b4d791ba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7b533c5c03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7b533c5c0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7b533c5c03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7b533c5c0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7b533c5c03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7b533c5c0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7b533c5c03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7b533c5c03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875450" y="1827639"/>
            <a:ext cx="7136700" cy="1022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GB">
                <a:latin typeface="Arial"/>
                <a:ea typeface="Arial"/>
                <a:cs typeface="Arial"/>
                <a:sym typeface="Arial"/>
              </a:rPr>
              <a:t>Understanding Autism Group</a:t>
            </a:r>
            <a:endParaRPr>
              <a:latin typeface="Arial"/>
              <a:ea typeface="Arial"/>
              <a:cs typeface="Arial"/>
              <a:sym typeface="Arial"/>
            </a:endParaRPr>
          </a:p>
        </p:txBody>
      </p:sp>
      <p:sp>
        <p:nvSpPr>
          <p:cNvPr id="67" name="Google Shape;67;p13"/>
          <p:cNvSpPr txBox="1">
            <a:spLocks noGrp="1"/>
          </p:cNvSpPr>
          <p:nvPr>
            <p:ph type="subTitle" idx="1"/>
          </p:nvPr>
        </p:nvSpPr>
        <p:spPr>
          <a:xfrm>
            <a:off x="2136750" y="2850039"/>
            <a:ext cx="48705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latin typeface="Arial"/>
                <a:ea typeface="Arial"/>
                <a:cs typeface="Arial"/>
                <a:sym typeface="Arial"/>
              </a:rPr>
              <a:t>Session 5</a:t>
            </a:r>
            <a:endParaRPr>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a:spLocks noGrp="1"/>
          </p:cNvSpPr>
          <p:nvPr>
            <p:ph type="title"/>
          </p:nvPr>
        </p:nvSpPr>
        <p:spPr>
          <a:xfrm>
            <a:off x="162425" y="16005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Some new things to try…</a:t>
            </a:r>
            <a:endParaRPr>
              <a:latin typeface="Arial"/>
              <a:ea typeface="Arial"/>
              <a:cs typeface="Arial"/>
              <a:sym typeface="Arial"/>
            </a:endParaRPr>
          </a:p>
          <a:p>
            <a:pPr marL="0" lvl="0" indent="0" algn="l" rtl="0">
              <a:spcBef>
                <a:spcPts val="0"/>
              </a:spcBef>
              <a:spcAft>
                <a:spcPts val="0"/>
              </a:spcAft>
              <a:buNone/>
            </a:pPr>
            <a:r>
              <a:rPr lang="en-GB">
                <a:latin typeface="Arial"/>
                <a:ea typeface="Arial"/>
                <a:cs typeface="Arial"/>
                <a:sym typeface="Arial"/>
              </a:rPr>
              <a:t>Breathing </a:t>
            </a:r>
            <a:endParaRPr>
              <a:latin typeface="Arial"/>
              <a:ea typeface="Arial"/>
              <a:cs typeface="Arial"/>
              <a:sym typeface="Arial"/>
            </a:endParaRPr>
          </a:p>
        </p:txBody>
      </p:sp>
      <p:pic>
        <p:nvPicPr>
          <p:cNvPr id="152" name="Google Shape;152;p22"/>
          <p:cNvPicPr preferRelativeResize="0"/>
          <p:nvPr/>
        </p:nvPicPr>
        <p:blipFill>
          <a:blip r:embed="rId3">
            <a:alphaModFix/>
          </a:blip>
          <a:stretch>
            <a:fillRect/>
          </a:stretch>
        </p:blipFill>
        <p:spPr>
          <a:xfrm>
            <a:off x="1030975" y="1244575"/>
            <a:ext cx="2684849" cy="3516350"/>
          </a:xfrm>
          <a:prstGeom prst="rect">
            <a:avLst/>
          </a:prstGeom>
          <a:noFill/>
          <a:ln>
            <a:noFill/>
          </a:ln>
        </p:spPr>
      </p:pic>
      <p:pic>
        <p:nvPicPr>
          <p:cNvPr id="153" name="Google Shape;153;p22"/>
          <p:cNvPicPr preferRelativeResize="0"/>
          <p:nvPr/>
        </p:nvPicPr>
        <p:blipFill>
          <a:blip r:embed="rId4">
            <a:alphaModFix/>
          </a:blip>
          <a:stretch>
            <a:fillRect/>
          </a:stretch>
        </p:blipFill>
        <p:spPr>
          <a:xfrm>
            <a:off x="4571996" y="1244575"/>
            <a:ext cx="3647196" cy="3516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3"/>
          <p:cNvSpPr txBox="1">
            <a:spLocks noGrp="1"/>
          </p:cNvSpPr>
          <p:nvPr>
            <p:ph type="title"/>
          </p:nvPr>
        </p:nvSpPr>
        <p:spPr>
          <a:xfrm>
            <a:off x="94550" y="14647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Grounding </a:t>
            </a:r>
            <a:endParaRPr>
              <a:latin typeface="Arial"/>
              <a:ea typeface="Arial"/>
              <a:cs typeface="Arial"/>
              <a:sym typeface="Arial"/>
            </a:endParaRPr>
          </a:p>
        </p:txBody>
      </p:sp>
      <p:pic>
        <p:nvPicPr>
          <p:cNvPr id="159" name="Google Shape;159;p23"/>
          <p:cNvPicPr preferRelativeResize="0"/>
          <p:nvPr/>
        </p:nvPicPr>
        <p:blipFill>
          <a:blip r:embed="rId3">
            <a:alphaModFix/>
          </a:blip>
          <a:stretch>
            <a:fillRect/>
          </a:stretch>
        </p:blipFill>
        <p:spPr>
          <a:xfrm>
            <a:off x="2813640" y="34925"/>
            <a:ext cx="3914808" cy="5073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0" y="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Progressive Muscle Relaxation </a:t>
            </a:r>
            <a:endParaRPr>
              <a:latin typeface="Arial"/>
              <a:ea typeface="Arial"/>
              <a:cs typeface="Arial"/>
              <a:sym typeface="Arial"/>
            </a:endParaRPr>
          </a:p>
        </p:txBody>
      </p:sp>
      <p:pic>
        <p:nvPicPr>
          <p:cNvPr id="165" name="Google Shape;165;p24"/>
          <p:cNvPicPr preferRelativeResize="0"/>
          <p:nvPr/>
        </p:nvPicPr>
        <p:blipFill>
          <a:blip r:embed="rId3">
            <a:alphaModFix/>
          </a:blip>
          <a:stretch>
            <a:fillRect/>
          </a:stretch>
        </p:blipFill>
        <p:spPr>
          <a:xfrm>
            <a:off x="1088825" y="707400"/>
            <a:ext cx="6181725" cy="4131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5"/>
          <p:cNvSpPr txBox="1">
            <a:spLocks noGrp="1"/>
          </p:cNvSpPr>
          <p:nvPr>
            <p:ph type="title"/>
          </p:nvPr>
        </p:nvSpPr>
        <p:spPr>
          <a:xfrm>
            <a:off x="203125" y="29575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Alexithymia </a:t>
            </a:r>
            <a:endParaRPr>
              <a:latin typeface="Arial"/>
              <a:ea typeface="Arial"/>
              <a:cs typeface="Arial"/>
              <a:sym typeface="Arial"/>
            </a:endParaRPr>
          </a:p>
        </p:txBody>
      </p:sp>
      <p:sp>
        <p:nvSpPr>
          <p:cNvPr id="171" name="Google Shape;171;p25"/>
          <p:cNvSpPr txBox="1">
            <a:spLocks noGrp="1"/>
          </p:cNvSpPr>
          <p:nvPr>
            <p:ph type="body" idx="1"/>
          </p:nvPr>
        </p:nvSpPr>
        <p:spPr>
          <a:xfrm>
            <a:off x="50250" y="1076300"/>
            <a:ext cx="90435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    </a:t>
            </a:r>
            <a:r>
              <a:rPr lang="en-GB">
                <a:latin typeface="Arial"/>
                <a:ea typeface="Arial"/>
                <a:cs typeface="Arial"/>
                <a:sym typeface="Arial"/>
              </a:rPr>
              <a:t>           Alex- e- thigh- me-a</a:t>
            </a:r>
            <a:endParaRPr>
              <a:latin typeface="Arial"/>
              <a:ea typeface="Arial"/>
              <a:cs typeface="Arial"/>
              <a:sym typeface="Arial"/>
            </a:endParaRPr>
          </a:p>
          <a:p>
            <a:pPr marL="0" lvl="0" indent="0" algn="l" rtl="0">
              <a:spcBef>
                <a:spcPts val="1200"/>
              </a:spcBef>
              <a:spcAft>
                <a:spcPts val="0"/>
              </a:spcAft>
              <a:buNone/>
            </a:pPr>
            <a:endParaRPr>
              <a:latin typeface="Arial"/>
              <a:ea typeface="Arial"/>
              <a:cs typeface="Arial"/>
              <a:sym typeface="Arial"/>
            </a:endParaRPr>
          </a:p>
          <a:p>
            <a:pPr marL="0" lvl="0" indent="0" algn="l" rtl="0">
              <a:spcBef>
                <a:spcPts val="1200"/>
              </a:spcBef>
              <a:spcAft>
                <a:spcPts val="0"/>
              </a:spcAft>
              <a:buNone/>
            </a:pPr>
            <a:endParaRPr>
              <a:latin typeface="Arial"/>
              <a:ea typeface="Arial"/>
              <a:cs typeface="Arial"/>
              <a:sym typeface="Arial"/>
            </a:endParaRPr>
          </a:p>
          <a:p>
            <a:pPr marL="0" lvl="0" indent="0" algn="l" rtl="0">
              <a:spcBef>
                <a:spcPts val="1200"/>
              </a:spcBef>
              <a:spcAft>
                <a:spcPts val="0"/>
              </a:spcAft>
              <a:buNone/>
            </a:pPr>
            <a:r>
              <a:rPr lang="en-GB" sz="1200">
                <a:highlight>
                  <a:srgbClr val="FFFFFF"/>
                </a:highlight>
                <a:latin typeface="Arial"/>
                <a:ea typeface="Arial"/>
                <a:cs typeface="Arial"/>
                <a:sym typeface="Arial"/>
              </a:rPr>
              <a:t>Some people know when they are feeling a certain way. They can identify that certain feelings in their bodies indicate certain emotions. They would recognise if they had butterflies in their stomach and would understand that this meant they were feeling nervous.</a:t>
            </a:r>
            <a:r>
              <a:rPr lang="en-GB">
                <a:latin typeface="Arial"/>
                <a:ea typeface="Arial"/>
                <a:cs typeface="Arial"/>
                <a:sym typeface="Arial"/>
              </a:rPr>
              <a:t> </a:t>
            </a:r>
            <a:endParaRPr>
              <a:latin typeface="Arial"/>
              <a:ea typeface="Arial"/>
              <a:cs typeface="Arial"/>
              <a:sym typeface="Arial"/>
            </a:endParaRPr>
          </a:p>
          <a:p>
            <a:pPr marL="0" lvl="0" indent="0" algn="l" rtl="0">
              <a:spcBef>
                <a:spcPts val="1200"/>
              </a:spcBef>
              <a:spcAft>
                <a:spcPts val="0"/>
              </a:spcAft>
              <a:buNone/>
            </a:pPr>
            <a:r>
              <a:rPr lang="en-GB" sz="1200">
                <a:latin typeface="Arial"/>
                <a:ea typeface="Arial"/>
                <a:cs typeface="Arial"/>
                <a:sym typeface="Arial"/>
              </a:rPr>
              <a:t>Some people will struggle with this and may not always be able to identify what emotion they are feeling. This is called Alexithymia.</a:t>
            </a:r>
            <a:r>
              <a:rPr lang="en-GB" sz="1200">
                <a:highlight>
                  <a:srgbClr val="FFFFFF"/>
                </a:highlight>
                <a:latin typeface="Arial"/>
                <a:ea typeface="Arial"/>
                <a:cs typeface="Arial"/>
                <a:sym typeface="Arial"/>
              </a:rPr>
              <a:t>Kinnaird, Stewart and Tchanturia (2019) found that only 4.89% of the non-autistic people in their sample had alexithymia, compared to 49.93%</a:t>
            </a:r>
            <a:r>
              <a:rPr lang="en-GB" sz="1200">
                <a:latin typeface="Arial"/>
                <a:ea typeface="Arial"/>
                <a:cs typeface="Arial"/>
                <a:sym typeface="Arial"/>
              </a:rPr>
              <a:t> of autistic people. </a:t>
            </a:r>
            <a:r>
              <a:rPr lang="en-GB" sz="1200">
                <a:highlight>
                  <a:srgbClr val="FFFFFF"/>
                </a:highlight>
                <a:latin typeface="Arial"/>
                <a:ea typeface="Arial"/>
                <a:cs typeface="Arial"/>
                <a:sym typeface="Arial"/>
              </a:rPr>
              <a:t>It can also be hard to interpret other people’s emotions.</a:t>
            </a:r>
            <a:endParaRPr sz="1200">
              <a:latin typeface="Arial"/>
              <a:ea typeface="Arial"/>
              <a:cs typeface="Arial"/>
              <a:sym typeface="Arial"/>
            </a:endParaRPr>
          </a:p>
          <a:p>
            <a:pPr marL="0" lvl="0" indent="0" algn="l" rtl="0">
              <a:spcBef>
                <a:spcPts val="1200"/>
              </a:spcBef>
              <a:spcAft>
                <a:spcPts val="1200"/>
              </a:spcAft>
              <a:buNone/>
            </a:pPr>
            <a:endParaRPr/>
          </a:p>
        </p:txBody>
      </p:sp>
      <p:pic>
        <p:nvPicPr>
          <p:cNvPr id="172" name="Google Shape;172;p25"/>
          <p:cNvPicPr preferRelativeResize="0"/>
          <p:nvPr/>
        </p:nvPicPr>
        <p:blipFill>
          <a:blip r:embed="rId3">
            <a:alphaModFix/>
          </a:blip>
          <a:stretch>
            <a:fillRect/>
          </a:stretch>
        </p:blipFill>
        <p:spPr>
          <a:xfrm>
            <a:off x="203125" y="1157725"/>
            <a:ext cx="602100" cy="770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Can you think of time where you struggled to identify your own or someone else’s emotions?</a:t>
            </a:r>
            <a:endParaRPr>
              <a:latin typeface="Arial"/>
              <a:ea typeface="Arial"/>
              <a:cs typeface="Arial"/>
              <a:sym typeface="Arial"/>
            </a:endParaRPr>
          </a:p>
        </p:txBody>
      </p:sp>
      <p:pic>
        <p:nvPicPr>
          <p:cNvPr id="178" name="Google Shape;178;p26"/>
          <p:cNvPicPr preferRelativeResize="0"/>
          <p:nvPr/>
        </p:nvPicPr>
        <p:blipFill>
          <a:blip r:embed="rId3">
            <a:alphaModFix/>
          </a:blip>
          <a:stretch>
            <a:fillRect/>
          </a:stretch>
        </p:blipFill>
        <p:spPr>
          <a:xfrm>
            <a:off x="2732402" y="1874925"/>
            <a:ext cx="3364600" cy="28750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7"/>
          <p:cNvSpPr txBox="1">
            <a:spLocks noGrp="1"/>
          </p:cNvSpPr>
          <p:nvPr>
            <p:ph type="title"/>
          </p:nvPr>
        </p:nvSpPr>
        <p:spPr>
          <a:xfrm>
            <a:off x="403550" y="9217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Spoon Theory </a:t>
            </a:r>
            <a:endParaRPr>
              <a:latin typeface="Arial"/>
              <a:ea typeface="Arial"/>
              <a:cs typeface="Arial"/>
              <a:sym typeface="Arial"/>
            </a:endParaRPr>
          </a:p>
        </p:txBody>
      </p:sp>
      <p:sp>
        <p:nvSpPr>
          <p:cNvPr id="184" name="Google Shape;184;p27"/>
          <p:cNvSpPr txBox="1">
            <a:spLocks noGrp="1"/>
          </p:cNvSpPr>
          <p:nvPr>
            <p:ph type="body" idx="1"/>
          </p:nvPr>
        </p:nvSpPr>
        <p:spPr>
          <a:xfrm>
            <a:off x="403550" y="1543250"/>
            <a:ext cx="33030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GB" sz="1600">
                <a:solidFill>
                  <a:srgbClr val="202122"/>
                </a:solidFill>
                <a:highlight>
                  <a:srgbClr val="FFFFFF"/>
                </a:highlight>
                <a:latin typeface="Arial"/>
                <a:ea typeface="Arial"/>
                <a:cs typeface="Arial"/>
                <a:sym typeface="Arial"/>
              </a:rPr>
              <a:t>A metaphor describing the amount of physical and/or mental energy that a person has available for daily activities and tasks, and how it can become limited.</a:t>
            </a:r>
            <a:endParaRPr sz="1600"/>
          </a:p>
        </p:txBody>
      </p:sp>
      <p:pic>
        <p:nvPicPr>
          <p:cNvPr id="185" name="Google Shape;185;p27"/>
          <p:cNvPicPr preferRelativeResize="0"/>
          <p:nvPr/>
        </p:nvPicPr>
        <p:blipFill rotWithShape="1">
          <a:blip r:embed="rId3">
            <a:alphaModFix/>
          </a:blip>
          <a:srcRect t="25768" b="8794"/>
          <a:stretch/>
        </p:blipFill>
        <p:spPr>
          <a:xfrm>
            <a:off x="5088100" y="0"/>
            <a:ext cx="3498850" cy="5143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311700" y="2414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588">
                <a:latin typeface="Arial"/>
                <a:ea typeface="Arial"/>
                <a:cs typeface="Arial"/>
                <a:sym typeface="Arial"/>
              </a:rPr>
              <a:t>Another way to think about it…</a:t>
            </a:r>
            <a:endParaRPr sz="3588">
              <a:latin typeface="Arial"/>
              <a:ea typeface="Arial"/>
              <a:cs typeface="Arial"/>
              <a:sym typeface="Arial"/>
            </a:endParaRPr>
          </a:p>
        </p:txBody>
      </p:sp>
      <p:sp>
        <p:nvSpPr>
          <p:cNvPr id="191" name="Google Shape;191;p28"/>
          <p:cNvSpPr txBox="1">
            <a:spLocks noGrp="1"/>
          </p:cNvSpPr>
          <p:nvPr>
            <p:ph type="body" idx="1"/>
          </p:nvPr>
        </p:nvSpPr>
        <p:spPr>
          <a:xfrm rot="278">
            <a:off x="5217399" y="1166501"/>
            <a:ext cx="3703500" cy="34212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Font typeface="Arial"/>
              <a:buChar char="●"/>
            </a:pPr>
            <a:r>
              <a:rPr lang="en-GB" sz="1500">
                <a:latin typeface="Arial"/>
                <a:ea typeface="Arial"/>
                <a:cs typeface="Arial"/>
                <a:sym typeface="Arial"/>
              </a:rPr>
              <a:t>When you use your phone or tablet for a lot of things or have a lot of apps running it can wear the battery down.</a:t>
            </a:r>
            <a:endParaRPr sz="1500">
              <a:latin typeface="Arial"/>
              <a:ea typeface="Arial"/>
              <a:cs typeface="Arial"/>
              <a:sym typeface="Arial"/>
            </a:endParaRPr>
          </a:p>
          <a:p>
            <a:pPr marL="457200" lvl="0" indent="-323850" algn="l" rtl="0">
              <a:spcBef>
                <a:spcPts val="0"/>
              </a:spcBef>
              <a:spcAft>
                <a:spcPts val="0"/>
              </a:spcAft>
              <a:buSzPts val="1500"/>
              <a:buFont typeface="Arial"/>
              <a:buChar char="●"/>
            </a:pPr>
            <a:r>
              <a:rPr lang="en-GB" sz="1500">
                <a:latin typeface="Arial"/>
                <a:ea typeface="Arial"/>
                <a:cs typeface="Arial"/>
                <a:sym typeface="Arial"/>
              </a:rPr>
              <a:t>This is the same for us when we go about our days in can use our energy.</a:t>
            </a:r>
            <a:endParaRPr sz="1500">
              <a:latin typeface="Arial"/>
              <a:ea typeface="Arial"/>
              <a:cs typeface="Arial"/>
              <a:sym typeface="Arial"/>
            </a:endParaRPr>
          </a:p>
          <a:p>
            <a:pPr marL="457200" lvl="0" indent="-323850" algn="l" rtl="0">
              <a:spcBef>
                <a:spcPts val="0"/>
              </a:spcBef>
              <a:spcAft>
                <a:spcPts val="0"/>
              </a:spcAft>
              <a:buSzPts val="1500"/>
              <a:buFont typeface="Arial"/>
              <a:buChar char="●"/>
            </a:pPr>
            <a:r>
              <a:rPr lang="en-GB" sz="1500">
                <a:latin typeface="Arial"/>
                <a:ea typeface="Arial"/>
                <a:cs typeface="Arial"/>
                <a:sym typeface="Arial"/>
              </a:rPr>
              <a:t>Different things may use more or less energy.</a:t>
            </a:r>
            <a:endParaRPr sz="1500">
              <a:latin typeface="Arial"/>
              <a:ea typeface="Arial"/>
              <a:cs typeface="Arial"/>
              <a:sym typeface="Arial"/>
            </a:endParaRPr>
          </a:p>
        </p:txBody>
      </p:sp>
      <p:pic>
        <p:nvPicPr>
          <p:cNvPr id="192" name="Google Shape;192;p28"/>
          <p:cNvPicPr preferRelativeResize="0"/>
          <p:nvPr/>
        </p:nvPicPr>
        <p:blipFill>
          <a:blip r:embed="rId3">
            <a:alphaModFix/>
          </a:blip>
          <a:stretch>
            <a:fillRect/>
          </a:stretch>
        </p:blipFill>
        <p:spPr>
          <a:xfrm>
            <a:off x="142149" y="1166350"/>
            <a:ext cx="4887799" cy="3421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What drains and fills your battery?</a:t>
            </a:r>
            <a:endParaRPr>
              <a:latin typeface="Arial"/>
              <a:ea typeface="Arial"/>
              <a:cs typeface="Arial"/>
              <a:sym typeface="Arial"/>
            </a:endParaRPr>
          </a:p>
        </p:txBody>
      </p:sp>
      <p:sp>
        <p:nvSpPr>
          <p:cNvPr id="198" name="Google Shape;198;p2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Autistic burnout </a:t>
            </a:r>
            <a:endParaRPr>
              <a:latin typeface="Arial"/>
              <a:ea typeface="Arial"/>
              <a:cs typeface="Arial"/>
              <a:sym typeface="Arial"/>
            </a:endParaRPr>
          </a:p>
        </p:txBody>
      </p:sp>
      <p:sp>
        <p:nvSpPr>
          <p:cNvPr id="204" name="Google Shape;204;p30"/>
          <p:cNvSpPr txBox="1">
            <a:spLocks noGrp="1"/>
          </p:cNvSpPr>
          <p:nvPr>
            <p:ph type="body" idx="1"/>
          </p:nvPr>
        </p:nvSpPr>
        <p:spPr>
          <a:xfrm>
            <a:off x="311700" y="1434975"/>
            <a:ext cx="8520600" cy="33027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GB" sz="2850">
                <a:latin typeface="Arial"/>
                <a:ea typeface="Arial"/>
                <a:cs typeface="Arial"/>
                <a:sym typeface="Arial"/>
              </a:rPr>
              <a:t>Sometimes masking, not having the right support and other stressors can can result in autistic burnout. </a:t>
            </a:r>
            <a:endParaRPr sz="2850">
              <a:latin typeface="Arial"/>
              <a:ea typeface="Arial"/>
              <a:cs typeface="Arial"/>
              <a:sym typeface="Arial"/>
            </a:endParaRPr>
          </a:p>
          <a:p>
            <a:pPr marL="457200" lvl="0" indent="-341709" algn="l" rtl="0">
              <a:spcBef>
                <a:spcPts val="1200"/>
              </a:spcBef>
              <a:spcAft>
                <a:spcPts val="0"/>
              </a:spcAft>
              <a:buSzPct val="100000"/>
              <a:buFont typeface="Arial"/>
              <a:buChar char="●"/>
            </a:pPr>
            <a:r>
              <a:rPr lang="en-GB" sz="2850">
                <a:latin typeface="Arial"/>
                <a:ea typeface="Arial"/>
                <a:cs typeface="Arial"/>
                <a:sym typeface="Arial"/>
              </a:rPr>
              <a:t>You may find:</a:t>
            </a:r>
            <a:endParaRPr sz="2850">
              <a:latin typeface="Arial"/>
              <a:ea typeface="Arial"/>
              <a:cs typeface="Arial"/>
              <a:sym typeface="Arial"/>
            </a:endParaRPr>
          </a:p>
          <a:p>
            <a:pPr marL="914400" lvl="1" indent="-341709" algn="l" rtl="0">
              <a:spcBef>
                <a:spcPts val="0"/>
              </a:spcBef>
              <a:spcAft>
                <a:spcPts val="0"/>
              </a:spcAft>
              <a:buSzPct val="100000"/>
              <a:buFont typeface="Arial"/>
              <a:buChar char="○"/>
            </a:pPr>
            <a:r>
              <a:rPr lang="en-GB" sz="2850">
                <a:latin typeface="Arial"/>
                <a:ea typeface="Arial"/>
                <a:cs typeface="Arial"/>
                <a:sym typeface="Arial"/>
              </a:rPr>
              <a:t>Feeling exhausted for a long period of time </a:t>
            </a:r>
            <a:endParaRPr sz="2850">
              <a:latin typeface="Arial"/>
              <a:ea typeface="Arial"/>
              <a:cs typeface="Arial"/>
              <a:sym typeface="Arial"/>
            </a:endParaRPr>
          </a:p>
          <a:p>
            <a:pPr marL="914400" lvl="1" indent="-341709" algn="l" rtl="0">
              <a:spcBef>
                <a:spcPts val="0"/>
              </a:spcBef>
              <a:spcAft>
                <a:spcPts val="0"/>
              </a:spcAft>
              <a:buSzPct val="100000"/>
              <a:buFont typeface="Arial"/>
              <a:buChar char="○"/>
            </a:pPr>
            <a:r>
              <a:rPr lang="en-GB" sz="2850">
                <a:latin typeface="Arial"/>
                <a:ea typeface="Arial"/>
                <a:cs typeface="Arial"/>
                <a:sym typeface="Arial"/>
              </a:rPr>
              <a:t>Finding it hard to do things e.g. finding it hard to use your skills</a:t>
            </a:r>
            <a:endParaRPr sz="2850">
              <a:latin typeface="Arial"/>
              <a:ea typeface="Arial"/>
              <a:cs typeface="Arial"/>
              <a:sym typeface="Arial"/>
            </a:endParaRPr>
          </a:p>
          <a:p>
            <a:pPr marL="914400" lvl="1" indent="-341709" algn="l" rtl="0">
              <a:spcBef>
                <a:spcPts val="0"/>
              </a:spcBef>
              <a:spcAft>
                <a:spcPts val="0"/>
              </a:spcAft>
              <a:buSzPct val="100000"/>
              <a:buFont typeface="Arial"/>
              <a:buChar char="○"/>
            </a:pPr>
            <a:r>
              <a:rPr lang="en-GB" sz="2850">
                <a:latin typeface="Arial"/>
                <a:ea typeface="Arial"/>
                <a:cs typeface="Arial"/>
                <a:sym typeface="Arial"/>
              </a:rPr>
              <a:t>Finding stimuli more overwhelming (e.g sensory stimuli being more upsetting/ creating more discomfort that usual.</a:t>
            </a:r>
            <a:endParaRPr sz="2850">
              <a:latin typeface="Arial"/>
              <a:ea typeface="Arial"/>
              <a:cs typeface="Arial"/>
              <a:sym typeface="Arial"/>
            </a:endParaRPr>
          </a:p>
          <a:p>
            <a:pPr marL="914400" lvl="1" indent="-341709" algn="l" rtl="0">
              <a:spcBef>
                <a:spcPts val="0"/>
              </a:spcBef>
              <a:spcAft>
                <a:spcPts val="0"/>
              </a:spcAft>
              <a:buSzPct val="100000"/>
              <a:buFont typeface="Arial"/>
              <a:buChar char="○"/>
            </a:pPr>
            <a:r>
              <a:rPr lang="en-GB" sz="2850">
                <a:latin typeface="Arial"/>
                <a:ea typeface="Arial"/>
                <a:cs typeface="Arial"/>
                <a:sym typeface="Arial"/>
              </a:rPr>
              <a:t>If you are experiencing this speak to your GP or CAMHS practitioner and let them know you may be experiencing autistic burnout. </a:t>
            </a:r>
            <a:endParaRPr sz="2850">
              <a:latin typeface="Arial"/>
              <a:ea typeface="Arial"/>
              <a:cs typeface="Arial"/>
              <a:sym typeface="Arial"/>
            </a:endParaRPr>
          </a:p>
          <a:p>
            <a:pPr marL="914400" lvl="0" indent="0" algn="l" rtl="0">
              <a:spcBef>
                <a:spcPts val="1200"/>
              </a:spcBef>
              <a:spcAft>
                <a:spcPts val="0"/>
              </a:spcAft>
              <a:buNone/>
            </a:pPr>
            <a:endParaRPr>
              <a:latin typeface="Arial"/>
              <a:ea typeface="Arial"/>
              <a:cs typeface="Arial"/>
              <a:sym typeface="Arial"/>
            </a:endParaRPr>
          </a:p>
          <a:p>
            <a:pPr marL="0" lvl="0" indent="0" algn="l" rtl="0">
              <a:spcBef>
                <a:spcPts val="1200"/>
              </a:spcBef>
              <a:spcAft>
                <a:spcPts val="1200"/>
              </a:spcAft>
              <a:buNone/>
            </a:pPr>
            <a:endParaRPr>
              <a:latin typeface="Arial"/>
              <a:ea typeface="Arial"/>
              <a:cs typeface="Arial"/>
              <a:sym typeface="Arial"/>
            </a:endParaRPr>
          </a:p>
        </p:txBody>
      </p:sp>
      <p:pic>
        <p:nvPicPr>
          <p:cNvPr id="205" name="Google Shape;205;p30"/>
          <p:cNvPicPr preferRelativeResize="0"/>
          <p:nvPr/>
        </p:nvPicPr>
        <p:blipFill>
          <a:blip r:embed="rId3">
            <a:alphaModFix/>
          </a:blip>
          <a:stretch>
            <a:fillRect/>
          </a:stretch>
        </p:blipFill>
        <p:spPr>
          <a:xfrm flipH="1">
            <a:off x="6680275" y="202451"/>
            <a:ext cx="914625" cy="1073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1"/>
          <p:cNvSpPr txBox="1">
            <a:spLocks noGrp="1"/>
          </p:cNvSpPr>
          <p:nvPr>
            <p:ph type="title"/>
          </p:nvPr>
        </p:nvSpPr>
        <p:spPr>
          <a:xfrm>
            <a:off x="210175" y="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Tool Box</a:t>
            </a:r>
            <a:endParaRPr>
              <a:latin typeface="Arial"/>
              <a:ea typeface="Arial"/>
              <a:cs typeface="Arial"/>
              <a:sym typeface="Arial"/>
            </a:endParaRPr>
          </a:p>
        </p:txBody>
      </p:sp>
      <p:sp>
        <p:nvSpPr>
          <p:cNvPr id="211" name="Google Shape;211;p3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12" name="Google Shape;212;p31"/>
          <p:cNvPicPr preferRelativeResize="0"/>
          <p:nvPr/>
        </p:nvPicPr>
        <p:blipFill rotWithShape="1">
          <a:blip r:embed="rId3">
            <a:alphaModFix/>
          </a:blip>
          <a:srcRect l="34476" t="22407" r="39989" b="7676"/>
          <a:stretch/>
        </p:blipFill>
        <p:spPr>
          <a:xfrm rot="5400000">
            <a:off x="2488137" y="-1114062"/>
            <a:ext cx="3761626" cy="73715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3" name="Google Shape;73;p1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4" name="Google Shape;74;p14"/>
          <p:cNvPicPr preferRelativeResize="0"/>
          <p:nvPr/>
        </p:nvPicPr>
        <p:blipFill>
          <a:blip r:embed="rId3">
            <a:alphaModFix/>
          </a:blip>
          <a:stretch>
            <a:fillRect/>
          </a:stretch>
        </p:blipFill>
        <p:spPr>
          <a:xfrm>
            <a:off x="2165571" y="343859"/>
            <a:ext cx="4576750" cy="2001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2"/>
          <p:cNvSpPr txBox="1">
            <a:spLocks noGrp="1"/>
          </p:cNvSpPr>
          <p:nvPr>
            <p:ph type="title"/>
          </p:nvPr>
        </p:nvSpPr>
        <p:spPr>
          <a:xfrm>
            <a:off x="311700" y="1246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How was today?</a:t>
            </a:r>
            <a:endParaRPr>
              <a:latin typeface="Arial"/>
              <a:ea typeface="Arial"/>
              <a:cs typeface="Arial"/>
              <a:sym typeface="Arial"/>
            </a:endParaRPr>
          </a:p>
        </p:txBody>
      </p:sp>
      <p:pic>
        <p:nvPicPr>
          <p:cNvPr id="218" name="Google Shape;218;p32"/>
          <p:cNvPicPr preferRelativeResize="0"/>
          <p:nvPr/>
        </p:nvPicPr>
        <p:blipFill rotWithShape="1">
          <a:blip r:embed="rId3">
            <a:alphaModFix/>
          </a:blip>
          <a:srcRect b="8273"/>
          <a:stretch/>
        </p:blipFill>
        <p:spPr>
          <a:xfrm>
            <a:off x="-48238" y="1404750"/>
            <a:ext cx="9240475" cy="193576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3"/>
          <p:cNvSpPr txBox="1">
            <a:spLocks noGrp="1"/>
          </p:cNvSpPr>
          <p:nvPr>
            <p:ph type="title"/>
          </p:nvPr>
        </p:nvSpPr>
        <p:spPr>
          <a:xfrm>
            <a:off x="311700" y="1246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Next week</a:t>
            </a:r>
            <a:endParaRPr>
              <a:latin typeface="Arial"/>
              <a:ea typeface="Arial"/>
              <a:cs typeface="Arial"/>
              <a:sym typeface="Arial"/>
            </a:endParaRPr>
          </a:p>
        </p:txBody>
      </p:sp>
      <p:sp>
        <p:nvSpPr>
          <p:cNvPr id="224" name="Google Shape;224;p33"/>
          <p:cNvSpPr txBox="1"/>
          <p:nvPr/>
        </p:nvSpPr>
        <p:spPr>
          <a:xfrm>
            <a:off x="499975" y="1055250"/>
            <a:ext cx="7964100" cy="31083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GB" sz="1800">
                <a:solidFill>
                  <a:schemeClr val="dk2"/>
                </a:solidFill>
              </a:rPr>
              <a:t>Final session</a:t>
            </a:r>
            <a:endParaRPr sz="1800">
              <a:solidFill>
                <a:schemeClr val="dk2"/>
              </a:solidFill>
            </a:endParaRPr>
          </a:p>
          <a:p>
            <a:pPr marL="457200" lvl="0" indent="-342900" algn="l" rtl="0">
              <a:lnSpc>
                <a:spcPct val="150000"/>
              </a:lnSpc>
              <a:spcBef>
                <a:spcPts val="0"/>
              </a:spcBef>
              <a:spcAft>
                <a:spcPts val="0"/>
              </a:spcAft>
              <a:buClr>
                <a:schemeClr val="dk2"/>
              </a:buClr>
              <a:buSzPts val="1800"/>
              <a:buChar char="●"/>
            </a:pPr>
            <a:r>
              <a:rPr lang="en-GB" sz="1800">
                <a:solidFill>
                  <a:schemeClr val="dk2"/>
                </a:solidFill>
              </a:rPr>
              <a:t>Recap of what we have covered in the group</a:t>
            </a:r>
            <a:endParaRPr sz="1800">
              <a:solidFill>
                <a:schemeClr val="dk2"/>
              </a:solidFill>
            </a:endParaRPr>
          </a:p>
          <a:p>
            <a:pPr marL="457200" lvl="0" indent="-342900" algn="l" rtl="0">
              <a:lnSpc>
                <a:spcPct val="150000"/>
              </a:lnSpc>
              <a:spcBef>
                <a:spcPts val="0"/>
              </a:spcBef>
              <a:spcAft>
                <a:spcPts val="0"/>
              </a:spcAft>
              <a:buClr>
                <a:schemeClr val="dk2"/>
              </a:buClr>
              <a:buSzPts val="1800"/>
              <a:buChar char="●"/>
            </a:pPr>
            <a:r>
              <a:rPr lang="en-GB" sz="1800">
                <a:solidFill>
                  <a:schemeClr val="dk2"/>
                </a:solidFill>
              </a:rPr>
              <a:t>Creating a round up box</a:t>
            </a:r>
            <a:endParaRPr sz="1800">
              <a:solidFill>
                <a:schemeClr val="dk2"/>
              </a:solidFill>
            </a:endParaRPr>
          </a:p>
          <a:p>
            <a:pPr marL="457200" lvl="0" indent="-342900" algn="l" rtl="0">
              <a:lnSpc>
                <a:spcPct val="150000"/>
              </a:lnSpc>
              <a:spcBef>
                <a:spcPts val="0"/>
              </a:spcBef>
              <a:spcAft>
                <a:spcPts val="0"/>
              </a:spcAft>
              <a:buClr>
                <a:schemeClr val="dk2"/>
              </a:buClr>
              <a:buSzPts val="1800"/>
              <a:buChar char="●"/>
            </a:pPr>
            <a:r>
              <a:rPr lang="en-GB" sz="1800">
                <a:solidFill>
                  <a:schemeClr val="dk2"/>
                </a:solidFill>
              </a:rPr>
              <a:t>Quiz</a:t>
            </a:r>
            <a:endParaRPr sz="18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Group Rules </a:t>
            </a:r>
            <a:endParaRPr>
              <a:latin typeface="Arial"/>
              <a:ea typeface="Arial"/>
              <a:cs typeface="Arial"/>
              <a:sym typeface="Arial"/>
            </a:endParaRPr>
          </a:p>
        </p:txBody>
      </p:sp>
      <p:sp>
        <p:nvSpPr>
          <p:cNvPr id="80" name="Google Shape;80;p1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92500"/>
          </a:bodyPr>
          <a:lstStyle/>
          <a:p>
            <a:pPr marL="457200" lvl="0" indent="-357822" algn="l" rtl="0">
              <a:spcBef>
                <a:spcPts val="1000"/>
              </a:spcBef>
              <a:spcAft>
                <a:spcPts val="0"/>
              </a:spcAft>
              <a:buClr>
                <a:srgbClr val="404040"/>
              </a:buClr>
              <a:buSzPct val="100000"/>
              <a:buFont typeface="Arial"/>
              <a:buChar char="●"/>
            </a:pPr>
            <a:r>
              <a:rPr lang="en-GB" sz="2200">
                <a:solidFill>
                  <a:srgbClr val="404040"/>
                </a:solidFill>
                <a:latin typeface="Arial"/>
                <a:ea typeface="Arial"/>
                <a:cs typeface="Arial"/>
                <a:sym typeface="Arial"/>
              </a:rPr>
              <a:t>Speak in turns</a:t>
            </a:r>
            <a:endParaRPr sz="2200">
              <a:solidFill>
                <a:srgbClr val="404040"/>
              </a:solidFill>
              <a:latin typeface="Arial"/>
              <a:ea typeface="Arial"/>
              <a:cs typeface="Arial"/>
              <a:sym typeface="Arial"/>
            </a:endParaRPr>
          </a:p>
          <a:p>
            <a:pPr marL="457200" lvl="0" indent="-357822" algn="l" rtl="0">
              <a:spcBef>
                <a:spcPts val="0"/>
              </a:spcBef>
              <a:spcAft>
                <a:spcPts val="0"/>
              </a:spcAft>
              <a:buClr>
                <a:srgbClr val="404040"/>
              </a:buClr>
              <a:buSzPct val="100000"/>
              <a:buFont typeface="Arial"/>
              <a:buChar char="●"/>
            </a:pPr>
            <a:r>
              <a:rPr lang="en-GB" sz="2200">
                <a:solidFill>
                  <a:srgbClr val="404040"/>
                </a:solidFill>
                <a:latin typeface="Arial"/>
                <a:ea typeface="Arial"/>
                <a:cs typeface="Arial"/>
                <a:sym typeface="Arial"/>
              </a:rPr>
              <a:t>Kindness</a:t>
            </a:r>
            <a:endParaRPr sz="2200">
              <a:solidFill>
                <a:srgbClr val="404040"/>
              </a:solidFill>
              <a:latin typeface="Arial"/>
              <a:ea typeface="Arial"/>
              <a:cs typeface="Arial"/>
              <a:sym typeface="Arial"/>
            </a:endParaRPr>
          </a:p>
          <a:p>
            <a:pPr marL="457200" lvl="0" indent="-357822" algn="l" rtl="0">
              <a:spcBef>
                <a:spcPts val="0"/>
              </a:spcBef>
              <a:spcAft>
                <a:spcPts val="0"/>
              </a:spcAft>
              <a:buClr>
                <a:srgbClr val="404040"/>
              </a:buClr>
              <a:buSzPct val="100000"/>
              <a:buFont typeface="Arial"/>
              <a:buChar char="●"/>
            </a:pPr>
            <a:r>
              <a:rPr lang="en-GB" sz="2200">
                <a:solidFill>
                  <a:srgbClr val="404040"/>
                </a:solidFill>
                <a:latin typeface="Arial"/>
                <a:ea typeface="Arial"/>
                <a:cs typeface="Arial"/>
                <a:sym typeface="Arial"/>
              </a:rPr>
              <a:t>Listening to each other</a:t>
            </a:r>
            <a:endParaRPr sz="2200">
              <a:solidFill>
                <a:srgbClr val="404040"/>
              </a:solidFill>
              <a:latin typeface="Arial"/>
              <a:ea typeface="Arial"/>
              <a:cs typeface="Arial"/>
              <a:sym typeface="Arial"/>
            </a:endParaRPr>
          </a:p>
          <a:p>
            <a:pPr marL="457200" lvl="0" indent="-357822" algn="l" rtl="0">
              <a:spcBef>
                <a:spcPts val="0"/>
              </a:spcBef>
              <a:spcAft>
                <a:spcPts val="0"/>
              </a:spcAft>
              <a:buClr>
                <a:srgbClr val="404040"/>
              </a:buClr>
              <a:buSzPct val="100000"/>
              <a:buFont typeface="Arial"/>
              <a:buChar char="●"/>
            </a:pPr>
            <a:r>
              <a:rPr lang="en-GB" sz="2200">
                <a:solidFill>
                  <a:srgbClr val="404040"/>
                </a:solidFill>
                <a:latin typeface="Arial"/>
                <a:ea typeface="Arial"/>
                <a:cs typeface="Arial"/>
                <a:sym typeface="Arial"/>
              </a:rPr>
              <a:t>Not having our phones out</a:t>
            </a:r>
            <a:endParaRPr sz="2200">
              <a:solidFill>
                <a:srgbClr val="404040"/>
              </a:solidFill>
              <a:latin typeface="Arial"/>
              <a:ea typeface="Arial"/>
              <a:cs typeface="Arial"/>
              <a:sym typeface="Arial"/>
            </a:endParaRPr>
          </a:p>
          <a:p>
            <a:pPr marL="457200" lvl="0" indent="-357822" algn="l" rtl="0">
              <a:spcBef>
                <a:spcPts val="0"/>
              </a:spcBef>
              <a:spcAft>
                <a:spcPts val="0"/>
              </a:spcAft>
              <a:buClr>
                <a:srgbClr val="404040"/>
              </a:buClr>
              <a:buSzPct val="100000"/>
              <a:buFont typeface="Arial"/>
              <a:buChar char="●"/>
            </a:pPr>
            <a:r>
              <a:rPr lang="en-GB" sz="2200">
                <a:solidFill>
                  <a:srgbClr val="404040"/>
                </a:solidFill>
                <a:latin typeface="Arial"/>
                <a:ea typeface="Arial"/>
                <a:cs typeface="Arial"/>
                <a:sym typeface="Arial"/>
              </a:rPr>
              <a:t>Not recording or taking pictures</a:t>
            </a:r>
            <a:endParaRPr sz="2200">
              <a:solidFill>
                <a:srgbClr val="404040"/>
              </a:solidFill>
              <a:latin typeface="Arial"/>
              <a:ea typeface="Arial"/>
              <a:cs typeface="Arial"/>
              <a:sym typeface="Arial"/>
            </a:endParaRPr>
          </a:p>
          <a:p>
            <a:pPr marL="457200" lvl="0" indent="-357822" algn="l" rtl="0">
              <a:spcBef>
                <a:spcPts val="0"/>
              </a:spcBef>
              <a:spcAft>
                <a:spcPts val="0"/>
              </a:spcAft>
              <a:buClr>
                <a:srgbClr val="404040"/>
              </a:buClr>
              <a:buSzPct val="100000"/>
              <a:buFont typeface="Arial"/>
              <a:buChar char="●"/>
            </a:pPr>
            <a:r>
              <a:rPr lang="en-GB" sz="2200">
                <a:solidFill>
                  <a:srgbClr val="404040"/>
                </a:solidFill>
                <a:latin typeface="Arial"/>
                <a:ea typeface="Arial"/>
                <a:cs typeface="Arial"/>
                <a:sym typeface="Arial"/>
              </a:rPr>
              <a:t>Not sharing things outside of the group – private and confidential</a:t>
            </a:r>
            <a:endParaRPr sz="2200">
              <a:solidFill>
                <a:srgbClr val="404040"/>
              </a:solidFill>
              <a:latin typeface="Arial"/>
              <a:ea typeface="Arial"/>
              <a:cs typeface="Arial"/>
              <a:sym typeface="Arial"/>
            </a:endParaRPr>
          </a:p>
          <a:p>
            <a:pPr marL="457200" lvl="0" indent="-357822" algn="l" rtl="0">
              <a:spcBef>
                <a:spcPts val="0"/>
              </a:spcBef>
              <a:spcAft>
                <a:spcPts val="0"/>
              </a:spcAft>
              <a:buClr>
                <a:srgbClr val="404040"/>
              </a:buClr>
              <a:buSzPct val="100000"/>
              <a:buFont typeface="Arial"/>
              <a:buChar char="●"/>
            </a:pPr>
            <a:r>
              <a:rPr lang="en-GB" sz="2200">
                <a:solidFill>
                  <a:srgbClr val="404040"/>
                </a:solidFill>
                <a:latin typeface="Arial"/>
                <a:ea typeface="Arial"/>
                <a:cs typeface="Arial"/>
                <a:sym typeface="Arial"/>
              </a:rPr>
              <a:t>Not sharing personal information inside the group (e.g. phone number / social media)</a:t>
            </a:r>
            <a:endParaRPr sz="2200">
              <a:solidFill>
                <a:srgbClr val="404040"/>
              </a:solidFill>
              <a:latin typeface="Arial"/>
              <a:ea typeface="Arial"/>
              <a:cs typeface="Arial"/>
              <a:sym typeface="Arial"/>
            </a:endParaRPr>
          </a:p>
          <a:p>
            <a:pPr marL="0" lvl="0" indent="0" algn="l" rtl="0">
              <a:spcBef>
                <a:spcPts val="0"/>
              </a:spcBef>
              <a:spcAft>
                <a:spcPts val="1200"/>
              </a:spcAft>
              <a:buNone/>
            </a:pPr>
            <a:endParaRPr>
              <a:latin typeface="Arial"/>
              <a:ea typeface="Arial"/>
              <a:cs typeface="Arial"/>
              <a:sym typeface="Arial"/>
            </a:endParaRPr>
          </a:p>
        </p:txBody>
      </p:sp>
      <p:pic>
        <p:nvPicPr>
          <p:cNvPr id="81" name="Google Shape;81;p15"/>
          <p:cNvPicPr preferRelativeResize="0"/>
          <p:nvPr/>
        </p:nvPicPr>
        <p:blipFill>
          <a:blip r:embed="rId3">
            <a:alphaModFix/>
          </a:blip>
          <a:stretch>
            <a:fillRect/>
          </a:stretch>
        </p:blipFill>
        <p:spPr>
          <a:xfrm>
            <a:off x="5672375" y="445029"/>
            <a:ext cx="2462375" cy="1921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11700" y="1246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How are you doing today?</a:t>
            </a:r>
            <a:endParaRPr>
              <a:latin typeface="Arial"/>
              <a:ea typeface="Arial"/>
              <a:cs typeface="Arial"/>
              <a:sym typeface="Arial"/>
            </a:endParaRPr>
          </a:p>
        </p:txBody>
      </p:sp>
      <p:sp>
        <p:nvSpPr>
          <p:cNvPr id="87" name="Google Shape;87;p16"/>
          <p:cNvSpPr txBox="1">
            <a:spLocks noGrp="1"/>
          </p:cNvSpPr>
          <p:nvPr>
            <p:ph type="body" idx="1"/>
          </p:nvPr>
        </p:nvSpPr>
        <p:spPr>
          <a:xfrm>
            <a:off x="3479600" y="1233150"/>
            <a:ext cx="5409000" cy="78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000000"/>
                </a:solidFill>
                <a:latin typeface="Arial"/>
                <a:ea typeface="Arial"/>
                <a:cs typeface="Arial"/>
                <a:sym typeface="Arial"/>
              </a:rPr>
              <a:t>RED- I won’t take part, but I will listen as best I can. I may need extra support or a break.</a:t>
            </a:r>
            <a:endParaRPr b="1">
              <a:solidFill>
                <a:srgbClr val="000000"/>
              </a:solidFill>
              <a:latin typeface="Arial"/>
              <a:ea typeface="Arial"/>
              <a:cs typeface="Arial"/>
              <a:sym typeface="Arial"/>
            </a:endParaRPr>
          </a:p>
          <a:p>
            <a:pPr marL="0" lvl="0" indent="0" algn="l" rtl="0">
              <a:spcBef>
                <a:spcPts val="0"/>
              </a:spcBef>
              <a:spcAft>
                <a:spcPts val="0"/>
              </a:spcAft>
              <a:buNone/>
            </a:pPr>
            <a:endParaRPr b="1">
              <a:solidFill>
                <a:srgbClr val="000000"/>
              </a:solidFill>
              <a:latin typeface="Arial"/>
              <a:ea typeface="Arial"/>
              <a:cs typeface="Arial"/>
              <a:sym typeface="Arial"/>
            </a:endParaRPr>
          </a:p>
          <a:p>
            <a:pPr marL="0" lvl="0" indent="0" algn="l" rtl="0">
              <a:spcBef>
                <a:spcPts val="0"/>
              </a:spcBef>
              <a:spcAft>
                <a:spcPts val="1200"/>
              </a:spcAft>
              <a:buNone/>
            </a:pPr>
            <a:endParaRPr>
              <a:latin typeface="Arial"/>
              <a:ea typeface="Arial"/>
              <a:cs typeface="Arial"/>
              <a:sym typeface="Arial"/>
            </a:endParaRPr>
          </a:p>
        </p:txBody>
      </p:sp>
      <p:pic>
        <p:nvPicPr>
          <p:cNvPr id="88" name="Google Shape;88;p16"/>
          <p:cNvPicPr preferRelativeResize="0"/>
          <p:nvPr/>
        </p:nvPicPr>
        <p:blipFill>
          <a:blip r:embed="rId3">
            <a:alphaModFix/>
          </a:blip>
          <a:stretch>
            <a:fillRect/>
          </a:stretch>
        </p:blipFill>
        <p:spPr>
          <a:xfrm>
            <a:off x="311700" y="832025"/>
            <a:ext cx="3167900" cy="4036526"/>
          </a:xfrm>
          <a:prstGeom prst="rect">
            <a:avLst/>
          </a:prstGeom>
          <a:noFill/>
          <a:ln>
            <a:noFill/>
          </a:ln>
        </p:spPr>
      </p:pic>
      <p:sp>
        <p:nvSpPr>
          <p:cNvPr id="89" name="Google Shape;89;p16"/>
          <p:cNvSpPr txBox="1"/>
          <p:nvPr/>
        </p:nvSpPr>
        <p:spPr>
          <a:xfrm>
            <a:off x="3479600" y="3653975"/>
            <a:ext cx="56103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b="1"/>
              <a:t>GREEN- I’m feeling good. I’m able to participate.</a:t>
            </a:r>
            <a:endParaRPr sz="1800" b="1"/>
          </a:p>
        </p:txBody>
      </p:sp>
      <p:sp>
        <p:nvSpPr>
          <p:cNvPr id="90" name="Google Shape;90;p16"/>
          <p:cNvSpPr txBox="1"/>
          <p:nvPr/>
        </p:nvSpPr>
        <p:spPr>
          <a:xfrm>
            <a:off x="3479600" y="2327425"/>
            <a:ext cx="54090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b="1"/>
              <a:t>AMBER- I may find it tricky to take part but I will try my best.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700" y="45605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What the group will cover</a:t>
            </a:r>
            <a:endParaRPr>
              <a:latin typeface="Arial"/>
              <a:ea typeface="Arial"/>
              <a:cs typeface="Arial"/>
              <a:sym typeface="Arial"/>
            </a:endParaRPr>
          </a:p>
        </p:txBody>
      </p:sp>
      <p:sp>
        <p:nvSpPr>
          <p:cNvPr id="96" name="Google Shape;96;p17"/>
          <p:cNvSpPr txBox="1">
            <a:spLocks noGrp="1"/>
          </p:cNvSpPr>
          <p:nvPr>
            <p:ph type="body" idx="1"/>
          </p:nvPr>
        </p:nvSpPr>
        <p:spPr>
          <a:xfrm>
            <a:off x="311700" y="1509650"/>
            <a:ext cx="4469100" cy="3302700"/>
          </a:xfrm>
          <a:prstGeom prst="rect">
            <a:avLst/>
          </a:prstGeom>
        </p:spPr>
        <p:txBody>
          <a:bodyPr spcFirstLastPara="1" wrap="square" lIns="91425" tIns="91425" rIns="91425" bIns="91425" anchor="t" anchorCtr="0">
            <a:normAutofit/>
          </a:bodyPr>
          <a:lstStyle/>
          <a:p>
            <a:pPr marL="457200" lvl="0" indent="-342900" algn="l" rtl="0">
              <a:lnSpc>
                <a:spcPct val="200000"/>
              </a:lnSpc>
              <a:spcBef>
                <a:spcPts val="0"/>
              </a:spcBef>
              <a:spcAft>
                <a:spcPts val="0"/>
              </a:spcAft>
              <a:buSzPts val="1800"/>
              <a:buFont typeface="Arial"/>
              <a:buChar char="●"/>
            </a:pPr>
            <a:r>
              <a:rPr lang="en-GB">
                <a:latin typeface="Arial"/>
                <a:ea typeface="Arial"/>
                <a:cs typeface="Arial"/>
                <a:sym typeface="Arial"/>
              </a:rPr>
              <a:t>Introduction to Autism</a:t>
            </a:r>
            <a:endParaRPr>
              <a:latin typeface="Arial"/>
              <a:ea typeface="Arial"/>
              <a:cs typeface="Arial"/>
              <a:sym typeface="Arial"/>
            </a:endParaRPr>
          </a:p>
          <a:p>
            <a:pPr marL="457200" lvl="0" indent="-342900" algn="l" rtl="0">
              <a:lnSpc>
                <a:spcPct val="200000"/>
              </a:lnSpc>
              <a:spcBef>
                <a:spcPts val="0"/>
              </a:spcBef>
              <a:spcAft>
                <a:spcPts val="0"/>
              </a:spcAft>
              <a:buSzPts val="1800"/>
              <a:buFont typeface="Arial"/>
              <a:buChar char="●"/>
            </a:pPr>
            <a:r>
              <a:rPr lang="en-GB">
                <a:latin typeface="Arial"/>
                <a:ea typeface="Arial"/>
                <a:cs typeface="Arial"/>
                <a:sym typeface="Arial"/>
              </a:rPr>
              <a:t>Masking</a:t>
            </a:r>
            <a:endParaRPr>
              <a:latin typeface="Arial"/>
              <a:ea typeface="Arial"/>
              <a:cs typeface="Arial"/>
              <a:sym typeface="Arial"/>
            </a:endParaRPr>
          </a:p>
          <a:p>
            <a:pPr marL="457200" lvl="0" indent="-342900" algn="l" rtl="0">
              <a:lnSpc>
                <a:spcPct val="200000"/>
              </a:lnSpc>
              <a:spcBef>
                <a:spcPts val="0"/>
              </a:spcBef>
              <a:spcAft>
                <a:spcPts val="0"/>
              </a:spcAft>
              <a:buSzPts val="1800"/>
              <a:buFont typeface="Arial"/>
              <a:buChar char="●"/>
            </a:pPr>
            <a:r>
              <a:rPr lang="en-GB">
                <a:latin typeface="Arial"/>
                <a:ea typeface="Arial"/>
                <a:cs typeface="Arial"/>
                <a:sym typeface="Arial"/>
              </a:rPr>
              <a:t>Stimming</a:t>
            </a:r>
            <a:endParaRPr>
              <a:latin typeface="Arial"/>
              <a:ea typeface="Arial"/>
              <a:cs typeface="Arial"/>
              <a:sym typeface="Arial"/>
            </a:endParaRPr>
          </a:p>
          <a:p>
            <a:pPr marL="457200" lvl="0" indent="-342900" algn="l" rtl="0">
              <a:lnSpc>
                <a:spcPct val="200000"/>
              </a:lnSpc>
              <a:spcBef>
                <a:spcPts val="0"/>
              </a:spcBef>
              <a:spcAft>
                <a:spcPts val="0"/>
              </a:spcAft>
              <a:buSzPts val="1800"/>
              <a:buFont typeface="Arial"/>
              <a:buChar char="●"/>
            </a:pPr>
            <a:r>
              <a:rPr lang="en-GB">
                <a:latin typeface="Arial"/>
                <a:ea typeface="Arial"/>
                <a:cs typeface="Arial"/>
                <a:sym typeface="Arial"/>
              </a:rPr>
              <a:t>Making friends </a:t>
            </a:r>
            <a:endParaRPr>
              <a:latin typeface="Arial"/>
              <a:ea typeface="Arial"/>
              <a:cs typeface="Arial"/>
              <a:sym typeface="Arial"/>
            </a:endParaRPr>
          </a:p>
          <a:p>
            <a:pPr marL="457200" lvl="0" indent="-342900" algn="l" rtl="0">
              <a:lnSpc>
                <a:spcPct val="200000"/>
              </a:lnSpc>
              <a:spcBef>
                <a:spcPts val="0"/>
              </a:spcBef>
              <a:spcAft>
                <a:spcPts val="0"/>
              </a:spcAft>
              <a:buSzPts val="1800"/>
              <a:buFont typeface="Arial"/>
              <a:buChar char="●"/>
            </a:pPr>
            <a:r>
              <a:rPr lang="en-GB">
                <a:latin typeface="Arial"/>
                <a:ea typeface="Arial"/>
                <a:cs typeface="Arial"/>
                <a:sym typeface="Arial"/>
              </a:rPr>
              <a:t>Senses</a:t>
            </a:r>
            <a:endParaRPr>
              <a:latin typeface="Arial"/>
              <a:ea typeface="Arial"/>
              <a:cs typeface="Arial"/>
              <a:sym typeface="Arial"/>
            </a:endParaRPr>
          </a:p>
          <a:p>
            <a:pPr marL="0" lvl="0" indent="0" algn="l" rtl="0">
              <a:lnSpc>
                <a:spcPct val="200000"/>
              </a:lnSpc>
              <a:spcBef>
                <a:spcPts val="1200"/>
              </a:spcBef>
              <a:spcAft>
                <a:spcPts val="1200"/>
              </a:spcAft>
              <a:buNone/>
            </a:pPr>
            <a:endParaRPr>
              <a:latin typeface="Arial"/>
              <a:ea typeface="Arial"/>
              <a:cs typeface="Arial"/>
              <a:sym typeface="Arial"/>
            </a:endParaRPr>
          </a:p>
        </p:txBody>
      </p:sp>
      <p:pic>
        <p:nvPicPr>
          <p:cNvPr id="97" name="Google Shape;97;p17"/>
          <p:cNvPicPr preferRelativeResize="0"/>
          <p:nvPr/>
        </p:nvPicPr>
        <p:blipFill>
          <a:blip r:embed="rId3">
            <a:alphaModFix/>
          </a:blip>
          <a:stretch>
            <a:fillRect/>
          </a:stretch>
        </p:blipFill>
        <p:spPr>
          <a:xfrm>
            <a:off x="3170600" y="1734667"/>
            <a:ext cx="756225" cy="354732"/>
          </a:xfrm>
          <a:prstGeom prst="rect">
            <a:avLst/>
          </a:prstGeom>
          <a:noFill/>
          <a:ln>
            <a:noFill/>
          </a:ln>
        </p:spPr>
      </p:pic>
      <p:pic>
        <p:nvPicPr>
          <p:cNvPr id="98" name="Google Shape;98;p17"/>
          <p:cNvPicPr preferRelativeResize="0"/>
          <p:nvPr/>
        </p:nvPicPr>
        <p:blipFill>
          <a:blip r:embed="rId4">
            <a:alphaModFix/>
          </a:blip>
          <a:stretch>
            <a:fillRect/>
          </a:stretch>
        </p:blipFill>
        <p:spPr>
          <a:xfrm>
            <a:off x="1804251" y="2124201"/>
            <a:ext cx="547324" cy="501279"/>
          </a:xfrm>
          <a:prstGeom prst="rect">
            <a:avLst/>
          </a:prstGeom>
          <a:noFill/>
          <a:ln>
            <a:noFill/>
          </a:ln>
        </p:spPr>
      </p:pic>
      <p:pic>
        <p:nvPicPr>
          <p:cNvPr id="99" name="Google Shape;99;p17"/>
          <p:cNvPicPr preferRelativeResize="0"/>
          <p:nvPr/>
        </p:nvPicPr>
        <p:blipFill rotWithShape="1">
          <a:blip r:embed="rId5">
            <a:alphaModFix/>
          </a:blip>
          <a:srcRect l="47165" t="26014" b="32595"/>
          <a:stretch/>
        </p:blipFill>
        <p:spPr>
          <a:xfrm>
            <a:off x="1825425" y="2673431"/>
            <a:ext cx="806100" cy="621900"/>
          </a:xfrm>
          <a:prstGeom prst="rect">
            <a:avLst/>
          </a:prstGeom>
          <a:noFill/>
          <a:ln>
            <a:noFill/>
          </a:ln>
        </p:spPr>
      </p:pic>
      <p:sp>
        <p:nvSpPr>
          <p:cNvPr id="100" name="Google Shape;100;p17"/>
          <p:cNvSpPr txBox="1"/>
          <p:nvPr/>
        </p:nvSpPr>
        <p:spPr>
          <a:xfrm>
            <a:off x="4955425" y="1476025"/>
            <a:ext cx="3000000" cy="2678100"/>
          </a:xfrm>
          <a:prstGeom prst="rect">
            <a:avLst/>
          </a:prstGeom>
          <a:noFill/>
          <a:ln>
            <a:noFill/>
          </a:ln>
        </p:spPr>
        <p:txBody>
          <a:bodyPr spcFirstLastPara="1" wrap="square" lIns="91425" tIns="91425" rIns="91425" bIns="91425" anchor="t" anchorCtr="0">
            <a:spAutoFit/>
          </a:bodyPr>
          <a:lstStyle/>
          <a:p>
            <a:pPr marL="457200" lvl="0" indent="-342900" algn="l" rtl="0">
              <a:lnSpc>
                <a:spcPct val="200000"/>
              </a:lnSpc>
              <a:spcBef>
                <a:spcPts val="0"/>
              </a:spcBef>
              <a:spcAft>
                <a:spcPts val="0"/>
              </a:spcAft>
              <a:buClr>
                <a:schemeClr val="dk2"/>
              </a:buClr>
              <a:buSzPts val="1800"/>
              <a:buFont typeface="Arial"/>
              <a:buChar char="●"/>
            </a:pPr>
            <a:r>
              <a:rPr lang="en-GB" sz="1800">
                <a:solidFill>
                  <a:schemeClr val="dk2"/>
                </a:solidFill>
              </a:rPr>
              <a:t>Back up team</a:t>
            </a:r>
            <a:endParaRPr sz="1800">
              <a:solidFill>
                <a:schemeClr val="dk2"/>
              </a:solidFill>
            </a:endParaRPr>
          </a:p>
          <a:p>
            <a:pPr marL="457200" lvl="0" indent="-342900" algn="l" rtl="0">
              <a:lnSpc>
                <a:spcPct val="200000"/>
              </a:lnSpc>
              <a:spcBef>
                <a:spcPts val="0"/>
              </a:spcBef>
              <a:spcAft>
                <a:spcPts val="0"/>
              </a:spcAft>
              <a:buClr>
                <a:schemeClr val="dk2"/>
              </a:buClr>
              <a:buSzPts val="1800"/>
              <a:buFont typeface="Arial"/>
              <a:buChar char="●"/>
            </a:pPr>
            <a:r>
              <a:rPr lang="en-GB" sz="1800">
                <a:solidFill>
                  <a:schemeClr val="dk2"/>
                </a:solidFill>
              </a:rPr>
              <a:t>Areas of interest</a:t>
            </a:r>
            <a:endParaRPr sz="1800">
              <a:solidFill>
                <a:schemeClr val="dk2"/>
              </a:solidFill>
            </a:endParaRPr>
          </a:p>
          <a:p>
            <a:pPr marL="457200" lvl="0" indent="-342900" algn="l" rtl="0">
              <a:lnSpc>
                <a:spcPct val="200000"/>
              </a:lnSpc>
              <a:spcBef>
                <a:spcPts val="0"/>
              </a:spcBef>
              <a:spcAft>
                <a:spcPts val="0"/>
              </a:spcAft>
              <a:buClr>
                <a:schemeClr val="dk2"/>
              </a:buClr>
              <a:buSzPts val="1800"/>
              <a:buFont typeface="Arial"/>
              <a:buChar char="●"/>
            </a:pPr>
            <a:r>
              <a:rPr lang="en-GB" sz="1800">
                <a:solidFill>
                  <a:schemeClr val="dk2"/>
                </a:solidFill>
              </a:rPr>
              <a:t>Anxiety</a:t>
            </a:r>
            <a:endParaRPr sz="1800">
              <a:solidFill>
                <a:schemeClr val="dk2"/>
              </a:solidFill>
            </a:endParaRPr>
          </a:p>
          <a:p>
            <a:pPr marL="457200" lvl="0" indent="-342900" algn="l" rtl="0">
              <a:lnSpc>
                <a:spcPct val="200000"/>
              </a:lnSpc>
              <a:spcBef>
                <a:spcPts val="0"/>
              </a:spcBef>
              <a:spcAft>
                <a:spcPts val="0"/>
              </a:spcAft>
              <a:buClr>
                <a:schemeClr val="dk2"/>
              </a:buClr>
              <a:buSzPts val="1800"/>
              <a:buFont typeface="Arial"/>
              <a:buChar char="●"/>
            </a:pPr>
            <a:r>
              <a:rPr lang="en-GB" sz="1800">
                <a:solidFill>
                  <a:schemeClr val="dk2"/>
                </a:solidFill>
              </a:rPr>
              <a:t>Zones of regulation</a:t>
            </a:r>
            <a:endParaRPr sz="1800">
              <a:solidFill>
                <a:schemeClr val="dk2"/>
              </a:solidFill>
            </a:endParaRPr>
          </a:p>
          <a:p>
            <a:pPr marL="457200" lvl="0" indent="-342900" algn="l" rtl="0">
              <a:lnSpc>
                <a:spcPct val="200000"/>
              </a:lnSpc>
              <a:spcBef>
                <a:spcPts val="0"/>
              </a:spcBef>
              <a:spcAft>
                <a:spcPts val="0"/>
              </a:spcAft>
              <a:buClr>
                <a:schemeClr val="dk2"/>
              </a:buClr>
              <a:buSzPts val="1800"/>
              <a:buFont typeface="Arial"/>
              <a:buChar char="●"/>
            </a:pPr>
            <a:r>
              <a:rPr lang="en-GB" sz="1800">
                <a:solidFill>
                  <a:schemeClr val="dk2"/>
                </a:solidFill>
              </a:rPr>
              <a:t>Alexithymia</a:t>
            </a:r>
            <a:endParaRPr sz="1800">
              <a:solidFill>
                <a:schemeClr val="dk2"/>
              </a:solidFill>
            </a:endParaRPr>
          </a:p>
        </p:txBody>
      </p:sp>
      <p:pic>
        <p:nvPicPr>
          <p:cNvPr id="101" name="Google Shape;101;p17"/>
          <p:cNvPicPr preferRelativeResize="0"/>
          <p:nvPr/>
        </p:nvPicPr>
        <p:blipFill>
          <a:blip r:embed="rId6">
            <a:alphaModFix/>
          </a:blip>
          <a:stretch>
            <a:fillRect/>
          </a:stretch>
        </p:blipFill>
        <p:spPr>
          <a:xfrm>
            <a:off x="1717349" y="3902219"/>
            <a:ext cx="806102" cy="503811"/>
          </a:xfrm>
          <a:prstGeom prst="rect">
            <a:avLst/>
          </a:prstGeom>
          <a:noFill/>
          <a:ln>
            <a:noFill/>
          </a:ln>
        </p:spPr>
      </p:pic>
      <p:pic>
        <p:nvPicPr>
          <p:cNvPr id="102" name="Google Shape;102;p17"/>
          <p:cNvPicPr preferRelativeResize="0"/>
          <p:nvPr/>
        </p:nvPicPr>
        <p:blipFill rotWithShape="1">
          <a:blip r:embed="rId7">
            <a:alphaModFix/>
          </a:blip>
          <a:srcRect t="16864" b="15408"/>
          <a:stretch/>
        </p:blipFill>
        <p:spPr>
          <a:xfrm>
            <a:off x="2463200" y="3330114"/>
            <a:ext cx="707400" cy="479071"/>
          </a:xfrm>
          <a:prstGeom prst="rect">
            <a:avLst/>
          </a:prstGeom>
          <a:noFill/>
          <a:ln>
            <a:noFill/>
          </a:ln>
        </p:spPr>
      </p:pic>
      <p:pic>
        <p:nvPicPr>
          <p:cNvPr id="103" name="Google Shape;103;p17"/>
          <p:cNvPicPr preferRelativeResize="0"/>
          <p:nvPr/>
        </p:nvPicPr>
        <p:blipFill>
          <a:blip r:embed="rId8">
            <a:alphaModFix/>
          </a:blip>
          <a:stretch>
            <a:fillRect/>
          </a:stretch>
        </p:blipFill>
        <p:spPr>
          <a:xfrm>
            <a:off x="7631236" y="2155882"/>
            <a:ext cx="321824" cy="539400"/>
          </a:xfrm>
          <a:prstGeom prst="rect">
            <a:avLst/>
          </a:prstGeom>
          <a:noFill/>
          <a:ln>
            <a:noFill/>
          </a:ln>
        </p:spPr>
      </p:pic>
      <p:pic>
        <p:nvPicPr>
          <p:cNvPr id="104" name="Google Shape;104;p17"/>
          <p:cNvPicPr preferRelativeResize="0"/>
          <p:nvPr/>
        </p:nvPicPr>
        <p:blipFill>
          <a:blip r:embed="rId9">
            <a:alphaModFix/>
          </a:blip>
          <a:stretch>
            <a:fillRect/>
          </a:stretch>
        </p:blipFill>
        <p:spPr>
          <a:xfrm>
            <a:off x="7245660" y="2249590"/>
            <a:ext cx="321824" cy="351977"/>
          </a:xfrm>
          <a:prstGeom prst="rect">
            <a:avLst/>
          </a:prstGeom>
          <a:noFill/>
          <a:ln>
            <a:noFill/>
          </a:ln>
        </p:spPr>
      </p:pic>
      <p:pic>
        <p:nvPicPr>
          <p:cNvPr id="105" name="Google Shape;105;p17"/>
          <p:cNvPicPr preferRelativeResize="0"/>
          <p:nvPr/>
        </p:nvPicPr>
        <p:blipFill>
          <a:blip r:embed="rId10">
            <a:alphaModFix/>
          </a:blip>
          <a:stretch>
            <a:fillRect/>
          </a:stretch>
        </p:blipFill>
        <p:spPr>
          <a:xfrm>
            <a:off x="6947473" y="1545977"/>
            <a:ext cx="547325" cy="547325"/>
          </a:xfrm>
          <a:prstGeom prst="rect">
            <a:avLst/>
          </a:prstGeom>
          <a:noFill/>
          <a:ln>
            <a:noFill/>
          </a:ln>
        </p:spPr>
      </p:pic>
      <p:pic>
        <p:nvPicPr>
          <p:cNvPr id="106" name="Google Shape;106;p17"/>
          <p:cNvPicPr preferRelativeResize="0"/>
          <p:nvPr/>
        </p:nvPicPr>
        <p:blipFill rotWithShape="1">
          <a:blip r:embed="rId11">
            <a:alphaModFix/>
          </a:blip>
          <a:srcRect t="22128" b="44394"/>
          <a:stretch/>
        </p:blipFill>
        <p:spPr>
          <a:xfrm>
            <a:off x="7564125" y="3170375"/>
            <a:ext cx="1419900" cy="459000"/>
          </a:xfrm>
          <a:prstGeom prst="rect">
            <a:avLst/>
          </a:prstGeom>
          <a:noFill/>
          <a:ln>
            <a:noFill/>
          </a:ln>
        </p:spPr>
      </p:pic>
      <p:pic>
        <p:nvPicPr>
          <p:cNvPr id="107" name="Google Shape;107;p17"/>
          <p:cNvPicPr preferRelativeResize="0"/>
          <p:nvPr/>
        </p:nvPicPr>
        <p:blipFill>
          <a:blip r:embed="rId12">
            <a:alphaModFix/>
          </a:blip>
          <a:stretch>
            <a:fillRect/>
          </a:stretch>
        </p:blipFill>
        <p:spPr>
          <a:xfrm>
            <a:off x="6314131" y="2679218"/>
            <a:ext cx="547325" cy="547325"/>
          </a:xfrm>
          <a:prstGeom prst="rect">
            <a:avLst/>
          </a:prstGeom>
          <a:noFill/>
          <a:ln>
            <a:noFill/>
          </a:ln>
        </p:spPr>
      </p:pic>
      <p:pic>
        <p:nvPicPr>
          <p:cNvPr id="108" name="Google Shape;108;p17"/>
          <p:cNvPicPr preferRelativeResize="0"/>
          <p:nvPr/>
        </p:nvPicPr>
        <p:blipFill>
          <a:blip r:embed="rId13">
            <a:alphaModFix/>
          </a:blip>
          <a:stretch>
            <a:fillRect/>
          </a:stretch>
        </p:blipFill>
        <p:spPr>
          <a:xfrm>
            <a:off x="6772786" y="3793669"/>
            <a:ext cx="631245" cy="539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Today’s Agenda</a:t>
            </a:r>
            <a:endParaRPr>
              <a:latin typeface="Arial"/>
              <a:ea typeface="Arial"/>
              <a:cs typeface="Arial"/>
              <a:sym typeface="Arial"/>
            </a:endParaRPr>
          </a:p>
        </p:txBody>
      </p:sp>
      <p:sp>
        <p:nvSpPr>
          <p:cNvPr id="114" name="Google Shape;114;p1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85000" lnSpcReduction="10000"/>
          </a:bodyPr>
          <a:lstStyle/>
          <a:p>
            <a:pPr marL="457200" lvl="0" indent="-334327" algn="l" rtl="0">
              <a:lnSpc>
                <a:spcPct val="200000"/>
              </a:lnSpc>
              <a:spcBef>
                <a:spcPts val="0"/>
              </a:spcBef>
              <a:spcAft>
                <a:spcPts val="0"/>
              </a:spcAft>
              <a:buSzPct val="100000"/>
              <a:buFont typeface="Arial"/>
              <a:buChar char="●"/>
            </a:pPr>
            <a:r>
              <a:rPr lang="en-GB">
                <a:latin typeface="Arial"/>
                <a:ea typeface="Arial"/>
                <a:cs typeface="Arial"/>
                <a:sym typeface="Arial"/>
              </a:rPr>
              <a:t>Game</a:t>
            </a:r>
            <a:endParaRPr>
              <a:latin typeface="Arial"/>
              <a:ea typeface="Arial"/>
              <a:cs typeface="Arial"/>
              <a:sym typeface="Arial"/>
            </a:endParaRPr>
          </a:p>
          <a:p>
            <a:pPr marL="457200" lvl="0" indent="-334327" algn="l" rtl="0">
              <a:lnSpc>
                <a:spcPct val="200000"/>
              </a:lnSpc>
              <a:spcBef>
                <a:spcPts val="0"/>
              </a:spcBef>
              <a:spcAft>
                <a:spcPts val="0"/>
              </a:spcAft>
              <a:buSzPct val="100000"/>
              <a:buFont typeface="Arial"/>
              <a:buChar char="●"/>
            </a:pPr>
            <a:r>
              <a:rPr lang="en-GB">
                <a:latin typeface="Arial"/>
                <a:ea typeface="Arial"/>
                <a:cs typeface="Arial"/>
                <a:sym typeface="Arial"/>
              </a:rPr>
              <a:t>Looking after our emotions </a:t>
            </a:r>
            <a:endParaRPr>
              <a:latin typeface="Arial"/>
              <a:ea typeface="Arial"/>
              <a:cs typeface="Arial"/>
              <a:sym typeface="Arial"/>
            </a:endParaRPr>
          </a:p>
          <a:p>
            <a:pPr marL="457200" lvl="0" indent="-334327" algn="l" rtl="0">
              <a:lnSpc>
                <a:spcPct val="200000"/>
              </a:lnSpc>
              <a:spcBef>
                <a:spcPts val="0"/>
              </a:spcBef>
              <a:spcAft>
                <a:spcPts val="0"/>
              </a:spcAft>
              <a:buSzPct val="100000"/>
              <a:buFont typeface="Arial"/>
              <a:buChar char="●"/>
            </a:pPr>
            <a:r>
              <a:rPr lang="en-GB">
                <a:latin typeface="Arial"/>
                <a:ea typeface="Arial"/>
                <a:cs typeface="Arial"/>
                <a:sym typeface="Arial"/>
              </a:rPr>
              <a:t>Emotion regulation strategies </a:t>
            </a:r>
            <a:endParaRPr>
              <a:latin typeface="Arial"/>
              <a:ea typeface="Arial"/>
              <a:cs typeface="Arial"/>
              <a:sym typeface="Arial"/>
            </a:endParaRPr>
          </a:p>
          <a:p>
            <a:pPr marL="457200" lvl="0" indent="-334327" algn="l" rtl="0">
              <a:lnSpc>
                <a:spcPct val="200000"/>
              </a:lnSpc>
              <a:spcBef>
                <a:spcPts val="0"/>
              </a:spcBef>
              <a:spcAft>
                <a:spcPts val="0"/>
              </a:spcAft>
              <a:buSzPct val="100000"/>
              <a:buFont typeface="Arial"/>
              <a:buChar char="●"/>
            </a:pPr>
            <a:r>
              <a:rPr lang="en-GB">
                <a:latin typeface="Arial"/>
                <a:ea typeface="Arial"/>
                <a:cs typeface="Arial"/>
                <a:sym typeface="Arial"/>
              </a:rPr>
              <a:t>Alexithymia </a:t>
            </a:r>
            <a:endParaRPr>
              <a:latin typeface="Arial"/>
              <a:ea typeface="Arial"/>
              <a:cs typeface="Arial"/>
              <a:sym typeface="Arial"/>
            </a:endParaRPr>
          </a:p>
          <a:p>
            <a:pPr marL="457200" lvl="0" indent="-334327" algn="l" rtl="0">
              <a:lnSpc>
                <a:spcPct val="200000"/>
              </a:lnSpc>
              <a:spcBef>
                <a:spcPts val="0"/>
              </a:spcBef>
              <a:spcAft>
                <a:spcPts val="0"/>
              </a:spcAft>
              <a:buSzPct val="100000"/>
              <a:buFont typeface="Arial"/>
              <a:buChar char="●"/>
            </a:pPr>
            <a:r>
              <a:rPr lang="en-GB">
                <a:latin typeface="Arial"/>
                <a:ea typeface="Arial"/>
                <a:cs typeface="Arial"/>
                <a:sym typeface="Arial"/>
              </a:rPr>
              <a:t>Spoon theory </a:t>
            </a:r>
            <a:endParaRPr>
              <a:latin typeface="Arial"/>
              <a:ea typeface="Arial"/>
              <a:cs typeface="Arial"/>
              <a:sym typeface="Arial"/>
            </a:endParaRPr>
          </a:p>
          <a:p>
            <a:pPr marL="457200" lvl="0" indent="-334327" algn="l" rtl="0">
              <a:lnSpc>
                <a:spcPct val="200000"/>
              </a:lnSpc>
              <a:spcBef>
                <a:spcPts val="0"/>
              </a:spcBef>
              <a:spcAft>
                <a:spcPts val="0"/>
              </a:spcAft>
              <a:buSzPct val="100000"/>
              <a:buFont typeface="Arial"/>
              <a:buChar char="●"/>
            </a:pPr>
            <a:r>
              <a:rPr lang="en-GB">
                <a:latin typeface="Arial"/>
                <a:ea typeface="Arial"/>
                <a:cs typeface="Arial"/>
                <a:sym typeface="Arial"/>
              </a:rPr>
              <a:t>Creating a tool box</a:t>
            </a:r>
            <a:endParaRPr>
              <a:latin typeface="Arial"/>
              <a:ea typeface="Arial"/>
              <a:cs typeface="Arial"/>
              <a:sym typeface="Arial"/>
            </a:endParaRPr>
          </a:p>
          <a:p>
            <a:pPr marL="457200" lvl="0" indent="-334327" algn="l" rtl="0">
              <a:lnSpc>
                <a:spcPct val="200000"/>
              </a:lnSpc>
              <a:spcBef>
                <a:spcPts val="0"/>
              </a:spcBef>
              <a:spcAft>
                <a:spcPts val="0"/>
              </a:spcAft>
              <a:buSzPct val="100000"/>
              <a:buFont typeface="Arial"/>
              <a:buChar char="●"/>
            </a:pPr>
            <a:r>
              <a:rPr lang="en-GB">
                <a:latin typeface="Arial"/>
                <a:ea typeface="Arial"/>
                <a:cs typeface="Arial"/>
                <a:sym typeface="Arial"/>
              </a:rPr>
              <a:t>End of session</a:t>
            </a:r>
            <a:endParaRPr>
              <a:latin typeface="Arial"/>
              <a:ea typeface="Arial"/>
              <a:cs typeface="Arial"/>
              <a:sym typeface="Arial"/>
            </a:endParaRPr>
          </a:p>
        </p:txBody>
      </p:sp>
      <p:pic>
        <p:nvPicPr>
          <p:cNvPr id="115" name="Google Shape;115;p18"/>
          <p:cNvPicPr preferRelativeResize="0"/>
          <p:nvPr/>
        </p:nvPicPr>
        <p:blipFill rotWithShape="1">
          <a:blip r:embed="rId3">
            <a:alphaModFix/>
          </a:blip>
          <a:srcRect b="12103"/>
          <a:stretch/>
        </p:blipFill>
        <p:spPr>
          <a:xfrm>
            <a:off x="1427675" y="1266325"/>
            <a:ext cx="707400" cy="621798"/>
          </a:xfrm>
          <a:prstGeom prst="rect">
            <a:avLst/>
          </a:prstGeom>
          <a:noFill/>
          <a:ln>
            <a:noFill/>
          </a:ln>
        </p:spPr>
      </p:pic>
      <p:pic>
        <p:nvPicPr>
          <p:cNvPr id="116" name="Google Shape;116;p18"/>
          <p:cNvPicPr preferRelativeResize="0"/>
          <p:nvPr/>
        </p:nvPicPr>
        <p:blipFill>
          <a:blip r:embed="rId4">
            <a:alphaModFix/>
          </a:blip>
          <a:stretch>
            <a:fillRect/>
          </a:stretch>
        </p:blipFill>
        <p:spPr>
          <a:xfrm>
            <a:off x="2141876" y="4004077"/>
            <a:ext cx="547324" cy="547324"/>
          </a:xfrm>
          <a:prstGeom prst="rect">
            <a:avLst/>
          </a:prstGeom>
          <a:noFill/>
          <a:ln>
            <a:noFill/>
          </a:ln>
        </p:spPr>
      </p:pic>
      <p:pic>
        <p:nvPicPr>
          <p:cNvPr id="117" name="Google Shape;117;p18"/>
          <p:cNvPicPr preferRelativeResize="0"/>
          <p:nvPr/>
        </p:nvPicPr>
        <p:blipFill>
          <a:blip r:embed="rId5">
            <a:alphaModFix/>
          </a:blip>
          <a:stretch>
            <a:fillRect/>
          </a:stretch>
        </p:blipFill>
        <p:spPr>
          <a:xfrm>
            <a:off x="2940149" y="1437810"/>
            <a:ext cx="900625" cy="900625"/>
          </a:xfrm>
          <a:prstGeom prst="rect">
            <a:avLst/>
          </a:prstGeom>
          <a:noFill/>
          <a:ln>
            <a:noFill/>
          </a:ln>
        </p:spPr>
      </p:pic>
      <p:pic>
        <p:nvPicPr>
          <p:cNvPr id="118" name="Google Shape;118;p18"/>
          <p:cNvPicPr preferRelativeResize="0"/>
          <p:nvPr/>
        </p:nvPicPr>
        <p:blipFill>
          <a:blip r:embed="rId6">
            <a:alphaModFix/>
          </a:blip>
          <a:stretch>
            <a:fillRect/>
          </a:stretch>
        </p:blipFill>
        <p:spPr>
          <a:xfrm>
            <a:off x="3390462" y="2211200"/>
            <a:ext cx="621800" cy="621800"/>
          </a:xfrm>
          <a:prstGeom prst="rect">
            <a:avLst/>
          </a:prstGeom>
          <a:noFill/>
          <a:ln>
            <a:noFill/>
          </a:ln>
        </p:spPr>
      </p:pic>
      <p:pic>
        <p:nvPicPr>
          <p:cNvPr id="119" name="Google Shape;119;p18"/>
          <p:cNvPicPr preferRelativeResize="0"/>
          <p:nvPr/>
        </p:nvPicPr>
        <p:blipFill>
          <a:blip r:embed="rId7">
            <a:alphaModFix/>
          </a:blip>
          <a:stretch>
            <a:fillRect/>
          </a:stretch>
        </p:blipFill>
        <p:spPr>
          <a:xfrm rot="2347180">
            <a:off x="2237231" y="3052439"/>
            <a:ext cx="547326" cy="547041"/>
          </a:xfrm>
          <a:prstGeom prst="rect">
            <a:avLst/>
          </a:prstGeom>
          <a:noFill/>
          <a:ln>
            <a:noFill/>
          </a:ln>
        </p:spPr>
      </p:pic>
      <p:pic>
        <p:nvPicPr>
          <p:cNvPr id="120" name="Google Shape;120;p18"/>
          <p:cNvPicPr preferRelativeResize="0"/>
          <p:nvPr/>
        </p:nvPicPr>
        <p:blipFill>
          <a:blip r:embed="rId8">
            <a:alphaModFix/>
          </a:blip>
          <a:stretch>
            <a:fillRect/>
          </a:stretch>
        </p:blipFill>
        <p:spPr>
          <a:xfrm>
            <a:off x="1980225" y="2571750"/>
            <a:ext cx="707400" cy="604474"/>
          </a:xfrm>
          <a:prstGeom prst="rect">
            <a:avLst/>
          </a:prstGeom>
          <a:noFill/>
          <a:ln>
            <a:noFill/>
          </a:ln>
        </p:spPr>
      </p:pic>
      <p:pic>
        <p:nvPicPr>
          <p:cNvPr id="121" name="Google Shape;121;p18"/>
          <p:cNvPicPr preferRelativeResize="0"/>
          <p:nvPr/>
        </p:nvPicPr>
        <p:blipFill>
          <a:blip r:embed="rId9">
            <a:alphaModFix/>
          </a:blip>
          <a:stretch>
            <a:fillRect/>
          </a:stretch>
        </p:blipFill>
        <p:spPr>
          <a:xfrm>
            <a:off x="2665766" y="3488902"/>
            <a:ext cx="547323" cy="5473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11700" y="12455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Warm up game: How many animals can you see in the picture. </a:t>
            </a:r>
            <a:endParaRPr>
              <a:latin typeface="Arial"/>
              <a:ea typeface="Arial"/>
              <a:cs typeface="Arial"/>
              <a:sym typeface="Arial"/>
            </a:endParaRPr>
          </a:p>
        </p:txBody>
      </p:sp>
      <p:pic>
        <p:nvPicPr>
          <p:cNvPr id="127" name="Google Shape;127;p19"/>
          <p:cNvPicPr preferRelativeResize="0"/>
          <p:nvPr/>
        </p:nvPicPr>
        <p:blipFill>
          <a:blip r:embed="rId3">
            <a:alphaModFix/>
          </a:blip>
          <a:stretch>
            <a:fillRect/>
          </a:stretch>
        </p:blipFill>
        <p:spPr>
          <a:xfrm>
            <a:off x="1664675" y="1168425"/>
            <a:ext cx="5814650" cy="37453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148850" y="2143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Looking after our Emotions </a:t>
            </a:r>
            <a:endParaRPr>
              <a:latin typeface="Arial"/>
              <a:ea typeface="Arial"/>
              <a:cs typeface="Arial"/>
              <a:sym typeface="Arial"/>
            </a:endParaRPr>
          </a:p>
        </p:txBody>
      </p:sp>
      <p:sp>
        <p:nvSpPr>
          <p:cNvPr id="133" name="Google Shape;133;p20"/>
          <p:cNvSpPr txBox="1"/>
          <p:nvPr/>
        </p:nvSpPr>
        <p:spPr>
          <a:xfrm>
            <a:off x="148850" y="1275700"/>
            <a:ext cx="6241800" cy="242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700"/>
              </a:spcBef>
              <a:spcAft>
                <a:spcPts val="0"/>
              </a:spcAft>
              <a:buNone/>
            </a:pPr>
            <a:r>
              <a:rPr lang="en-GB" sz="1800" b="1">
                <a:solidFill>
                  <a:srgbClr val="005EB8"/>
                </a:solidFill>
              </a:rPr>
              <a:t>•</a:t>
            </a:r>
            <a:r>
              <a:rPr lang="en-GB" sz="1800"/>
              <a:t>Sometimes we find it hard to look after uncomfortable emotions.</a:t>
            </a:r>
            <a:endParaRPr sz="1800"/>
          </a:p>
          <a:p>
            <a:pPr marL="0" lvl="0" indent="0" algn="l" rtl="0">
              <a:lnSpc>
                <a:spcPct val="115000"/>
              </a:lnSpc>
              <a:spcBef>
                <a:spcPts val="2700"/>
              </a:spcBef>
              <a:spcAft>
                <a:spcPts val="0"/>
              </a:spcAft>
              <a:buNone/>
            </a:pPr>
            <a:r>
              <a:rPr lang="en-GB" sz="1800">
                <a:solidFill>
                  <a:srgbClr val="005EB8"/>
                </a:solidFill>
              </a:rPr>
              <a:t>•</a:t>
            </a:r>
            <a:r>
              <a:rPr lang="en-GB" sz="1800"/>
              <a:t>It is important that we learn to look after our emotions</a:t>
            </a:r>
            <a:endParaRPr sz="1800"/>
          </a:p>
          <a:p>
            <a:pPr marL="0" lvl="0" indent="0" algn="l" rtl="0">
              <a:lnSpc>
                <a:spcPct val="115000"/>
              </a:lnSpc>
              <a:spcBef>
                <a:spcPts val="2700"/>
              </a:spcBef>
              <a:spcAft>
                <a:spcPts val="0"/>
              </a:spcAft>
              <a:buNone/>
            </a:pPr>
            <a:r>
              <a:rPr lang="en-GB" sz="1800">
                <a:solidFill>
                  <a:srgbClr val="005EB8"/>
                </a:solidFill>
              </a:rPr>
              <a:t>•</a:t>
            </a:r>
            <a:r>
              <a:rPr lang="en-GB" sz="1800"/>
              <a:t>Looking after means </a:t>
            </a:r>
            <a:r>
              <a:rPr lang="en-GB" sz="1800" u="sng"/>
              <a:t>recognising</a:t>
            </a:r>
            <a:r>
              <a:rPr lang="en-GB" sz="1800"/>
              <a:t> how we feel and </a:t>
            </a:r>
            <a:r>
              <a:rPr lang="en-GB" sz="1800" u="sng"/>
              <a:t>acting in a helpful way</a:t>
            </a:r>
            <a:r>
              <a:rPr lang="en-GB" sz="1800"/>
              <a:t> to us and others.</a:t>
            </a:r>
            <a:endParaRPr sz="1800"/>
          </a:p>
        </p:txBody>
      </p:sp>
      <p:pic>
        <p:nvPicPr>
          <p:cNvPr id="134" name="Google Shape;134;p20"/>
          <p:cNvPicPr preferRelativeResize="0"/>
          <p:nvPr/>
        </p:nvPicPr>
        <p:blipFill rotWithShape="1">
          <a:blip r:embed="rId3">
            <a:alphaModFix/>
          </a:blip>
          <a:srcRect r="3855"/>
          <a:stretch/>
        </p:blipFill>
        <p:spPr>
          <a:xfrm>
            <a:off x="6434100" y="2426900"/>
            <a:ext cx="2709900" cy="27165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81000" y="17360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So, what can we do?</a:t>
            </a:r>
            <a:r>
              <a:rPr lang="en-GB"/>
              <a:t> </a:t>
            </a:r>
            <a:endParaRPr/>
          </a:p>
        </p:txBody>
      </p:sp>
      <p:sp>
        <p:nvSpPr>
          <p:cNvPr id="140" name="Google Shape;140;p21"/>
          <p:cNvSpPr txBox="1"/>
          <p:nvPr/>
        </p:nvSpPr>
        <p:spPr>
          <a:xfrm>
            <a:off x="0" y="881000"/>
            <a:ext cx="8454900" cy="51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Open Sans"/>
                <a:ea typeface="Open Sans"/>
                <a:cs typeface="Open Sans"/>
                <a:sym typeface="Open Sans"/>
              </a:rPr>
              <a:t>What do you already do when you feel worried, sad or angry to help you calm down or cheer yourself up?</a:t>
            </a:r>
            <a:endParaRPr sz="1200">
              <a:latin typeface="Open Sans"/>
              <a:ea typeface="Open Sans"/>
              <a:cs typeface="Open Sans"/>
              <a:sym typeface="Open Sans"/>
            </a:endParaRPr>
          </a:p>
        </p:txBody>
      </p:sp>
      <p:pic>
        <p:nvPicPr>
          <p:cNvPr id="141" name="Google Shape;141;p21"/>
          <p:cNvPicPr preferRelativeResize="0"/>
          <p:nvPr/>
        </p:nvPicPr>
        <p:blipFill>
          <a:blip r:embed="rId3">
            <a:alphaModFix/>
          </a:blip>
          <a:stretch>
            <a:fillRect/>
          </a:stretch>
        </p:blipFill>
        <p:spPr>
          <a:xfrm>
            <a:off x="573100" y="1454900"/>
            <a:ext cx="1684250" cy="1684250"/>
          </a:xfrm>
          <a:prstGeom prst="rect">
            <a:avLst/>
          </a:prstGeom>
          <a:noFill/>
          <a:ln>
            <a:noFill/>
          </a:ln>
        </p:spPr>
      </p:pic>
      <p:pic>
        <p:nvPicPr>
          <p:cNvPr id="142" name="Google Shape;142;p21"/>
          <p:cNvPicPr preferRelativeResize="0"/>
          <p:nvPr/>
        </p:nvPicPr>
        <p:blipFill>
          <a:blip r:embed="rId4">
            <a:alphaModFix/>
          </a:blip>
          <a:stretch>
            <a:fillRect/>
          </a:stretch>
        </p:blipFill>
        <p:spPr>
          <a:xfrm>
            <a:off x="2649500" y="1396700"/>
            <a:ext cx="3155899" cy="1396875"/>
          </a:xfrm>
          <a:prstGeom prst="rect">
            <a:avLst/>
          </a:prstGeom>
          <a:noFill/>
          <a:ln>
            <a:noFill/>
          </a:ln>
        </p:spPr>
      </p:pic>
      <p:pic>
        <p:nvPicPr>
          <p:cNvPr id="143" name="Google Shape;143;p21"/>
          <p:cNvPicPr preferRelativeResize="0"/>
          <p:nvPr/>
        </p:nvPicPr>
        <p:blipFill>
          <a:blip r:embed="rId5">
            <a:alphaModFix/>
          </a:blip>
          <a:stretch>
            <a:fillRect/>
          </a:stretch>
        </p:blipFill>
        <p:spPr>
          <a:xfrm>
            <a:off x="7468750" y="1651175"/>
            <a:ext cx="1396875" cy="1291700"/>
          </a:xfrm>
          <a:prstGeom prst="rect">
            <a:avLst/>
          </a:prstGeom>
          <a:noFill/>
          <a:ln>
            <a:noFill/>
          </a:ln>
        </p:spPr>
      </p:pic>
      <p:pic>
        <p:nvPicPr>
          <p:cNvPr id="144" name="Google Shape;144;p21"/>
          <p:cNvPicPr preferRelativeResize="0"/>
          <p:nvPr/>
        </p:nvPicPr>
        <p:blipFill>
          <a:blip r:embed="rId6">
            <a:alphaModFix/>
          </a:blip>
          <a:stretch>
            <a:fillRect/>
          </a:stretch>
        </p:blipFill>
        <p:spPr>
          <a:xfrm>
            <a:off x="5582325" y="2715275"/>
            <a:ext cx="2195435" cy="2045125"/>
          </a:xfrm>
          <a:prstGeom prst="rect">
            <a:avLst/>
          </a:prstGeom>
          <a:noFill/>
          <a:ln>
            <a:noFill/>
          </a:ln>
        </p:spPr>
      </p:pic>
      <p:pic>
        <p:nvPicPr>
          <p:cNvPr id="145" name="Google Shape;145;p21"/>
          <p:cNvPicPr preferRelativeResize="0"/>
          <p:nvPr/>
        </p:nvPicPr>
        <p:blipFill>
          <a:blip r:embed="rId7">
            <a:alphaModFix/>
          </a:blip>
          <a:stretch>
            <a:fillRect/>
          </a:stretch>
        </p:blipFill>
        <p:spPr>
          <a:xfrm>
            <a:off x="2797987" y="2793575"/>
            <a:ext cx="1961840" cy="2045125"/>
          </a:xfrm>
          <a:prstGeom prst="rect">
            <a:avLst/>
          </a:prstGeom>
          <a:noFill/>
          <a:ln>
            <a:noFill/>
          </a:ln>
        </p:spPr>
      </p:pic>
      <p:pic>
        <p:nvPicPr>
          <p:cNvPr id="146" name="Google Shape;146;p21"/>
          <p:cNvPicPr preferRelativeResize="0"/>
          <p:nvPr/>
        </p:nvPicPr>
        <p:blipFill>
          <a:blip r:embed="rId8">
            <a:alphaModFix/>
          </a:blip>
          <a:stretch>
            <a:fillRect/>
          </a:stretch>
        </p:blipFill>
        <p:spPr>
          <a:xfrm>
            <a:off x="152400" y="3291550"/>
            <a:ext cx="2216400" cy="1699550"/>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AC8875B9935D438710B2FCEC058096" ma:contentTypeVersion="13" ma:contentTypeDescription="Create a new document." ma:contentTypeScope="" ma:versionID="2f058bbca1ee46c383b8005be102b162">
  <xsd:schema xmlns:xsd="http://www.w3.org/2001/XMLSchema" xmlns:xs="http://www.w3.org/2001/XMLSchema" xmlns:p="http://schemas.microsoft.com/office/2006/metadata/properties" xmlns:ns2="ecee6f2e-792a-4878-9518-a36885c49771" xmlns:ns3="58d34518-8e21-4bf6-990b-f5fecf99ddf4" targetNamespace="http://schemas.microsoft.com/office/2006/metadata/properties" ma:root="true" ma:fieldsID="abd9c2ab8b699a2a38bd2f9d34c71ed7" ns2:_="" ns3:_="">
    <xsd:import namespace="ecee6f2e-792a-4878-9518-a36885c49771"/>
    <xsd:import namespace="58d34518-8e21-4bf6-990b-f5fecf99ddf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ee6f2e-792a-4878-9518-a36885c497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f8e03b8-77cd-4afb-816e-daa6ef4e46cb"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d34518-8e21-4bf6-990b-f5fecf99ddf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b8d848e-7025-47d1-87f3-c227fb3372cf}" ma:internalName="TaxCatchAll" ma:showField="CatchAllData" ma:web="58d34518-8e21-4bf6-990b-f5fecf99dd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8d34518-8e21-4bf6-990b-f5fecf99ddf4" xsi:nil="true"/>
    <lcf76f155ced4ddcb4097134ff3c332f xmlns="ecee6f2e-792a-4878-9518-a36885c4977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674BE2B-EC2E-4ADF-88CC-CC4A2FCC990B}"/>
</file>

<file path=customXml/itemProps2.xml><?xml version="1.0" encoding="utf-8"?>
<ds:datastoreItem xmlns:ds="http://schemas.openxmlformats.org/officeDocument/2006/customXml" ds:itemID="{3851D895-BA60-476D-BB8E-029194904716}"/>
</file>

<file path=customXml/itemProps3.xml><?xml version="1.0" encoding="utf-8"?>
<ds:datastoreItem xmlns:ds="http://schemas.openxmlformats.org/officeDocument/2006/customXml" ds:itemID="{7F41F523-8563-4270-8241-C441C6C3A9F0}"/>
</file>

<file path=docProps/app.xml><?xml version="1.0" encoding="utf-8"?>
<Properties xmlns="http://schemas.openxmlformats.org/officeDocument/2006/extended-properties" xmlns:vt="http://schemas.openxmlformats.org/officeDocument/2006/docPropsVTypes">
  <TotalTime>3</TotalTime>
  <Words>631</Words>
  <Application>Microsoft Office PowerPoint</Application>
  <PresentationFormat>On-screen Show (16:9)</PresentationFormat>
  <Paragraphs>75</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PT Sans Narrow</vt:lpstr>
      <vt:lpstr>Open Sans</vt:lpstr>
      <vt:lpstr>Arial</vt:lpstr>
      <vt:lpstr>Tropic</vt:lpstr>
      <vt:lpstr>Understanding Autism Group</vt:lpstr>
      <vt:lpstr>PowerPoint Presentation</vt:lpstr>
      <vt:lpstr>Group Rules </vt:lpstr>
      <vt:lpstr>How are you doing today?</vt:lpstr>
      <vt:lpstr>What the group will cover</vt:lpstr>
      <vt:lpstr>Today’s Agenda</vt:lpstr>
      <vt:lpstr>Warm up game: How many animals can you see in the picture. </vt:lpstr>
      <vt:lpstr>Looking after our Emotions </vt:lpstr>
      <vt:lpstr>So, what can we do? </vt:lpstr>
      <vt:lpstr>Some new things to try… Breathing </vt:lpstr>
      <vt:lpstr>Grounding </vt:lpstr>
      <vt:lpstr>Progressive Muscle Relaxation </vt:lpstr>
      <vt:lpstr>Alexithymia </vt:lpstr>
      <vt:lpstr>Can you think of time where you struggled to identify your own or someone else’s emotions?</vt:lpstr>
      <vt:lpstr>Spoon Theory </vt:lpstr>
      <vt:lpstr>Another way to think about it…</vt:lpstr>
      <vt:lpstr>What drains and fills your battery?</vt:lpstr>
      <vt:lpstr>Autistic burnout </vt:lpstr>
      <vt:lpstr>Tool Box</vt:lpstr>
      <vt:lpstr>How was today?</vt:lpstr>
      <vt:lpstr>Next week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Autism Group</dc:title>
  <dc:creator>Newby Gabrielle</dc:creator>
  <cp:lastModifiedBy>Newby Gabrielle</cp:lastModifiedBy>
  <cp:revision>1</cp:revision>
  <dcterms:modified xsi:type="dcterms:W3CDTF">2023-09-04T15:27:17Z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0x0101001BAC8875B9935D438710B2FCEC058096</vt:lpwstr>
  </property>
</Properties>
</file>