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</p:sldMasterIdLst>
  <p:notesMasterIdLst>
    <p:notesMasterId r:id="rId7"/>
  </p:notesMasterIdLst>
  <p:sldIdLst>
    <p:sldId id="256" r:id="rId5"/>
    <p:sldId id="257" r:id="rId6"/>
  </p:sldIdLst>
  <p:sldSz cx="7559675" cy="1069181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u, Sharmilee" initials="RS" lastIdx="8" clrIdx="0">
    <p:extLst>
      <p:ext uri="{19B8F6BF-5375-455C-9EA6-DF929625EA0E}">
        <p15:presenceInfo xmlns:p15="http://schemas.microsoft.com/office/powerpoint/2012/main" userId="S::Sharmilee.Rau@sodexo.com::bc9d3916-6fba-4f9c-a999-7ddfe9b2401b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AE"/>
    <a:srgbClr val="53ADA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9503A2D-C083-4562-9EAC-FBD89E3325C6}" v="1" dt="2021-05-04T16:35:59.37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73"/>
    <p:restoredTop sz="94676"/>
  </p:normalViewPr>
  <p:slideViewPr>
    <p:cSldViewPr snapToGrid="0" snapToObjects="1">
      <p:cViewPr varScale="1">
        <p:scale>
          <a:sx n="80" d="100"/>
          <a:sy n="80" d="100"/>
        </p:scale>
        <p:origin x="2946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ommentAuthors" Target="commentAuthors.xml"/><Relationship Id="rId13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A78746E-ECD7-42C5-B468-ACE66034AB8D}" type="datetimeFigureOut">
              <a:rPr lang="en-GB" smtClean="0"/>
              <a:t>07/05/2021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338388" y="1143000"/>
            <a:ext cx="21812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0B62C1-AE7D-44AA-A54F-8FB56CE0DC1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3452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6976" y="3592091"/>
            <a:ext cx="6425724" cy="1880039"/>
          </a:xfrm>
        </p:spPr>
        <p:txBody>
          <a:bodyPr anchor="b"/>
          <a:lstStyle>
            <a:lvl1pPr algn="ctr">
              <a:defRPr sz="4960"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4960" y="5615678"/>
            <a:ext cx="5669756" cy="2581379"/>
          </a:xfrm>
        </p:spPr>
        <p:txBody>
          <a:bodyPr/>
          <a:lstStyle>
            <a:lvl1pPr marL="0" indent="0" algn="ctr">
              <a:buNone/>
              <a:defRPr sz="1984"/>
            </a:lvl1pPr>
            <a:lvl2pPr marL="377967" indent="0" algn="ctr">
              <a:buNone/>
              <a:defRPr sz="1653"/>
            </a:lvl2pPr>
            <a:lvl3pPr marL="755934" indent="0" algn="ctr">
              <a:buNone/>
              <a:defRPr sz="1488"/>
            </a:lvl3pPr>
            <a:lvl4pPr marL="1133902" indent="0" algn="ctr">
              <a:buNone/>
              <a:defRPr sz="1323"/>
            </a:lvl4pPr>
            <a:lvl5pPr marL="1511869" indent="0" algn="ctr">
              <a:buNone/>
              <a:defRPr sz="1323"/>
            </a:lvl5pPr>
            <a:lvl6pPr marL="1889836" indent="0" algn="ctr">
              <a:buNone/>
              <a:defRPr sz="1323"/>
            </a:lvl6pPr>
            <a:lvl7pPr marL="2267803" indent="0" algn="ctr">
              <a:buNone/>
              <a:defRPr sz="1323"/>
            </a:lvl7pPr>
            <a:lvl8pPr marL="2645771" indent="0" algn="ctr">
              <a:buNone/>
              <a:defRPr sz="1323"/>
            </a:lvl8pPr>
            <a:lvl9pPr marL="3023738" indent="0" algn="ctr">
              <a:buNone/>
              <a:defRPr sz="1323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" name="Picture 7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23C7BA40-4F9C-0B4F-90C4-16B717FE168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7559675" cy="1879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88971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23569F-4DB7-AB45-A446-0D781986A5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25805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409893" y="569240"/>
            <a:ext cx="1630055" cy="9060817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9728" y="569240"/>
            <a:ext cx="4795669" cy="9060817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23569F-4DB7-AB45-A446-0D781986A5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17197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23569F-4DB7-AB45-A446-0D781986A5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42701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791" y="2665532"/>
            <a:ext cx="6520220" cy="4447496"/>
          </a:xfrm>
        </p:spPr>
        <p:txBody>
          <a:bodyPr anchor="b"/>
          <a:lstStyle>
            <a:lvl1pPr>
              <a:defRPr sz="496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5791" y="7155103"/>
            <a:ext cx="6520220" cy="2338833"/>
          </a:xfrm>
        </p:spPr>
        <p:txBody>
          <a:bodyPr/>
          <a:lstStyle>
            <a:lvl1pPr marL="0" indent="0">
              <a:buNone/>
              <a:defRPr sz="1984">
                <a:solidFill>
                  <a:schemeClr val="tx1"/>
                </a:solidFill>
              </a:defRPr>
            </a:lvl1pPr>
            <a:lvl2pPr marL="377967" indent="0">
              <a:buNone/>
              <a:defRPr sz="1653">
                <a:solidFill>
                  <a:schemeClr val="tx1">
                    <a:tint val="75000"/>
                  </a:schemeClr>
                </a:solidFill>
              </a:defRPr>
            </a:lvl2pPr>
            <a:lvl3pPr marL="755934" indent="0">
              <a:buNone/>
              <a:defRPr sz="1488">
                <a:solidFill>
                  <a:schemeClr val="tx1">
                    <a:tint val="75000"/>
                  </a:schemeClr>
                </a:solidFill>
              </a:defRPr>
            </a:lvl3pPr>
            <a:lvl4pPr marL="1133902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4pPr>
            <a:lvl5pPr marL="1511869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5pPr>
            <a:lvl6pPr marL="1889836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6pPr>
            <a:lvl7pPr marL="2267803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7pPr>
            <a:lvl8pPr marL="2645771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8pPr>
            <a:lvl9pPr marL="3023738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23569F-4DB7-AB45-A446-0D781986A5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39188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9728" y="2846200"/>
            <a:ext cx="3212862" cy="6783857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27085" y="2846200"/>
            <a:ext cx="3212862" cy="6783857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23569F-4DB7-AB45-A446-0D781986A5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03276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569242"/>
            <a:ext cx="6520220" cy="2066590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0713" y="2620980"/>
            <a:ext cx="3198096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0713" y="3905482"/>
            <a:ext cx="3198096" cy="5744375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27086" y="2620980"/>
            <a:ext cx="3213847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27086" y="3905482"/>
            <a:ext cx="3213847" cy="5744375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23569F-4DB7-AB45-A446-0D781986A5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81038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23569F-4DB7-AB45-A446-0D781986A5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90907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23569F-4DB7-AB45-A446-0D781986A5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65257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13847" y="1539425"/>
            <a:ext cx="3827085" cy="7598117"/>
          </a:xfrm>
        </p:spPr>
        <p:txBody>
          <a:bodyPr/>
          <a:lstStyle>
            <a:lvl1pPr>
              <a:defRPr sz="2645"/>
            </a:lvl1pPr>
            <a:lvl2pPr>
              <a:defRPr sz="2315"/>
            </a:lvl2pPr>
            <a:lvl3pPr>
              <a:defRPr sz="1984"/>
            </a:lvl3pPr>
            <a:lvl4pPr>
              <a:defRPr sz="1653"/>
            </a:lvl4pPr>
            <a:lvl5pPr>
              <a:defRPr sz="1653"/>
            </a:lvl5pPr>
            <a:lvl6pPr>
              <a:defRPr sz="1653"/>
            </a:lvl6pPr>
            <a:lvl7pPr>
              <a:defRPr sz="1653"/>
            </a:lvl7pPr>
            <a:lvl8pPr>
              <a:defRPr sz="1653"/>
            </a:lvl8pPr>
            <a:lvl9pPr>
              <a:defRPr sz="1653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23569F-4DB7-AB45-A446-0D781986A5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34282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213847" y="1539425"/>
            <a:ext cx="3827085" cy="7598117"/>
          </a:xfrm>
        </p:spPr>
        <p:txBody>
          <a:bodyPr anchor="t"/>
          <a:lstStyle>
            <a:lvl1pPr marL="0" indent="0">
              <a:buNone/>
              <a:defRPr sz="2645"/>
            </a:lvl1pPr>
            <a:lvl2pPr marL="377967" indent="0">
              <a:buNone/>
              <a:defRPr sz="2315"/>
            </a:lvl2pPr>
            <a:lvl3pPr marL="755934" indent="0">
              <a:buNone/>
              <a:defRPr sz="1984"/>
            </a:lvl3pPr>
            <a:lvl4pPr marL="1133902" indent="0">
              <a:buNone/>
              <a:defRPr sz="1653"/>
            </a:lvl4pPr>
            <a:lvl5pPr marL="1511869" indent="0">
              <a:buNone/>
              <a:defRPr sz="1653"/>
            </a:lvl5pPr>
            <a:lvl6pPr marL="1889836" indent="0">
              <a:buNone/>
              <a:defRPr sz="1653"/>
            </a:lvl6pPr>
            <a:lvl7pPr marL="2267803" indent="0">
              <a:buNone/>
              <a:defRPr sz="1653"/>
            </a:lvl7pPr>
            <a:lvl8pPr marL="2645771" indent="0">
              <a:buNone/>
              <a:defRPr sz="1653"/>
            </a:lvl8pPr>
            <a:lvl9pPr marL="3023738" indent="0">
              <a:buNone/>
              <a:defRPr sz="1653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23569F-4DB7-AB45-A446-0D781986A5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76863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9728" y="569242"/>
            <a:ext cx="6520220" cy="20665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9728" y="2846200"/>
            <a:ext cx="6520220" cy="67838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9728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04143" y="9909729"/>
            <a:ext cx="2551390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9020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23569F-4DB7-AB45-A446-0D781986A5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01297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l" defTabSz="755934" rtl="0" eaLnBrk="1" latinLnBrk="0" hangingPunct="1">
        <a:lnSpc>
          <a:spcPct val="90000"/>
        </a:lnSpc>
        <a:spcBef>
          <a:spcPct val="0"/>
        </a:spcBef>
        <a:buNone/>
        <a:defRPr sz="363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8984" indent="-188984" algn="l" defTabSz="755934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sz="2315" kern="1200">
          <a:solidFill>
            <a:schemeClr val="tx1"/>
          </a:solidFill>
          <a:latin typeface="+mn-lt"/>
          <a:ea typeface="+mn-ea"/>
          <a:cs typeface="+mn-cs"/>
        </a:defRPr>
      </a:lvl1pPr>
      <a:lvl2pPr marL="566951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944918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653" kern="1200">
          <a:solidFill>
            <a:schemeClr val="tx1"/>
          </a:solidFill>
          <a:latin typeface="+mn-lt"/>
          <a:ea typeface="+mn-ea"/>
          <a:cs typeface="+mn-cs"/>
        </a:defRPr>
      </a:lvl3pPr>
      <a:lvl4pPr marL="1322885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700853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2078820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456787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834754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212722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377967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2pPr>
      <a:lvl3pPr marL="755934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3pPr>
      <a:lvl4pPr marL="1133902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511869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1889836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267803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645771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023738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3.png"/><Relationship Id="rId7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parents.schoolfoodunited.com/login" TargetMode="Externa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8.png"/><Relationship Id="rId7" Type="http://schemas.openxmlformats.org/officeDocument/2006/relationships/image" Target="../media/image11.png"/><Relationship Id="rId2" Type="http://schemas.openxmlformats.org/officeDocument/2006/relationships/hyperlink" Target="http://www.gov.uk/apply-free-school-meals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10" Type="http://schemas.openxmlformats.org/officeDocument/2006/relationships/image" Target="../media/image13.png"/><Relationship Id="rId4" Type="http://schemas.openxmlformats.org/officeDocument/2006/relationships/image" Target="../media/image4.png"/><Relationship Id="rId9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close up of a computer&#10;&#10;Description automatically generated">
            <a:extLst>
              <a:ext uri="{FF2B5EF4-FFF2-40B4-BE49-F238E27FC236}">
                <a16:creationId xmlns:a16="http://schemas.microsoft.com/office/drawing/2014/main" id="{BAFA8C19-B373-134C-A672-8A540E8708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43338" y="8825856"/>
            <a:ext cx="3366497" cy="1865957"/>
          </a:xfrm>
          <a:prstGeom prst="rect">
            <a:avLst/>
          </a:prstGeom>
        </p:spPr>
      </p:pic>
      <p:pic>
        <p:nvPicPr>
          <p:cNvPr id="5" name="Picture 4" descr="Background pattern&#10;&#10;Description automatically generated">
            <a:extLst>
              <a:ext uri="{FF2B5EF4-FFF2-40B4-BE49-F238E27FC236}">
                <a16:creationId xmlns:a16="http://schemas.microsoft.com/office/drawing/2014/main" id="{80129AF3-AD1A-6047-87BF-7A8DF2ED6F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75307" y="184417"/>
            <a:ext cx="2817393" cy="1395001"/>
          </a:xfrm>
          <a:prstGeom prst="rect">
            <a:avLst/>
          </a:prstGeom>
        </p:spPr>
      </p:pic>
      <p:pic>
        <p:nvPicPr>
          <p:cNvPr id="7" name="Picture 6" descr="Shape, rectangle&#10;&#10;Description automatically generated">
            <a:extLst>
              <a:ext uri="{FF2B5EF4-FFF2-40B4-BE49-F238E27FC236}">
                <a16:creationId xmlns:a16="http://schemas.microsoft.com/office/drawing/2014/main" id="{EFF76B52-B71C-7544-846A-645A7116313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3625" y="1994025"/>
            <a:ext cx="5843534" cy="905249"/>
          </a:xfrm>
          <a:prstGeom prst="rect">
            <a:avLst/>
          </a:prstGeom>
        </p:spPr>
      </p:pic>
      <p:sp>
        <p:nvSpPr>
          <p:cNvPr id="8" name="Subtitle 2">
            <a:extLst>
              <a:ext uri="{FF2B5EF4-FFF2-40B4-BE49-F238E27FC236}">
                <a16:creationId xmlns:a16="http://schemas.microsoft.com/office/drawing/2014/main" id="{8189AE4C-05E6-894E-BC76-711EE40BCB5F}"/>
              </a:ext>
            </a:extLst>
          </p:cNvPr>
          <p:cNvSpPr txBox="1">
            <a:spLocks/>
          </p:cNvSpPr>
          <p:nvPr/>
        </p:nvSpPr>
        <p:spPr>
          <a:xfrm>
            <a:off x="582551" y="1995062"/>
            <a:ext cx="5345681" cy="904244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>
            <a:lvl1pPr marL="0" indent="0" algn="ctr" defTabSz="755934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77967" indent="0" algn="ctr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6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5934" indent="0" algn="ctr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33902" indent="0" algn="ctr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11869" indent="0" algn="ctr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9836" indent="0" algn="ctr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67803" indent="0" algn="ctr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45771" indent="0" algn="ctr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023738" indent="0" algn="ctr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72000" algn="l">
              <a:lnSpc>
                <a:spcPct val="70000"/>
              </a:lnSpc>
              <a:spcBef>
                <a:spcPts val="1800"/>
              </a:spcBef>
            </a:pPr>
            <a:r>
              <a:rPr lang="en-GB" sz="1800" b="1" dirty="0">
                <a:solidFill>
                  <a:schemeClr val="bg1"/>
                </a:solidFill>
                <a:latin typeface="American Typewriter" panose="02090604020004020304" pitchFamily="18" charset="77"/>
              </a:rPr>
              <a:t>A new online ordering system called School Food United is now available!</a:t>
            </a: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5CA780DF-7EF9-8A49-AEFF-9D2A024CA4CA}"/>
              </a:ext>
            </a:extLst>
          </p:cNvPr>
          <p:cNvSpPr txBox="1">
            <a:spLocks/>
          </p:cNvSpPr>
          <p:nvPr/>
        </p:nvSpPr>
        <p:spPr>
          <a:xfrm>
            <a:off x="431104" y="2911594"/>
            <a:ext cx="6857630" cy="154696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755934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77967" indent="0" algn="ctr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6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5934" indent="0" algn="ctr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33902" indent="0" algn="ctr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11869" indent="0" algn="ctr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9836" indent="0" algn="ctr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67803" indent="0" algn="ctr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45771" indent="0" algn="ctr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023738" indent="0" algn="ctr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1200"/>
              </a:spcBef>
            </a:pPr>
            <a:r>
              <a:rPr lang="en-GB" sz="1100" dirty="0">
                <a:latin typeface="American Typewriter" panose="02090604020004020304" pitchFamily="18" charset="0"/>
              </a:rPr>
              <a:t>Access  </a:t>
            </a:r>
            <a:r>
              <a:rPr lang="en-GB" sz="1100" b="1" dirty="0">
                <a:latin typeface="American Typewriter" panose="02090604020004020304" pitchFamily="18" charset="0"/>
              </a:rPr>
              <a:t>School Food United  </a:t>
            </a:r>
            <a:r>
              <a:rPr lang="en-GB" sz="1100" dirty="0">
                <a:latin typeface="American Typewriter" panose="02090604020004020304" pitchFamily="18" charset="0"/>
              </a:rPr>
              <a:t>to</a:t>
            </a:r>
          </a:p>
          <a:p>
            <a:pPr marL="228600" indent="-228600" algn="l">
              <a:spcBef>
                <a:spcPts val="1200"/>
              </a:spcBef>
              <a:buClr>
                <a:srgbClr val="FF0000"/>
              </a:buClr>
              <a:buFont typeface="Wingdings" panose="05000000000000000000" pitchFamily="2" charset="2"/>
              <a:buChar char="v"/>
            </a:pPr>
            <a:r>
              <a:rPr lang="en-GB" sz="1100" dirty="0">
                <a:latin typeface="American Typewriter" panose="02090604020004020304" pitchFamily="18" charset="0"/>
              </a:rPr>
              <a:t>Choose what your child has for lunch</a:t>
            </a:r>
          </a:p>
          <a:p>
            <a:pPr marL="228600" indent="-228600" algn="l">
              <a:spcBef>
                <a:spcPts val="1200"/>
              </a:spcBef>
              <a:buClr>
                <a:srgbClr val="FF0000"/>
              </a:buClr>
              <a:buFont typeface="Wingdings" panose="05000000000000000000" pitchFamily="2" charset="2"/>
              <a:buChar char="v"/>
            </a:pPr>
            <a:r>
              <a:rPr lang="en-GB" sz="1100" dirty="0">
                <a:latin typeface="American Typewriter" panose="02090604020004020304" pitchFamily="18" charset="0"/>
              </a:rPr>
              <a:t>Pay in advance online to remove the need for cash.</a:t>
            </a:r>
          </a:p>
          <a:p>
            <a:pPr algn="l">
              <a:spcBef>
                <a:spcPts val="1200"/>
              </a:spcBef>
              <a:buClr>
                <a:srgbClr val="FF0000"/>
              </a:buClr>
            </a:pPr>
            <a:r>
              <a:rPr lang="en-GB" sz="1100" b="1" dirty="0">
                <a:latin typeface="American Typewriter" panose="02090604020004020304" pitchFamily="18" charset="0"/>
              </a:rPr>
              <a:t>Please note </a:t>
            </a:r>
            <a:r>
              <a:rPr lang="en-GB" sz="1100" dirty="0">
                <a:latin typeface="American Typewriter" panose="02090604020004020304" pitchFamily="18" charset="0"/>
              </a:rPr>
              <a:t>- it is important that </a:t>
            </a:r>
            <a:r>
              <a:rPr lang="en-GB" sz="1100" b="1" dirty="0">
                <a:latin typeface="American Typewriter" panose="02090604020004020304" pitchFamily="18" charset="0"/>
              </a:rPr>
              <a:t>all</a:t>
            </a:r>
            <a:r>
              <a:rPr lang="en-GB" sz="1100" dirty="0">
                <a:latin typeface="American Typewriter" panose="02090604020004020304" pitchFamily="18" charset="0"/>
              </a:rPr>
              <a:t> meals are ordered on line,  including a nursery free meal / UIFSM  (Reception Yr.1 &amp; Yr.2) as </a:t>
            </a:r>
            <a:r>
              <a:rPr lang="en-GB" sz="1100" b="1" dirty="0">
                <a:latin typeface="American Typewriter" panose="02090604020004020304" pitchFamily="18" charset="0"/>
              </a:rPr>
              <a:t>no other order system </a:t>
            </a:r>
            <a:r>
              <a:rPr lang="en-GB" sz="1100" dirty="0">
                <a:latin typeface="American Typewriter" panose="02090604020004020304" pitchFamily="18" charset="0"/>
              </a:rPr>
              <a:t>is available - it only takes a few minutes to register </a:t>
            </a:r>
            <a:r>
              <a:rPr lang="en-GB" sz="1100" dirty="0">
                <a:latin typeface="American Typewriter" panose="02090604020004020304" pitchFamily="18" charset="0"/>
                <a:sym typeface="Wingdings" panose="05000000000000000000" pitchFamily="2" charset="2"/>
              </a:rPr>
              <a:t>– please  read carefully and follow the instructions.  </a:t>
            </a:r>
            <a:endParaRPr lang="en-GB" sz="1100" dirty="0">
              <a:latin typeface="American Typewriter" panose="02090604020004020304" pitchFamily="18" charset="0"/>
            </a:endParaRPr>
          </a:p>
        </p:txBody>
      </p:sp>
      <p:pic>
        <p:nvPicPr>
          <p:cNvPr id="11" name="Picture 10" descr="Shape&#10;&#10;Description automatically generated">
            <a:extLst>
              <a:ext uri="{FF2B5EF4-FFF2-40B4-BE49-F238E27FC236}">
                <a16:creationId xmlns:a16="http://schemas.microsoft.com/office/drawing/2014/main" id="{1CB806F9-758B-094E-835A-25DDCE58179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H="1" flipV="1">
            <a:off x="508199" y="4543880"/>
            <a:ext cx="5494384" cy="644787"/>
          </a:xfrm>
          <a:prstGeom prst="rect">
            <a:avLst/>
          </a:prstGeom>
        </p:spPr>
      </p:pic>
      <p:sp>
        <p:nvSpPr>
          <p:cNvPr id="12" name="Subtitle 2">
            <a:extLst>
              <a:ext uri="{FF2B5EF4-FFF2-40B4-BE49-F238E27FC236}">
                <a16:creationId xmlns:a16="http://schemas.microsoft.com/office/drawing/2014/main" id="{A0B8CF80-EA50-534B-9A1E-0F5FBD27DAAE}"/>
              </a:ext>
            </a:extLst>
          </p:cNvPr>
          <p:cNvSpPr txBox="1">
            <a:spLocks/>
          </p:cNvSpPr>
          <p:nvPr/>
        </p:nvSpPr>
        <p:spPr>
          <a:xfrm>
            <a:off x="833852" y="4582583"/>
            <a:ext cx="4889175" cy="579763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>
            <a:lvl1pPr marL="0" indent="0" algn="ctr" defTabSz="755934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77967" indent="0" algn="ctr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6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5934" indent="0" algn="ctr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33902" indent="0" algn="ctr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11869" indent="0" algn="ctr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9836" indent="0" algn="ctr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67803" indent="0" algn="ctr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45771" indent="0" algn="ctr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023738" indent="0" algn="ctr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80000"/>
              </a:lnSpc>
              <a:spcBef>
                <a:spcPts val="700"/>
              </a:spcBef>
            </a:pPr>
            <a:r>
              <a:rPr lang="en-US" sz="1600" b="1" dirty="0">
                <a:solidFill>
                  <a:schemeClr val="bg1"/>
                </a:solidFill>
                <a:latin typeface="American Typewriter" panose="02090604020004020304" pitchFamily="18" charset="77"/>
              </a:rPr>
              <a:t>Steps - how to register for the first time</a:t>
            </a:r>
          </a:p>
        </p:txBody>
      </p:sp>
      <p:sp>
        <p:nvSpPr>
          <p:cNvPr id="24" name="Subtitle 2">
            <a:extLst>
              <a:ext uri="{FF2B5EF4-FFF2-40B4-BE49-F238E27FC236}">
                <a16:creationId xmlns:a16="http://schemas.microsoft.com/office/drawing/2014/main" id="{D84EDC57-E8EC-0347-9692-65DA1E3A1598}"/>
              </a:ext>
            </a:extLst>
          </p:cNvPr>
          <p:cNvSpPr txBox="1">
            <a:spLocks/>
          </p:cNvSpPr>
          <p:nvPr/>
        </p:nvSpPr>
        <p:spPr>
          <a:xfrm>
            <a:off x="350604" y="5195771"/>
            <a:ext cx="6858465" cy="42348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755934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77967" indent="0" algn="ctr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6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5934" indent="0" algn="ctr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33902" indent="0" algn="ctr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11869" indent="0" algn="ctr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9836" indent="0" algn="ctr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67803" indent="0" algn="ctr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45771" indent="0" algn="ctr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023738" indent="0" algn="ctr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indent="-228600" algn="l">
              <a:spcBef>
                <a:spcPts val="1200"/>
              </a:spcBef>
              <a:buClr>
                <a:srgbClr val="FF0000"/>
              </a:buClr>
              <a:buFont typeface="Wingdings" panose="05000000000000000000" pitchFamily="2" charset="2"/>
              <a:buChar char="v"/>
            </a:pPr>
            <a:r>
              <a:rPr lang="en-US" sz="1100" dirty="0">
                <a:latin typeface="American Typewriter" panose="02090604020004020304" pitchFamily="18" charset="77"/>
              </a:rPr>
              <a:t>Visit </a:t>
            </a:r>
            <a:r>
              <a:rPr lang="en-US" sz="1100" dirty="0">
                <a:latin typeface="American Typewriter" panose="02090604020004020304" pitchFamily="18" charset="77"/>
                <a:hlinkClick r:id="rId6"/>
              </a:rPr>
              <a:t>https://parents.schoolfoodunited.com/login</a:t>
            </a:r>
            <a:r>
              <a:rPr lang="en-US" sz="1100" dirty="0">
                <a:latin typeface="American Typewriter" panose="02090604020004020304" pitchFamily="18" charset="77"/>
              </a:rPr>
              <a:t> &amp; select the ‘register’ button at the top of the page. </a:t>
            </a:r>
            <a:r>
              <a:rPr lang="en-GB" sz="1100" dirty="0">
                <a:latin typeface="American Typewriter" panose="02090604020004020304" pitchFamily="18" charset="77"/>
              </a:rPr>
              <a:t>Problems logging on? Improve your browser performance by going to settings and clear your history/</a:t>
            </a:r>
            <a:r>
              <a:rPr lang="en-GB" sz="1100" b="1" dirty="0">
                <a:latin typeface="American Typewriter" panose="02090604020004020304" pitchFamily="18" charset="77"/>
              </a:rPr>
              <a:t>cache</a:t>
            </a:r>
            <a:r>
              <a:rPr lang="en-GB" sz="1100" dirty="0">
                <a:latin typeface="American Typewriter" panose="02090604020004020304" pitchFamily="18" charset="77"/>
              </a:rPr>
              <a:t>. </a:t>
            </a:r>
          </a:p>
          <a:p>
            <a:pPr marL="228600" indent="-228600" algn="l">
              <a:spcBef>
                <a:spcPts val="1200"/>
              </a:spcBef>
              <a:buClr>
                <a:srgbClr val="FF0000"/>
              </a:buClr>
              <a:buFont typeface="Wingdings" panose="05000000000000000000" pitchFamily="2" charset="2"/>
              <a:buChar char="v"/>
            </a:pPr>
            <a:r>
              <a:rPr lang="en-US" sz="1100" dirty="0">
                <a:latin typeface="American Typewriter" panose="02090604020004020304" pitchFamily="18" charset="77"/>
              </a:rPr>
              <a:t>Complete the relevant fields (please ensure you add your child's full first /last name, - class year/ class name, phone, email &amp; password (please check </a:t>
            </a:r>
            <a:r>
              <a:rPr lang="en-US" sz="1100" b="1" dirty="0">
                <a:latin typeface="American Typewriter" panose="02090604020004020304" pitchFamily="18" charset="77"/>
              </a:rPr>
              <a:t>password</a:t>
            </a:r>
            <a:r>
              <a:rPr lang="en-US" sz="1100" dirty="0">
                <a:latin typeface="American Typewriter" panose="02090604020004020304" pitchFamily="18" charset="77"/>
              </a:rPr>
              <a:t> criteria).</a:t>
            </a:r>
          </a:p>
          <a:p>
            <a:pPr marL="228600" indent="-228600" algn="l">
              <a:spcBef>
                <a:spcPts val="1200"/>
              </a:spcBef>
              <a:buClr>
                <a:srgbClr val="FF0000"/>
              </a:buClr>
              <a:buFont typeface="Wingdings" panose="05000000000000000000" pitchFamily="2" charset="2"/>
              <a:buChar char="v"/>
            </a:pPr>
            <a:r>
              <a:rPr lang="en-US" sz="1100" dirty="0">
                <a:latin typeface="American Typewriter" panose="02090604020004020304" pitchFamily="18" charset="77"/>
              </a:rPr>
              <a:t>Don’t miss out  - click ‘</a:t>
            </a:r>
            <a:r>
              <a:rPr lang="en-US" sz="1100" b="1" dirty="0">
                <a:latin typeface="American Typewriter" panose="02090604020004020304" pitchFamily="18" charset="77"/>
              </a:rPr>
              <a:t>yes</a:t>
            </a:r>
            <a:r>
              <a:rPr lang="en-US" sz="1100" dirty="0">
                <a:latin typeface="American Typewriter" panose="02090604020004020304" pitchFamily="18" charset="77"/>
              </a:rPr>
              <a:t>’ to opt in </a:t>
            </a:r>
            <a:r>
              <a:rPr lang="en-GB" sz="1100" dirty="0">
                <a:latin typeface="American Typewriter" panose="02090604020004020304" pitchFamily="18" charset="77"/>
              </a:rPr>
              <a:t>to receive information  about  special events, fun theme days, and parent invites to taster days etc. </a:t>
            </a:r>
            <a:endParaRPr lang="en-US" sz="1100" dirty="0">
              <a:latin typeface="American Typewriter" panose="02090604020004020304" pitchFamily="18" charset="77"/>
            </a:endParaRPr>
          </a:p>
          <a:p>
            <a:pPr marL="171450" indent="-171450" algn="l">
              <a:lnSpc>
                <a:spcPct val="100000"/>
              </a:lnSpc>
              <a:spcBef>
                <a:spcPts val="1200"/>
              </a:spcBef>
              <a:buClr>
                <a:srgbClr val="FF0000"/>
              </a:buClr>
              <a:buFont typeface="Wingdings" panose="05000000000000000000" pitchFamily="2" charset="2"/>
              <a:buChar char="v"/>
            </a:pPr>
            <a:r>
              <a:rPr lang="en-US" sz="1100" dirty="0">
                <a:latin typeface="American Typewriter" panose="02090604020004020304" pitchFamily="18" charset="77"/>
              </a:rPr>
              <a:t>You will then receive a </a:t>
            </a:r>
            <a:r>
              <a:rPr lang="en-US" sz="1100" b="1" dirty="0">
                <a:solidFill>
                  <a:srgbClr val="FF0000"/>
                </a:solidFill>
                <a:latin typeface="American Typewriter" panose="02090604020004020304" pitchFamily="18" charset="77"/>
              </a:rPr>
              <a:t>confirmation</a:t>
            </a:r>
            <a:r>
              <a:rPr lang="en-US" sz="1100" dirty="0">
                <a:latin typeface="American Typewriter" panose="02090604020004020304" pitchFamily="18" charset="77"/>
              </a:rPr>
              <a:t> email and will need to activate the link contained within it before the account will work – please check your </a:t>
            </a:r>
            <a:r>
              <a:rPr lang="en-US" sz="1100" b="1" dirty="0">
                <a:latin typeface="American Typewriter" panose="02090604020004020304" pitchFamily="18" charset="77"/>
              </a:rPr>
              <a:t>junk</a:t>
            </a:r>
            <a:r>
              <a:rPr lang="en-US" sz="1100" dirty="0">
                <a:latin typeface="American Typewriter" panose="02090604020004020304" pitchFamily="18" charset="77"/>
              </a:rPr>
              <a:t> folder.  </a:t>
            </a:r>
          </a:p>
          <a:p>
            <a:pPr marL="171450" indent="-171450" algn="l">
              <a:lnSpc>
                <a:spcPct val="100000"/>
              </a:lnSpc>
              <a:spcBef>
                <a:spcPts val="1200"/>
              </a:spcBef>
              <a:buClr>
                <a:srgbClr val="FF0000"/>
              </a:buClr>
              <a:buFont typeface="Wingdings" panose="05000000000000000000" pitchFamily="2" charset="2"/>
              <a:buChar char="v"/>
            </a:pPr>
            <a:r>
              <a:rPr lang="en-US" sz="1100" dirty="0">
                <a:latin typeface="American Typewriter" panose="02090604020004020304" pitchFamily="18" charset="77"/>
              </a:rPr>
              <a:t>Only </a:t>
            </a:r>
            <a:r>
              <a:rPr lang="en-US" sz="1100" b="1" dirty="0">
                <a:latin typeface="American Typewriter" panose="02090604020004020304" pitchFamily="18" charset="77"/>
              </a:rPr>
              <a:t>when you have received </a:t>
            </a:r>
            <a:r>
              <a:rPr lang="en-US" sz="1100" dirty="0">
                <a:latin typeface="American Typewriter" panose="02090604020004020304" pitchFamily="18" charset="77"/>
              </a:rPr>
              <a:t>your confirmation email can you log  in using your email address and your selected password. </a:t>
            </a:r>
          </a:p>
          <a:p>
            <a:pPr marL="171450" indent="-171450" algn="l">
              <a:lnSpc>
                <a:spcPct val="100000"/>
              </a:lnSpc>
              <a:spcBef>
                <a:spcPts val="1200"/>
              </a:spcBef>
              <a:buClr>
                <a:srgbClr val="FF0000"/>
              </a:buClr>
              <a:buFont typeface="Wingdings" panose="05000000000000000000" pitchFamily="2" charset="2"/>
              <a:buChar char="v"/>
            </a:pPr>
            <a:r>
              <a:rPr lang="en-US" sz="1100" dirty="0">
                <a:latin typeface="American Typewriter" panose="02090604020004020304" pitchFamily="18" charset="77"/>
              </a:rPr>
              <a:t>Add your child’s details (first name, last name, school year and class) by selecting the ‘add a child’ button. You can add passport style picture to personalize. </a:t>
            </a:r>
          </a:p>
          <a:p>
            <a:pPr marL="171450" indent="-171450" algn="l">
              <a:lnSpc>
                <a:spcPct val="100000"/>
              </a:lnSpc>
              <a:spcBef>
                <a:spcPts val="1200"/>
              </a:spcBef>
              <a:buClr>
                <a:srgbClr val="FF0000"/>
              </a:buClr>
              <a:buFont typeface="Wingdings" panose="05000000000000000000" pitchFamily="2" charset="2"/>
              <a:buChar char="v"/>
            </a:pPr>
            <a:r>
              <a:rPr lang="en-US" sz="1100" dirty="0">
                <a:latin typeface="American Typewriter" panose="02090604020004020304" pitchFamily="18" charset="77"/>
              </a:rPr>
              <a:t>Repeat this process for additional children.</a:t>
            </a:r>
          </a:p>
          <a:p>
            <a:pPr algn="l">
              <a:lnSpc>
                <a:spcPct val="100000"/>
              </a:lnSpc>
              <a:spcBef>
                <a:spcPts val="1200"/>
              </a:spcBef>
              <a:buClr>
                <a:srgbClr val="FF0000"/>
              </a:buClr>
            </a:pPr>
            <a:endParaRPr lang="en-US" sz="1100" b="1" dirty="0">
              <a:solidFill>
                <a:srgbClr val="FF0000"/>
              </a:solidFill>
              <a:latin typeface="American Typewriter" panose="02090604020004020304" pitchFamily="18" charset="77"/>
            </a:endParaRPr>
          </a:p>
          <a:p>
            <a:pPr marL="228600" indent="-228600" algn="l">
              <a:spcBef>
                <a:spcPts val="1200"/>
              </a:spcBef>
              <a:buClr>
                <a:srgbClr val="FF0000"/>
              </a:buClr>
              <a:buFont typeface="Wingdings" panose="05000000000000000000" pitchFamily="2" charset="2"/>
              <a:buChar char="v"/>
            </a:pPr>
            <a:endParaRPr lang="en-US" sz="1100" b="1" dirty="0">
              <a:latin typeface="American Typewriter" panose="02090604020004020304" pitchFamily="18" charset="77"/>
            </a:endParaRPr>
          </a:p>
        </p:txBody>
      </p:sp>
      <p:sp>
        <p:nvSpPr>
          <p:cNvPr id="25" name="Subtitle 2">
            <a:extLst>
              <a:ext uri="{FF2B5EF4-FFF2-40B4-BE49-F238E27FC236}">
                <a16:creationId xmlns:a16="http://schemas.microsoft.com/office/drawing/2014/main" id="{60EC3ADB-1C37-5543-8EF4-13F0043C450F}"/>
              </a:ext>
            </a:extLst>
          </p:cNvPr>
          <p:cNvSpPr txBox="1">
            <a:spLocks/>
          </p:cNvSpPr>
          <p:nvPr/>
        </p:nvSpPr>
        <p:spPr>
          <a:xfrm>
            <a:off x="4202112" y="385469"/>
            <a:ext cx="2817392" cy="1162415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0" indent="0" algn="ctr" defTabSz="755934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77967" indent="0" algn="ctr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6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5934" indent="0" algn="ctr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33902" indent="0" algn="ctr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11869" indent="0" algn="ctr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9836" indent="0" algn="ctr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67803" indent="0" algn="ctr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45771" indent="0" algn="ctr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023738" indent="0" algn="ctr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400" dirty="0">
                <a:solidFill>
                  <a:schemeClr val="bg1"/>
                </a:solidFill>
                <a:latin typeface="American Typewriter" panose="02090604020004020304" pitchFamily="18" charset="77"/>
              </a:rPr>
              <a:t>Cashless payments reduce unnecessary contact. </a:t>
            </a:r>
          </a:p>
          <a:p>
            <a:r>
              <a:rPr lang="en-GB" sz="1400" dirty="0">
                <a:solidFill>
                  <a:schemeClr val="bg1"/>
                </a:solidFill>
                <a:latin typeface="American Typewriter" panose="02090604020004020304" pitchFamily="18" charset="77"/>
              </a:rPr>
              <a:t>Schools are introducing online payments to make it easier and safer to order your child’s school meal.</a:t>
            </a:r>
          </a:p>
        </p:txBody>
      </p:sp>
      <p:sp>
        <p:nvSpPr>
          <p:cNvPr id="26" name="Subtitle 2">
            <a:extLst>
              <a:ext uri="{FF2B5EF4-FFF2-40B4-BE49-F238E27FC236}">
                <a16:creationId xmlns:a16="http://schemas.microsoft.com/office/drawing/2014/main" id="{41BD7866-89AB-AD4F-8F17-3E7BDBCF9B74}"/>
              </a:ext>
            </a:extLst>
          </p:cNvPr>
          <p:cNvSpPr txBox="1">
            <a:spLocks/>
          </p:cNvSpPr>
          <p:nvPr/>
        </p:nvSpPr>
        <p:spPr>
          <a:xfrm>
            <a:off x="-1017222" y="8070563"/>
            <a:ext cx="6728087" cy="15486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755934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77967" indent="0" algn="ctr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6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5934" indent="0" algn="ctr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33902" indent="0" algn="ctr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11869" indent="0" algn="ctr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9836" indent="0" algn="ctr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67803" indent="0" algn="ctr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45771" indent="0" algn="ctr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023738" indent="0" algn="ctr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  <a:spcBef>
                <a:spcPts val="1200"/>
              </a:spcBef>
              <a:buClr>
                <a:srgbClr val="FF0000"/>
              </a:buClr>
            </a:pPr>
            <a:endParaRPr lang="en-US" sz="1100" dirty="0">
              <a:latin typeface="American Typewriter" panose="02090604020004020304" pitchFamily="18" charset="77"/>
            </a:endParaRPr>
          </a:p>
          <a:p>
            <a:pPr algn="l">
              <a:lnSpc>
                <a:spcPct val="60000"/>
              </a:lnSpc>
              <a:spcBef>
                <a:spcPts val="300"/>
              </a:spcBef>
            </a:pPr>
            <a:endParaRPr lang="en-US" sz="1100" b="1" dirty="0">
              <a:latin typeface="American Typewriter" panose="02090604020004020304" pitchFamily="18" charset="77"/>
            </a:endParaRPr>
          </a:p>
          <a:p>
            <a:pPr algn="l">
              <a:spcBef>
                <a:spcPts val="300"/>
              </a:spcBef>
            </a:pPr>
            <a:endParaRPr lang="en-US" sz="1100" dirty="0">
              <a:latin typeface="American Typewriter" panose="02090604020004020304" pitchFamily="18" charset="77"/>
            </a:endParaRP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FFAA150F-1565-4D17-B9A2-1316460F24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813964" y="10033847"/>
            <a:ext cx="2551390" cy="569240"/>
          </a:xfrm>
        </p:spPr>
        <p:txBody>
          <a:bodyPr/>
          <a:lstStyle/>
          <a:p>
            <a:r>
              <a:rPr lang="en-US" sz="1400" b="1" dirty="0">
                <a:solidFill>
                  <a:schemeClr val="tx1"/>
                </a:solidFill>
                <a:latin typeface="GhostTown" panose="00000400000000000000" pitchFamily="2" charset="0"/>
                <a:cs typeface="Aharoni" panose="020B0604020202020204" pitchFamily="2" charset="-79"/>
              </a:rPr>
              <a:t>1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458BB3D0-6DDB-445A-A232-977CB41FF9F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65286" y="9143211"/>
            <a:ext cx="929028" cy="1028567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7CBA9DD-81AB-47F0-A860-03172ECB8C4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305266" y="10010010"/>
            <a:ext cx="1079005" cy="4973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43701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Subtitle 2">
            <a:extLst>
              <a:ext uri="{FF2B5EF4-FFF2-40B4-BE49-F238E27FC236}">
                <a16:creationId xmlns:a16="http://schemas.microsoft.com/office/drawing/2014/main" id="{EA1A2E31-6CDE-4145-809C-EDDECC291C3C}"/>
              </a:ext>
            </a:extLst>
          </p:cNvPr>
          <p:cNvSpPr txBox="1">
            <a:spLocks/>
          </p:cNvSpPr>
          <p:nvPr/>
        </p:nvSpPr>
        <p:spPr>
          <a:xfrm>
            <a:off x="464619" y="6231126"/>
            <a:ext cx="6714103" cy="175630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755934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77967" indent="0" algn="ctr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6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5934" indent="0" algn="ctr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33902" indent="0" algn="ctr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11869" indent="0" algn="ctr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9836" indent="0" algn="ctr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67803" indent="0" algn="ctr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45771" indent="0" algn="ctr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023738" indent="0" algn="ctr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100" b="1" dirty="0">
                <a:latin typeface="American Typewriter" panose="02090604020004020304" pitchFamily="18" charset="77"/>
              </a:rPr>
              <a:t>Free school meals </a:t>
            </a:r>
          </a:p>
          <a:p>
            <a:pPr algn="l">
              <a:spcBef>
                <a:spcPts val="1200"/>
              </a:spcBef>
            </a:pPr>
            <a:r>
              <a:rPr lang="en-GB" sz="1100" dirty="0">
                <a:latin typeface="American Typewriter" panose="02090604020004020304" pitchFamily="18" charset="77"/>
              </a:rPr>
              <a:t>This service is also available for children who eligible for free school meals. You can choose their meals by:</a:t>
            </a:r>
          </a:p>
          <a:p>
            <a:pPr marL="171450" indent="-171450" algn="l">
              <a:spcBef>
                <a:spcPts val="1200"/>
              </a:spcBef>
              <a:buClr>
                <a:srgbClr val="FF0000"/>
              </a:buClr>
              <a:buFont typeface="Wingdings" panose="05000000000000000000" pitchFamily="2" charset="2"/>
              <a:buChar char="v"/>
            </a:pPr>
            <a:r>
              <a:rPr lang="en-GB" sz="1100" dirty="0">
                <a:latin typeface="American Typewriter" panose="02090604020004020304" pitchFamily="18" charset="77"/>
              </a:rPr>
              <a:t>Logging on using your personal device, or </a:t>
            </a:r>
          </a:p>
          <a:p>
            <a:pPr marL="171450" indent="-171450" algn="l">
              <a:spcBef>
                <a:spcPts val="1200"/>
              </a:spcBef>
              <a:buClr>
                <a:srgbClr val="FF0000"/>
              </a:buClr>
              <a:buFont typeface="Wingdings" panose="05000000000000000000" pitchFamily="2" charset="2"/>
              <a:buChar char="v"/>
            </a:pPr>
            <a:r>
              <a:rPr lang="en-GB" sz="1100" dirty="0">
                <a:latin typeface="American Typewriter" panose="02090604020004020304" pitchFamily="18" charset="77"/>
              </a:rPr>
              <a:t>Speaking to the catering team at your school at the start of each term.</a:t>
            </a:r>
          </a:p>
          <a:p>
            <a:pPr algn="l">
              <a:spcBef>
                <a:spcPts val="1200"/>
              </a:spcBef>
              <a:buClr>
                <a:srgbClr val="FF0000"/>
              </a:buClr>
            </a:pPr>
            <a:r>
              <a:rPr lang="en-GB" sz="1100" dirty="0">
                <a:latin typeface="American Typewriter" panose="02090604020004020304" pitchFamily="18" charset="77"/>
              </a:rPr>
              <a:t>To check if your child is eligible for Free School Meals in England visit </a:t>
            </a:r>
            <a:r>
              <a:rPr lang="en-GB" sz="1100" dirty="0">
                <a:latin typeface="American Typewriter" panose="02090604020004020304" pitchFamily="18" charset="77"/>
                <a:hlinkClick r:id="rId2"/>
              </a:rPr>
              <a:t>http://www.gov.uk</a:t>
            </a:r>
            <a:r>
              <a:rPr lang="en-GB" sz="1100">
                <a:latin typeface="American Typewriter" panose="02090604020004020304" pitchFamily="18" charset="77"/>
                <a:hlinkClick r:id="rId2"/>
              </a:rPr>
              <a:t>/apply-free-school-meals</a:t>
            </a:r>
            <a:r>
              <a:rPr lang="en-GB" sz="1100">
                <a:latin typeface="American Typewriter" panose="02090604020004020304" pitchFamily="18" charset="77"/>
              </a:rPr>
              <a:t> </a:t>
            </a:r>
            <a:endParaRPr lang="en-GB" sz="1100" dirty="0">
              <a:latin typeface="American Typewriter" panose="02090604020004020304" pitchFamily="18" charset="77"/>
            </a:endParaRPr>
          </a:p>
          <a:p>
            <a:pPr algn="l"/>
            <a:endParaRPr lang="en-GB" sz="1100" dirty="0">
              <a:latin typeface="American Typewriter" panose="02090604020004020304" pitchFamily="18" charset="77"/>
            </a:endParaRPr>
          </a:p>
          <a:p>
            <a:pPr algn="l"/>
            <a:endParaRPr lang="en-US" sz="1100" dirty="0">
              <a:latin typeface="American Typewriter" panose="02090604020004020304" pitchFamily="18" charset="77"/>
            </a:endParaRPr>
          </a:p>
          <a:p>
            <a:pPr algn="l">
              <a:lnSpc>
                <a:spcPct val="60000"/>
              </a:lnSpc>
              <a:spcBef>
                <a:spcPts val="300"/>
              </a:spcBef>
            </a:pPr>
            <a:endParaRPr lang="en-US" sz="1100" b="1" dirty="0">
              <a:latin typeface="American Typewriter" panose="02090604020004020304" pitchFamily="18" charset="77"/>
            </a:endParaRPr>
          </a:p>
          <a:p>
            <a:pPr algn="l">
              <a:spcBef>
                <a:spcPts val="300"/>
              </a:spcBef>
            </a:pPr>
            <a:endParaRPr lang="en-US" sz="1100" dirty="0">
              <a:latin typeface="American Typewriter" panose="02090604020004020304" pitchFamily="18" charset="77"/>
            </a:endParaRPr>
          </a:p>
        </p:txBody>
      </p:sp>
      <p:pic>
        <p:nvPicPr>
          <p:cNvPr id="15" name="Picture 14" descr="A screenshot of a computer screen&#10;&#10;Description automatically generated">
            <a:extLst>
              <a:ext uri="{FF2B5EF4-FFF2-40B4-BE49-F238E27FC236}">
                <a16:creationId xmlns:a16="http://schemas.microsoft.com/office/drawing/2014/main" id="{4E7CF021-9A78-4C44-97E9-3E9662E59B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97859" y="1971530"/>
            <a:ext cx="4239064" cy="2349915"/>
          </a:xfrm>
          <a:prstGeom prst="rect">
            <a:avLst/>
          </a:prstGeom>
        </p:spPr>
      </p:pic>
      <p:pic>
        <p:nvPicPr>
          <p:cNvPr id="7" name="Picture 6" descr="Shape, rectangle&#10;&#10;Description automatically generated">
            <a:extLst>
              <a:ext uri="{FF2B5EF4-FFF2-40B4-BE49-F238E27FC236}">
                <a16:creationId xmlns:a16="http://schemas.microsoft.com/office/drawing/2014/main" id="{EFF76B52-B71C-7544-846A-645A7116313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6964" y="1954022"/>
            <a:ext cx="3134347" cy="607545"/>
          </a:xfrm>
          <a:prstGeom prst="rect">
            <a:avLst/>
          </a:prstGeom>
        </p:spPr>
      </p:pic>
      <p:sp>
        <p:nvSpPr>
          <p:cNvPr id="8" name="Subtitle 2">
            <a:extLst>
              <a:ext uri="{FF2B5EF4-FFF2-40B4-BE49-F238E27FC236}">
                <a16:creationId xmlns:a16="http://schemas.microsoft.com/office/drawing/2014/main" id="{8189AE4C-05E6-894E-BC76-711EE40BCB5F}"/>
              </a:ext>
            </a:extLst>
          </p:cNvPr>
          <p:cNvSpPr txBox="1">
            <a:spLocks/>
          </p:cNvSpPr>
          <p:nvPr/>
        </p:nvSpPr>
        <p:spPr>
          <a:xfrm>
            <a:off x="536777" y="2038979"/>
            <a:ext cx="2752523" cy="527402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>
            <a:lvl1pPr marL="0" indent="0" algn="ctr" defTabSz="755934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77967" indent="0" algn="ctr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6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5934" indent="0" algn="ctr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33902" indent="0" algn="ctr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11869" indent="0" algn="ctr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9836" indent="0" algn="ctr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67803" indent="0" algn="ctr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45771" indent="0" algn="ctr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023738" indent="0" algn="ctr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70000"/>
              </a:lnSpc>
              <a:spcBef>
                <a:spcPts val="600"/>
              </a:spcBef>
            </a:pPr>
            <a:r>
              <a:rPr lang="en-GB" sz="1800" b="1" dirty="0">
                <a:solidFill>
                  <a:schemeClr val="bg1"/>
                </a:solidFill>
                <a:latin typeface="American Typewriter" panose="02090604020004020304" pitchFamily="18" charset="77"/>
              </a:rPr>
              <a:t>How to order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9E1442B2-401A-D34B-9934-0563429B27FF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442354" y="4722092"/>
            <a:ext cx="1524000" cy="66040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8BACB6D8-0E4B-424C-B790-849CAA3E16E6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2097034" y="4677642"/>
            <a:ext cx="1473200" cy="74930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7FE0437D-1FEF-D143-8759-0DA36B77E9AB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3740169" y="4644927"/>
            <a:ext cx="1524000" cy="83820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52E00BCF-0A99-0C4B-A83B-382D5BF68550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5489344" y="4667684"/>
            <a:ext cx="1460500" cy="812800"/>
          </a:xfrm>
          <a:prstGeom prst="rect">
            <a:avLst/>
          </a:prstGeom>
        </p:spPr>
      </p:pic>
      <p:sp>
        <p:nvSpPr>
          <p:cNvPr id="3" name="Subtitle 2">
            <a:extLst>
              <a:ext uri="{FF2B5EF4-FFF2-40B4-BE49-F238E27FC236}">
                <a16:creationId xmlns:a16="http://schemas.microsoft.com/office/drawing/2014/main" id="{62C5F89A-22CB-C344-A7BA-443B33A2EE6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71748" y="4722092"/>
            <a:ext cx="1473200" cy="660401"/>
          </a:xfrm>
        </p:spPr>
        <p:txBody>
          <a:bodyPr anchor="ctr" anchorCtr="0">
            <a:normAutofit/>
          </a:bodyPr>
          <a:lstStyle/>
          <a:p>
            <a:r>
              <a:rPr lang="en-US" sz="1050" b="1" dirty="0">
                <a:solidFill>
                  <a:schemeClr val="bg1"/>
                </a:solidFill>
                <a:latin typeface="American Typewriter" panose="02090604020004020304" pitchFamily="18" charset="77"/>
              </a:rPr>
              <a:t>ORDER</a:t>
            </a:r>
            <a:br>
              <a:rPr lang="en-US" sz="1050" b="1" dirty="0">
                <a:solidFill>
                  <a:schemeClr val="bg1"/>
                </a:solidFill>
                <a:latin typeface="American Typewriter" panose="02090604020004020304" pitchFamily="18" charset="77"/>
              </a:rPr>
            </a:br>
            <a:r>
              <a:rPr lang="en-US" sz="1050" b="1" dirty="0">
                <a:solidFill>
                  <a:schemeClr val="bg1"/>
                </a:solidFill>
                <a:latin typeface="American Typewriter" panose="02090604020004020304" pitchFamily="18" charset="77"/>
              </a:rPr>
              <a:t>MEALS</a:t>
            </a:r>
          </a:p>
        </p:txBody>
      </p:sp>
      <p:sp>
        <p:nvSpPr>
          <p:cNvPr id="25" name="Subtitle 2">
            <a:extLst>
              <a:ext uri="{FF2B5EF4-FFF2-40B4-BE49-F238E27FC236}">
                <a16:creationId xmlns:a16="http://schemas.microsoft.com/office/drawing/2014/main" id="{60EC3ADB-1C37-5543-8EF4-13F0043C450F}"/>
              </a:ext>
            </a:extLst>
          </p:cNvPr>
          <p:cNvSpPr txBox="1">
            <a:spLocks/>
          </p:cNvSpPr>
          <p:nvPr/>
        </p:nvSpPr>
        <p:spPr>
          <a:xfrm>
            <a:off x="4202112" y="385469"/>
            <a:ext cx="2790588" cy="11624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755934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77967" indent="0" algn="ctr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6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5934" indent="0" algn="ctr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33902" indent="0" algn="ctr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11869" indent="0" algn="ctr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9836" indent="0" algn="ctr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67803" indent="0" algn="ctr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45771" indent="0" algn="ctr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023738" indent="0" algn="ctr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dirty="0">
              <a:solidFill>
                <a:schemeClr val="bg1"/>
              </a:solidFill>
              <a:latin typeface="American Typewriter" panose="02090604020004020304" pitchFamily="18" charset="77"/>
            </a:endParaRPr>
          </a:p>
        </p:txBody>
      </p:sp>
      <p:sp>
        <p:nvSpPr>
          <p:cNvPr id="47" name="Subtitle 2">
            <a:extLst>
              <a:ext uri="{FF2B5EF4-FFF2-40B4-BE49-F238E27FC236}">
                <a16:creationId xmlns:a16="http://schemas.microsoft.com/office/drawing/2014/main" id="{08C68756-CCA1-B044-976D-1099F19F9CA7}"/>
              </a:ext>
            </a:extLst>
          </p:cNvPr>
          <p:cNvSpPr txBox="1">
            <a:spLocks/>
          </p:cNvSpPr>
          <p:nvPr/>
        </p:nvSpPr>
        <p:spPr>
          <a:xfrm>
            <a:off x="2088111" y="4722092"/>
            <a:ext cx="1473200" cy="660401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>
            <a:lvl1pPr marL="0" indent="0" algn="ctr" defTabSz="755934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77967" indent="0" algn="ctr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6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5934" indent="0" algn="ctr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33902" indent="0" algn="ctr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11869" indent="0" algn="ctr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9836" indent="0" algn="ctr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67803" indent="0" algn="ctr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45771" indent="0" algn="ctr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023738" indent="0" algn="ctr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50" b="1" dirty="0">
                <a:solidFill>
                  <a:schemeClr val="bg1"/>
                </a:solidFill>
                <a:latin typeface="American Typewriter" panose="02090604020004020304" pitchFamily="18" charset="77"/>
              </a:rPr>
              <a:t>CHANGE OR</a:t>
            </a:r>
            <a:br>
              <a:rPr lang="en-US" sz="1050" b="1" dirty="0">
                <a:solidFill>
                  <a:schemeClr val="bg1"/>
                </a:solidFill>
                <a:latin typeface="American Typewriter" panose="02090604020004020304" pitchFamily="18" charset="77"/>
              </a:rPr>
            </a:br>
            <a:r>
              <a:rPr lang="en-US" sz="1050" b="1" dirty="0">
                <a:solidFill>
                  <a:schemeClr val="bg1"/>
                </a:solidFill>
                <a:latin typeface="American Typewriter" panose="02090604020004020304" pitchFamily="18" charset="77"/>
              </a:rPr>
              <a:t>CANCEL ORDERS</a:t>
            </a:r>
          </a:p>
        </p:txBody>
      </p:sp>
      <p:sp>
        <p:nvSpPr>
          <p:cNvPr id="48" name="Subtitle 2">
            <a:extLst>
              <a:ext uri="{FF2B5EF4-FFF2-40B4-BE49-F238E27FC236}">
                <a16:creationId xmlns:a16="http://schemas.microsoft.com/office/drawing/2014/main" id="{30B8637A-243A-744A-8FC1-96059F946E8F}"/>
              </a:ext>
            </a:extLst>
          </p:cNvPr>
          <p:cNvSpPr txBox="1">
            <a:spLocks/>
          </p:cNvSpPr>
          <p:nvPr/>
        </p:nvSpPr>
        <p:spPr>
          <a:xfrm>
            <a:off x="3743310" y="4722092"/>
            <a:ext cx="1473200" cy="660401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>
            <a:lvl1pPr marL="0" indent="0" algn="ctr" defTabSz="755934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77967" indent="0" algn="ctr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6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5934" indent="0" algn="ctr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33902" indent="0" algn="ctr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11869" indent="0" algn="ctr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9836" indent="0" algn="ctr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67803" indent="0" algn="ctr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45771" indent="0" algn="ctr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023738" indent="0" algn="ctr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50" b="1" dirty="0">
                <a:solidFill>
                  <a:schemeClr val="bg1"/>
                </a:solidFill>
                <a:latin typeface="American Typewriter" panose="02090604020004020304" pitchFamily="18" charset="77"/>
              </a:rPr>
              <a:t>VIEW &amp; PRINT</a:t>
            </a:r>
            <a:br>
              <a:rPr lang="en-US" sz="1050" b="1" dirty="0">
                <a:solidFill>
                  <a:schemeClr val="bg1"/>
                </a:solidFill>
                <a:latin typeface="American Typewriter" panose="02090604020004020304" pitchFamily="18" charset="77"/>
              </a:rPr>
            </a:br>
            <a:r>
              <a:rPr lang="en-US" sz="1050" b="1" dirty="0">
                <a:solidFill>
                  <a:schemeClr val="bg1"/>
                </a:solidFill>
                <a:latin typeface="American Typewriter" panose="02090604020004020304" pitchFamily="18" charset="77"/>
              </a:rPr>
              <a:t>YOUR CHILD’S</a:t>
            </a:r>
            <a:br>
              <a:rPr lang="en-US" sz="1050" b="1" dirty="0">
                <a:solidFill>
                  <a:schemeClr val="bg1"/>
                </a:solidFill>
                <a:latin typeface="American Typewriter" panose="02090604020004020304" pitchFamily="18" charset="77"/>
              </a:rPr>
            </a:br>
            <a:r>
              <a:rPr lang="en-US" sz="1050" b="1" dirty="0">
                <a:solidFill>
                  <a:schemeClr val="bg1"/>
                </a:solidFill>
                <a:latin typeface="American Typewriter" panose="02090604020004020304" pitchFamily="18" charset="77"/>
              </a:rPr>
              <a:t>MEAL PLANS</a:t>
            </a:r>
          </a:p>
        </p:txBody>
      </p:sp>
      <p:sp>
        <p:nvSpPr>
          <p:cNvPr id="49" name="Subtitle 2">
            <a:extLst>
              <a:ext uri="{FF2B5EF4-FFF2-40B4-BE49-F238E27FC236}">
                <a16:creationId xmlns:a16="http://schemas.microsoft.com/office/drawing/2014/main" id="{E29CDBF1-A754-4D47-BE35-5056378C6CB2}"/>
              </a:ext>
            </a:extLst>
          </p:cNvPr>
          <p:cNvSpPr txBox="1">
            <a:spLocks/>
          </p:cNvSpPr>
          <p:nvPr/>
        </p:nvSpPr>
        <p:spPr>
          <a:xfrm>
            <a:off x="5521985" y="4682924"/>
            <a:ext cx="1427859" cy="660401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>
            <a:lvl1pPr marL="0" indent="0" algn="ctr" defTabSz="755934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77967" indent="0" algn="ctr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6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5934" indent="0" algn="ctr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33902" indent="0" algn="ctr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11869" indent="0" algn="ctr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9836" indent="0" algn="ctr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67803" indent="0" algn="ctr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45771" indent="0" algn="ctr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023738" indent="0" algn="ctr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50" b="1" dirty="0">
                <a:solidFill>
                  <a:schemeClr val="bg1"/>
                </a:solidFill>
                <a:latin typeface="American Typewriter" panose="02090604020004020304" pitchFamily="18" charset="77"/>
              </a:rPr>
              <a:t>ADD NEW</a:t>
            </a:r>
            <a:br>
              <a:rPr lang="en-US" sz="1050" b="1" dirty="0">
                <a:solidFill>
                  <a:schemeClr val="bg1"/>
                </a:solidFill>
                <a:latin typeface="American Typewriter" panose="02090604020004020304" pitchFamily="18" charset="77"/>
              </a:rPr>
            </a:br>
            <a:r>
              <a:rPr lang="en-US" sz="1050" b="1" dirty="0">
                <a:solidFill>
                  <a:schemeClr val="bg1"/>
                </a:solidFill>
                <a:latin typeface="American Typewriter" panose="02090604020004020304" pitchFamily="18" charset="77"/>
              </a:rPr>
              <a:t>CHILDREN TO</a:t>
            </a:r>
            <a:br>
              <a:rPr lang="en-US" sz="1050" b="1" dirty="0">
                <a:solidFill>
                  <a:schemeClr val="bg1"/>
                </a:solidFill>
                <a:latin typeface="American Typewriter" panose="02090604020004020304" pitchFamily="18" charset="77"/>
              </a:rPr>
            </a:br>
            <a:r>
              <a:rPr lang="en-US" sz="1050" b="1" dirty="0">
                <a:solidFill>
                  <a:schemeClr val="bg1"/>
                </a:solidFill>
                <a:latin typeface="American Typewriter" panose="02090604020004020304" pitchFamily="18" charset="77"/>
              </a:rPr>
              <a:t>YOUR ACCOUNT</a:t>
            </a:r>
          </a:p>
        </p:txBody>
      </p:sp>
      <p:sp>
        <p:nvSpPr>
          <p:cNvPr id="29" name="Subtitle 2">
            <a:extLst>
              <a:ext uri="{FF2B5EF4-FFF2-40B4-BE49-F238E27FC236}">
                <a16:creationId xmlns:a16="http://schemas.microsoft.com/office/drawing/2014/main" id="{EECCAB37-F4BC-344C-BAC0-B2324F5D9B82}"/>
              </a:ext>
            </a:extLst>
          </p:cNvPr>
          <p:cNvSpPr txBox="1">
            <a:spLocks/>
          </p:cNvSpPr>
          <p:nvPr/>
        </p:nvSpPr>
        <p:spPr>
          <a:xfrm>
            <a:off x="501053" y="2614737"/>
            <a:ext cx="3827481" cy="208803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755934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77967" indent="0" algn="ctr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6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5934" indent="0" algn="ctr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33902" indent="0" algn="ctr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11869" indent="0" algn="ctr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9836" indent="0" algn="ctr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67803" indent="0" algn="ctr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45771" indent="0" algn="ctr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023738" indent="0" algn="ctr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0" indent="-171450" algn="l">
              <a:lnSpc>
                <a:spcPct val="100000"/>
              </a:lnSpc>
              <a:spcBef>
                <a:spcPts val="1200"/>
              </a:spcBef>
              <a:buClr>
                <a:srgbClr val="FF0000"/>
              </a:buClr>
              <a:buFont typeface="Wingdings" panose="05000000000000000000" pitchFamily="2" charset="2"/>
              <a:buChar char="v"/>
            </a:pPr>
            <a:r>
              <a:rPr lang="en-US" sz="1100" dirty="0">
                <a:latin typeface="American Typewriter" panose="02090604020004020304" pitchFamily="18" charset="77"/>
              </a:rPr>
              <a:t>If logging back in, enter the email address and password you registered with.</a:t>
            </a:r>
          </a:p>
          <a:p>
            <a:pPr marL="171450" indent="-171450" algn="l">
              <a:lnSpc>
                <a:spcPct val="100000"/>
              </a:lnSpc>
              <a:spcBef>
                <a:spcPts val="1200"/>
              </a:spcBef>
              <a:buClr>
                <a:srgbClr val="FF0000"/>
              </a:buClr>
              <a:buFont typeface="Wingdings" panose="05000000000000000000" pitchFamily="2" charset="2"/>
              <a:buChar char="v"/>
            </a:pPr>
            <a:r>
              <a:rPr lang="en-US" sz="1100" dirty="0">
                <a:latin typeface="American Typewriter" panose="02090604020004020304" pitchFamily="18" charset="77"/>
              </a:rPr>
              <a:t>Click ‘login’ to access your account .</a:t>
            </a:r>
          </a:p>
          <a:p>
            <a:pPr marL="171450" indent="-171450" algn="l">
              <a:lnSpc>
                <a:spcPct val="100000"/>
              </a:lnSpc>
              <a:spcBef>
                <a:spcPts val="1200"/>
              </a:spcBef>
              <a:buClr>
                <a:srgbClr val="FF0000"/>
              </a:buClr>
              <a:buFont typeface="Wingdings" panose="05000000000000000000" pitchFamily="2" charset="2"/>
              <a:buChar char="v"/>
            </a:pPr>
            <a:r>
              <a:rPr lang="en-US" sz="1100" dirty="0">
                <a:latin typeface="American Typewriter" panose="02090604020004020304" pitchFamily="18" charset="77"/>
              </a:rPr>
              <a:t>Select the ‘order meals’ button.</a:t>
            </a:r>
          </a:p>
          <a:p>
            <a:pPr marL="171450" indent="-171450" algn="l">
              <a:lnSpc>
                <a:spcPct val="100000"/>
              </a:lnSpc>
              <a:spcBef>
                <a:spcPts val="1200"/>
              </a:spcBef>
              <a:buClr>
                <a:srgbClr val="FF0000"/>
              </a:buClr>
              <a:buFont typeface="Wingdings" panose="05000000000000000000" pitchFamily="2" charset="2"/>
              <a:buChar char="v"/>
            </a:pPr>
            <a:r>
              <a:rPr lang="en-US" sz="1100" dirty="0">
                <a:latin typeface="American Typewriter" panose="02090604020004020304" pitchFamily="18" charset="77"/>
              </a:rPr>
              <a:t>Click on 17.05.2021</a:t>
            </a:r>
            <a:r>
              <a:rPr lang="en-US" sz="1100" dirty="0">
                <a:solidFill>
                  <a:srgbClr val="FF0000"/>
                </a:solidFill>
                <a:latin typeface="American Typewriter" panose="02090604020004020304" pitchFamily="18" charset="77"/>
              </a:rPr>
              <a:t> </a:t>
            </a:r>
            <a:r>
              <a:rPr lang="en-US" sz="1100" dirty="0">
                <a:latin typeface="American Typewriter" panose="02090604020004020304" pitchFamily="18" charset="77"/>
              </a:rPr>
              <a:t>and place meals for this date onwards. </a:t>
            </a:r>
          </a:p>
          <a:p>
            <a:pPr marL="171450" indent="-171450" algn="l">
              <a:lnSpc>
                <a:spcPct val="100000"/>
              </a:lnSpc>
              <a:spcBef>
                <a:spcPts val="1200"/>
              </a:spcBef>
              <a:buClr>
                <a:srgbClr val="FF0000"/>
              </a:buClr>
              <a:buFont typeface="Wingdings" panose="05000000000000000000" pitchFamily="2" charset="2"/>
              <a:buChar char="v"/>
            </a:pPr>
            <a:r>
              <a:rPr lang="en-US" sz="1100" dirty="0">
                <a:latin typeface="American Typewriter" panose="02090604020004020304" pitchFamily="18" charset="77"/>
              </a:rPr>
              <a:t>You also have the option to….</a:t>
            </a:r>
          </a:p>
          <a:p>
            <a:pPr algn="l">
              <a:spcBef>
                <a:spcPts val="300"/>
              </a:spcBef>
            </a:pPr>
            <a:endParaRPr lang="en-US" sz="1100" dirty="0">
              <a:latin typeface="American Typewriter" panose="02090604020004020304" pitchFamily="18" charset="77"/>
            </a:endParaRPr>
          </a:p>
        </p:txBody>
      </p:sp>
      <p:pic>
        <p:nvPicPr>
          <p:cNvPr id="35" name="Picture 34" descr="Shape, rectangle&#10;&#10;Description automatically generated">
            <a:extLst>
              <a:ext uri="{FF2B5EF4-FFF2-40B4-BE49-F238E27FC236}">
                <a16:creationId xmlns:a16="http://schemas.microsoft.com/office/drawing/2014/main" id="{60080960-D9A8-E543-A30B-FE28EC040AA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2644" y="5586821"/>
            <a:ext cx="3825890" cy="573594"/>
          </a:xfrm>
          <a:prstGeom prst="rect">
            <a:avLst/>
          </a:prstGeom>
        </p:spPr>
      </p:pic>
      <p:sp>
        <p:nvSpPr>
          <p:cNvPr id="37" name="Subtitle 2">
            <a:extLst>
              <a:ext uri="{FF2B5EF4-FFF2-40B4-BE49-F238E27FC236}">
                <a16:creationId xmlns:a16="http://schemas.microsoft.com/office/drawing/2014/main" id="{60C4FFDA-4CA4-0D4A-84D3-5544F87C2AE1}"/>
              </a:ext>
            </a:extLst>
          </p:cNvPr>
          <p:cNvSpPr txBox="1">
            <a:spLocks/>
          </p:cNvSpPr>
          <p:nvPr/>
        </p:nvSpPr>
        <p:spPr>
          <a:xfrm>
            <a:off x="653537" y="5661670"/>
            <a:ext cx="3162830" cy="541264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>
            <a:lvl1pPr marL="0" indent="0" algn="ctr" defTabSz="755934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77967" indent="0" algn="ctr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6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5934" indent="0" algn="ctr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33902" indent="0" algn="ctr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11869" indent="0" algn="ctr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9836" indent="0" algn="ctr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67803" indent="0" algn="ctr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45771" indent="0" algn="ctr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023738" indent="0" algn="ctr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70000"/>
              </a:lnSpc>
              <a:spcBef>
                <a:spcPts val="600"/>
              </a:spcBef>
            </a:pPr>
            <a:r>
              <a:rPr lang="en-GB" sz="1800" b="1" dirty="0">
                <a:solidFill>
                  <a:schemeClr val="bg1"/>
                </a:solidFill>
                <a:latin typeface="American Typewriter" panose="02090604020004020304" pitchFamily="18" charset="77"/>
              </a:rPr>
              <a:t>Important information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3A8C058B-A971-9B4D-A80F-3A1604AC6B30}"/>
              </a:ext>
            </a:extLst>
          </p:cNvPr>
          <p:cNvCxnSpPr/>
          <p:nvPr/>
        </p:nvCxnSpPr>
        <p:spPr>
          <a:xfrm>
            <a:off x="633868" y="8096718"/>
            <a:ext cx="6414247" cy="0"/>
          </a:xfrm>
          <a:prstGeom prst="line">
            <a:avLst/>
          </a:prstGeom>
          <a:ln w="12700">
            <a:solidFill>
              <a:srgbClr val="53ADA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Subtitle 2">
            <a:extLst>
              <a:ext uri="{FF2B5EF4-FFF2-40B4-BE49-F238E27FC236}">
                <a16:creationId xmlns:a16="http://schemas.microsoft.com/office/drawing/2014/main" id="{39B6AA6E-2370-8244-8394-21B2B651162D}"/>
              </a:ext>
            </a:extLst>
          </p:cNvPr>
          <p:cNvSpPr txBox="1">
            <a:spLocks/>
          </p:cNvSpPr>
          <p:nvPr/>
        </p:nvSpPr>
        <p:spPr>
          <a:xfrm>
            <a:off x="552326" y="8199304"/>
            <a:ext cx="6528081" cy="118036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755934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77967" indent="0" algn="ctr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6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5934" indent="0" algn="ctr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33902" indent="0" algn="ctr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11869" indent="0" algn="ctr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9836" indent="0" algn="ctr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67803" indent="0" algn="ctr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45771" indent="0" algn="ctr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023738" indent="0" algn="ctr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1200"/>
              </a:spcBef>
            </a:pPr>
            <a:r>
              <a:rPr lang="en-US" sz="1100" b="1" dirty="0">
                <a:latin typeface="American Typewriter" panose="02090604020004020304" pitchFamily="18" charset="77"/>
              </a:rPr>
              <a:t>Allergies</a:t>
            </a:r>
            <a:br>
              <a:rPr lang="en-US" sz="1100" b="1" dirty="0">
                <a:latin typeface="American Typewriter" panose="02090604020004020304" pitchFamily="18" charset="77"/>
              </a:rPr>
            </a:br>
            <a:r>
              <a:rPr lang="en-US" sz="1100" b="1" dirty="0">
                <a:latin typeface="American Typewriter" panose="02090604020004020304" pitchFamily="18" charset="77"/>
              </a:rPr>
              <a:t/>
            </a:r>
            <a:br>
              <a:rPr lang="en-US" sz="1100" b="1" dirty="0">
                <a:latin typeface="American Typewriter" panose="02090604020004020304" pitchFamily="18" charset="77"/>
              </a:rPr>
            </a:br>
            <a:r>
              <a:rPr lang="en-GB" sz="1100" dirty="0">
                <a:latin typeface="American Typewriter" panose="02090604020004020304" pitchFamily="18" charset="77"/>
              </a:rPr>
              <a:t>If your child has a special dietary need that has been declared on the ‘</a:t>
            </a:r>
            <a:r>
              <a:rPr lang="en-GB" sz="1100" b="1" dirty="0">
                <a:latin typeface="American Typewriter" panose="02090604020004020304" pitchFamily="18" charset="77"/>
              </a:rPr>
              <a:t>Special Diet Form’</a:t>
            </a:r>
            <a:r>
              <a:rPr lang="en-GB" sz="1100" dirty="0">
                <a:latin typeface="American Typewriter" panose="02090604020004020304" pitchFamily="18" charset="77"/>
              </a:rPr>
              <a:t>, you will be able to order a ‘special dietary’ meal. </a:t>
            </a:r>
          </a:p>
          <a:p>
            <a:pPr algn="l">
              <a:spcBef>
                <a:spcPts val="1200"/>
              </a:spcBef>
            </a:pPr>
            <a:r>
              <a:rPr lang="en-GB" sz="1100" dirty="0">
                <a:latin typeface="American Typewriter" panose="02090604020004020304" pitchFamily="18" charset="77"/>
              </a:rPr>
              <a:t>The Catering Team will offer a menu that meets your child’s dietary needs.</a:t>
            </a:r>
          </a:p>
          <a:p>
            <a:pPr algn="l">
              <a:lnSpc>
                <a:spcPct val="100000"/>
              </a:lnSpc>
              <a:spcBef>
                <a:spcPts val="900"/>
              </a:spcBef>
            </a:pPr>
            <a:endParaRPr lang="en-US" sz="1100" dirty="0">
              <a:latin typeface="American Typewriter" panose="02090604020004020304" pitchFamily="18" charset="77"/>
            </a:endParaRPr>
          </a:p>
          <a:p>
            <a:pPr algn="l">
              <a:lnSpc>
                <a:spcPct val="60000"/>
              </a:lnSpc>
              <a:spcBef>
                <a:spcPts val="300"/>
              </a:spcBef>
            </a:pPr>
            <a:endParaRPr lang="en-US" sz="1100" b="1" dirty="0">
              <a:latin typeface="American Typewriter" panose="02090604020004020304" pitchFamily="18" charset="77"/>
            </a:endParaRPr>
          </a:p>
          <a:p>
            <a:pPr algn="l">
              <a:spcBef>
                <a:spcPts val="300"/>
              </a:spcBef>
            </a:pPr>
            <a:endParaRPr lang="en-US" sz="1100" dirty="0">
              <a:latin typeface="American Typewriter" panose="02090604020004020304" pitchFamily="18" charset="77"/>
            </a:endParaRPr>
          </a:p>
        </p:txBody>
      </p:sp>
      <p:sp>
        <p:nvSpPr>
          <p:cNvPr id="26" name="Subtitle 2">
            <a:extLst>
              <a:ext uri="{FF2B5EF4-FFF2-40B4-BE49-F238E27FC236}">
                <a16:creationId xmlns:a16="http://schemas.microsoft.com/office/drawing/2014/main" id="{F46B0D05-BB39-48C9-AEB6-9668807E752D}"/>
              </a:ext>
            </a:extLst>
          </p:cNvPr>
          <p:cNvSpPr txBox="1">
            <a:spLocks/>
          </p:cNvSpPr>
          <p:nvPr/>
        </p:nvSpPr>
        <p:spPr>
          <a:xfrm>
            <a:off x="536777" y="9483827"/>
            <a:ext cx="5435915" cy="93483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755934" rtl="0" eaLnBrk="1" latinLnBrk="0" hangingPunct="1">
              <a:lnSpc>
                <a:spcPct val="90000"/>
              </a:lnSpc>
              <a:spcBef>
                <a:spcPts val="827"/>
              </a:spcBef>
              <a:buFont typeface="Arial" panose="020B0604020202020204" pitchFamily="34" charset="0"/>
              <a:buNone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77967" indent="0" algn="ctr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6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5934" indent="0" algn="ctr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33902" indent="0" algn="ctr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11869" indent="0" algn="ctr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9836" indent="0" algn="ctr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67803" indent="0" algn="ctr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45771" indent="0" algn="ctr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023738" indent="0" algn="ctr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1200"/>
              </a:spcBef>
            </a:pPr>
            <a:r>
              <a:rPr lang="en-US" sz="1100" b="1" dirty="0">
                <a:latin typeface="American Typewriter" panose="02090604020004020304" pitchFamily="18" charset="77"/>
              </a:rPr>
              <a:t>Where to get help</a:t>
            </a:r>
            <a:br>
              <a:rPr lang="en-US" sz="1100" b="1" dirty="0">
                <a:latin typeface="American Typewriter" panose="02090604020004020304" pitchFamily="18" charset="77"/>
              </a:rPr>
            </a:br>
            <a:r>
              <a:rPr lang="en-US" sz="1100" b="1" dirty="0">
                <a:latin typeface="American Typewriter" panose="02090604020004020304" pitchFamily="18" charset="77"/>
              </a:rPr>
              <a:t/>
            </a:r>
            <a:br>
              <a:rPr lang="en-US" sz="1100" b="1" dirty="0">
                <a:latin typeface="American Typewriter" panose="02090604020004020304" pitchFamily="18" charset="77"/>
              </a:rPr>
            </a:br>
            <a:r>
              <a:rPr lang="en-GB" sz="1100" dirty="0">
                <a:latin typeface="American Typewriter" panose="02090604020004020304" pitchFamily="18" charset="77"/>
              </a:rPr>
              <a:t>If you encounter any difficulties, please contact your school directly.</a:t>
            </a:r>
          </a:p>
          <a:p>
            <a:pPr algn="l">
              <a:spcBef>
                <a:spcPts val="1200"/>
              </a:spcBef>
            </a:pPr>
            <a:endParaRPr lang="en-GB" sz="1100" dirty="0">
              <a:highlight>
                <a:srgbClr val="FFFF00"/>
              </a:highlight>
              <a:latin typeface="American Typewriter" panose="02090604020004020304" pitchFamily="18" charset="77"/>
            </a:endParaRPr>
          </a:p>
          <a:p>
            <a:pPr algn="l">
              <a:lnSpc>
                <a:spcPct val="100000"/>
              </a:lnSpc>
              <a:spcBef>
                <a:spcPts val="900"/>
              </a:spcBef>
            </a:pPr>
            <a:endParaRPr lang="en-US" sz="1100" dirty="0">
              <a:latin typeface="American Typewriter" panose="02090604020004020304" pitchFamily="18" charset="77"/>
            </a:endParaRPr>
          </a:p>
          <a:p>
            <a:pPr algn="l">
              <a:lnSpc>
                <a:spcPct val="60000"/>
              </a:lnSpc>
              <a:spcBef>
                <a:spcPts val="300"/>
              </a:spcBef>
            </a:pPr>
            <a:endParaRPr lang="en-US" sz="1100" b="1" dirty="0">
              <a:latin typeface="American Typewriter" panose="02090604020004020304" pitchFamily="18" charset="77"/>
            </a:endParaRPr>
          </a:p>
          <a:p>
            <a:pPr algn="l">
              <a:spcBef>
                <a:spcPts val="300"/>
              </a:spcBef>
            </a:pPr>
            <a:endParaRPr lang="en-US" sz="1100" dirty="0">
              <a:latin typeface="American Typewriter" panose="02090604020004020304" pitchFamily="18" charset="77"/>
            </a:endParaRP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1090DE54-B3D4-4012-A26A-018E32C25E84}"/>
              </a:ext>
            </a:extLst>
          </p:cNvPr>
          <p:cNvCxnSpPr/>
          <p:nvPr/>
        </p:nvCxnSpPr>
        <p:spPr>
          <a:xfrm>
            <a:off x="642329" y="9431745"/>
            <a:ext cx="6414247" cy="0"/>
          </a:xfrm>
          <a:prstGeom prst="line">
            <a:avLst/>
          </a:prstGeom>
          <a:ln w="12700">
            <a:solidFill>
              <a:srgbClr val="53ADA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5955FE01-C316-43FC-821B-D4A226C910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78230" y="10193813"/>
            <a:ext cx="1076605" cy="305883"/>
          </a:xfrm>
        </p:spPr>
        <p:txBody>
          <a:bodyPr/>
          <a:lstStyle/>
          <a:p>
            <a:r>
              <a:rPr lang="en-US" sz="1400" b="1" dirty="0">
                <a:solidFill>
                  <a:schemeClr val="tx1"/>
                </a:solidFill>
                <a:latin typeface="GhostTown" panose="00000400000000000000" pitchFamily="2" charset="0"/>
              </a:rPr>
              <a:t>2</a:t>
            </a:r>
          </a:p>
        </p:txBody>
      </p:sp>
      <p:pic>
        <p:nvPicPr>
          <p:cNvPr id="33" name="Picture 32" descr="Background pattern&#10;&#10;Description automatically generated">
            <a:extLst>
              <a:ext uri="{FF2B5EF4-FFF2-40B4-BE49-F238E27FC236}">
                <a16:creationId xmlns:a16="http://schemas.microsoft.com/office/drawing/2014/main" id="{F7E3C950-2CA8-4414-9BAA-4BDC7A71D60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328534" y="93864"/>
            <a:ext cx="3012550" cy="1404388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893033D1-9B75-4D91-B27D-390310E5ECD7}"/>
              </a:ext>
            </a:extLst>
          </p:cNvPr>
          <p:cNvSpPr/>
          <p:nvPr/>
        </p:nvSpPr>
        <p:spPr>
          <a:xfrm>
            <a:off x="4479910" y="273149"/>
            <a:ext cx="2846003" cy="10926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300" dirty="0">
                <a:solidFill>
                  <a:schemeClr val="bg1"/>
                </a:solidFill>
                <a:latin typeface="American Typewriter" panose="02090604020004020304" pitchFamily="18" charset="0"/>
              </a:rPr>
              <a:t>A nutritious school meal </a:t>
            </a:r>
            <a:br>
              <a:rPr lang="en-GB" sz="1300" dirty="0">
                <a:solidFill>
                  <a:schemeClr val="bg1"/>
                </a:solidFill>
                <a:latin typeface="American Typewriter" panose="02090604020004020304" pitchFamily="18" charset="0"/>
              </a:rPr>
            </a:br>
            <a:r>
              <a:rPr lang="en-GB" sz="1300" dirty="0">
                <a:solidFill>
                  <a:schemeClr val="bg1"/>
                </a:solidFill>
                <a:latin typeface="American Typewriter" panose="02090604020004020304" pitchFamily="18" charset="0"/>
              </a:rPr>
              <a:t>is important for children and young people to keep healthy, and improve </a:t>
            </a:r>
            <a:br>
              <a:rPr lang="en-GB" sz="1300" dirty="0">
                <a:solidFill>
                  <a:schemeClr val="bg1"/>
                </a:solidFill>
                <a:latin typeface="American Typewriter" panose="02090604020004020304" pitchFamily="18" charset="0"/>
              </a:rPr>
            </a:br>
            <a:r>
              <a:rPr lang="en-GB" sz="1300" dirty="0">
                <a:solidFill>
                  <a:schemeClr val="bg1"/>
                </a:solidFill>
                <a:latin typeface="American Typewriter" panose="02090604020004020304" pitchFamily="18" charset="0"/>
              </a:rPr>
              <a:t>their performance. 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D967D385-7361-48E7-BC7D-777DF93ECC0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972693" y="9926622"/>
            <a:ext cx="1249788" cy="573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496326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D9E31800E7AC24C81A038AE7EF19794" ma:contentTypeVersion="4" ma:contentTypeDescription="Create a new document." ma:contentTypeScope="" ma:versionID="e2bf2cedd18941acae626abb414d6cc5">
  <xsd:schema xmlns:xsd="http://www.w3.org/2001/XMLSchema" xmlns:xs="http://www.w3.org/2001/XMLSchema" xmlns:p="http://schemas.microsoft.com/office/2006/metadata/properties" xmlns:ns2="d827c61f-7ca9-4aba-9cf8-ec15915b5532" targetNamespace="http://schemas.microsoft.com/office/2006/metadata/properties" ma:root="true" ma:fieldsID="61451e66d9934c6fd3bd41afcfb2fb4c" ns2:_="">
    <xsd:import namespace="d827c61f-7ca9-4aba-9cf8-ec15915b553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827c61f-7ca9-4aba-9cf8-ec15915b553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508C8334-0701-4268-8648-E75AF78A144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827c61f-7ca9-4aba-9cf8-ec15915b553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90177750-59C8-44FB-ACD6-AEE521407C8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19DD49A-BBC2-4F3B-BA26-43BFC00FDAFF}">
  <ds:schemaRefs>
    <ds:schemaRef ds:uri="http://purl.org/dc/terms/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http://schemas.microsoft.com/office/2006/documentManagement/types"/>
    <ds:schemaRef ds:uri="http://purl.org/dc/elements/1.1/"/>
    <ds:schemaRef ds:uri="http://schemas.microsoft.com/office/2006/metadata/properties"/>
    <ds:schemaRef ds:uri="d827c61f-7ca9-4aba-9cf8-ec15915b5532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4200</TotalTime>
  <Words>549</Words>
  <Application>Microsoft Office PowerPoint</Application>
  <PresentationFormat>Custom</PresentationFormat>
  <Paragraphs>43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10" baseType="lpstr">
      <vt:lpstr>Aharoni</vt:lpstr>
      <vt:lpstr>American Typewriter</vt:lpstr>
      <vt:lpstr>Arial</vt:lpstr>
      <vt:lpstr>Calibri</vt:lpstr>
      <vt:lpstr>Calibri Light</vt:lpstr>
      <vt:lpstr>GhostTown</vt:lpstr>
      <vt:lpstr>Wingdings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Trevor Frances</dc:creator>
  <cp:lastModifiedBy>Karen Davies</cp:lastModifiedBy>
  <cp:revision>52</cp:revision>
  <dcterms:created xsi:type="dcterms:W3CDTF">2020-09-28T08:25:29Z</dcterms:created>
  <dcterms:modified xsi:type="dcterms:W3CDTF">2021-05-07T12:49:35Z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0x010100FD9E31800E7AC24C81A038AE7EF19794</vt:lpwstr>
  </property>
</Properties>
</file>