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7"/>
  </p:notesMasterIdLst>
  <p:sldIdLst>
    <p:sldId id="256" r:id="rId5"/>
    <p:sldId id="257" r:id="rId6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u, Sharmilee" initials="RS" lastIdx="8" clrIdx="0">
    <p:extLst>
      <p:ext uri="{19B8F6BF-5375-455C-9EA6-DF929625EA0E}">
        <p15:presenceInfo xmlns:p15="http://schemas.microsoft.com/office/powerpoint/2012/main" userId="S::Sharmilee.Rau@sodexo.com::bc9d3916-6fba-4f9c-a999-7ddfe9b2401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AE"/>
    <a:srgbClr val="53AD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503A2D-C083-4562-9EAC-FBD89E3325C6}" v="1" dt="2021-05-04T16:35:59.3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3"/>
    <p:restoredTop sz="94676"/>
  </p:normalViewPr>
  <p:slideViewPr>
    <p:cSldViewPr snapToGrid="0" snapToObjects="1">
      <p:cViewPr varScale="1">
        <p:scale>
          <a:sx n="80" d="100"/>
          <a:sy n="80" d="100"/>
        </p:scale>
        <p:origin x="294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78746E-ECD7-42C5-B468-ACE66034AB8D}" type="datetimeFigureOut">
              <a:rPr lang="en-GB" smtClean="0"/>
              <a:t>07/05/2021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0B62C1-AE7D-44AA-A54F-8FB56CE0DC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45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3592091"/>
            <a:ext cx="6425724" cy="1880039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3C7BA40-4F9C-0B4F-90C4-16B717FE16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7559675" cy="187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897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3569F-4DB7-AB45-A446-0D781986A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580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3569F-4DB7-AB45-A446-0D781986A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719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3569F-4DB7-AB45-A446-0D781986A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270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3569F-4DB7-AB45-A446-0D781986A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918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3569F-4DB7-AB45-A446-0D781986A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327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3569F-4DB7-AB45-A446-0D781986A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103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3569F-4DB7-AB45-A446-0D781986A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090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3569F-4DB7-AB45-A446-0D781986A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525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3569F-4DB7-AB45-A446-0D781986A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428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3569F-4DB7-AB45-A446-0D781986A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686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23569F-4DB7-AB45-A446-0D781986A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129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parents.schoolfoodunited.com/login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hyperlink" Target="http://www.gov.uk/apply-free-school-meals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4.png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computer&#10;&#10;Description automatically generated">
            <a:extLst>
              <a:ext uri="{FF2B5EF4-FFF2-40B4-BE49-F238E27FC236}">
                <a16:creationId xmlns:a16="http://schemas.microsoft.com/office/drawing/2014/main" id="{BAFA8C19-B373-134C-A672-8A540E8708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3338" y="8825856"/>
            <a:ext cx="3366497" cy="1865957"/>
          </a:xfrm>
          <a:prstGeom prst="rect">
            <a:avLst/>
          </a:prstGeom>
        </p:spPr>
      </p:pic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80129AF3-AD1A-6047-87BF-7A8DF2ED6F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307" y="184417"/>
            <a:ext cx="2817393" cy="1395001"/>
          </a:xfrm>
          <a:prstGeom prst="rect">
            <a:avLst/>
          </a:prstGeom>
        </p:spPr>
      </p:pic>
      <p:pic>
        <p:nvPicPr>
          <p:cNvPr id="7" name="Picture 6" descr="Shape, rectangle&#10;&#10;Description automatically generated">
            <a:extLst>
              <a:ext uri="{FF2B5EF4-FFF2-40B4-BE49-F238E27FC236}">
                <a16:creationId xmlns:a16="http://schemas.microsoft.com/office/drawing/2014/main" id="{EFF76B52-B71C-7544-846A-645A711631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625" y="1994025"/>
            <a:ext cx="5843534" cy="905249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8189AE4C-05E6-894E-BC76-711EE40BCB5F}"/>
              </a:ext>
            </a:extLst>
          </p:cNvPr>
          <p:cNvSpPr txBox="1">
            <a:spLocks/>
          </p:cNvSpPr>
          <p:nvPr/>
        </p:nvSpPr>
        <p:spPr>
          <a:xfrm>
            <a:off x="582551" y="1995062"/>
            <a:ext cx="5345681" cy="90424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7967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5934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33902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11869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9836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7803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45771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23738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algn="l">
              <a:lnSpc>
                <a:spcPct val="70000"/>
              </a:lnSpc>
              <a:spcBef>
                <a:spcPts val="1800"/>
              </a:spcBef>
            </a:pPr>
            <a:r>
              <a:rPr lang="en-GB" sz="1800" b="1" dirty="0">
                <a:solidFill>
                  <a:schemeClr val="bg1"/>
                </a:solidFill>
                <a:latin typeface="American Typewriter" panose="02090604020004020304" pitchFamily="18" charset="77"/>
              </a:rPr>
              <a:t>A new online ordering system called School Food United is now available!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5CA780DF-7EF9-8A49-AEFF-9D2A024CA4CA}"/>
              </a:ext>
            </a:extLst>
          </p:cNvPr>
          <p:cNvSpPr txBox="1">
            <a:spLocks/>
          </p:cNvSpPr>
          <p:nvPr/>
        </p:nvSpPr>
        <p:spPr>
          <a:xfrm>
            <a:off x="431104" y="2911594"/>
            <a:ext cx="6857630" cy="15469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7967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5934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33902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11869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9836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7803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45771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23738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1200"/>
              </a:spcBef>
            </a:pPr>
            <a:r>
              <a:rPr lang="en-GB" sz="1100" dirty="0">
                <a:latin typeface="American Typewriter" panose="02090604020004020304" pitchFamily="18" charset="0"/>
              </a:rPr>
              <a:t>Access  </a:t>
            </a:r>
            <a:r>
              <a:rPr lang="en-GB" sz="1100" b="1" dirty="0">
                <a:latin typeface="American Typewriter" panose="02090604020004020304" pitchFamily="18" charset="0"/>
              </a:rPr>
              <a:t>School Food United  </a:t>
            </a:r>
            <a:r>
              <a:rPr lang="en-GB" sz="1100" dirty="0">
                <a:latin typeface="American Typewriter" panose="02090604020004020304" pitchFamily="18" charset="0"/>
              </a:rPr>
              <a:t>to</a:t>
            </a:r>
          </a:p>
          <a:p>
            <a:pPr marL="228600" indent="-228600" algn="l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GB" sz="1100" dirty="0">
                <a:latin typeface="American Typewriter" panose="02090604020004020304" pitchFamily="18" charset="0"/>
              </a:rPr>
              <a:t>Choose what your child has for lunch</a:t>
            </a:r>
          </a:p>
          <a:p>
            <a:pPr marL="228600" indent="-228600" algn="l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GB" sz="1100" dirty="0">
                <a:latin typeface="American Typewriter" panose="02090604020004020304" pitchFamily="18" charset="0"/>
              </a:rPr>
              <a:t>Pay in advance online to remove the need for cash.</a:t>
            </a:r>
          </a:p>
          <a:p>
            <a:pPr algn="l">
              <a:spcBef>
                <a:spcPts val="1200"/>
              </a:spcBef>
              <a:buClr>
                <a:srgbClr val="FF0000"/>
              </a:buClr>
            </a:pPr>
            <a:r>
              <a:rPr lang="en-GB" sz="1100" b="1" dirty="0">
                <a:latin typeface="American Typewriter" panose="02090604020004020304" pitchFamily="18" charset="0"/>
              </a:rPr>
              <a:t>Please note </a:t>
            </a:r>
            <a:r>
              <a:rPr lang="en-GB" sz="1100" dirty="0">
                <a:latin typeface="American Typewriter" panose="02090604020004020304" pitchFamily="18" charset="0"/>
              </a:rPr>
              <a:t>- it is important that </a:t>
            </a:r>
            <a:r>
              <a:rPr lang="en-GB" sz="1100" b="1" dirty="0">
                <a:latin typeface="American Typewriter" panose="02090604020004020304" pitchFamily="18" charset="0"/>
              </a:rPr>
              <a:t>all</a:t>
            </a:r>
            <a:r>
              <a:rPr lang="en-GB" sz="1100" dirty="0">
                <a:latin typeface="American Typewriter" panose="02090604020004020304" pitchFamily="18" charset="0"/>
              </a:rPr>
              <a:t> meals are ordered on line,  including a nursery free meal / UIFSM  (Reception Yr.1 &amp; Yr.2) as </a:t>
            </a:r>
            <a:r>
              <a:rPr lang="en-GB" sz="1100" b="1" dirty="0">
                <a:latin typeface="American Typewriter" panose="02090604020004020304" pitchFamily="18" charset="0"/>
              </a:rPr>
              <a:t>no other order system </a:t>
            </a:r>
            <a:r>
              <a:rPr lang="en-GB" sz="1100" dirty="0">
                <a:latin typeface="American Typewriter" panose="02090604020004020304" pitchFamily="18" charset="0"/>
              </a:rPr>
              <a:t>is available - it only takes a few minutes to register </a:t>
            </a:r>
            <a:r>
              <a:rPr lang="en-GB" sz="1100" dirty="0">
                <a:latin typeface="American Typewriter" panose="02090604020004020304" pitchFamily="18" charset="0"/>
                <a:sym typeface="Wingdings" panose="05000000000000000000" pitchFamily="2" charset="2"/>
              </a:rPr>
              <a:t>– please  read carefully and follow the instructions.  </a:t>
            </a:r>
            <a:endParaRPr lang="en-GB" sz="1100" dirty="0">
              <a:latin typeface="American Typewriter" panose="02090604020004020304" pitchFamily="18" charset="0"/>
            </a:endParaRPr>
          </a:p>
        </p:txBody>
      </p:sp>
      <p:pic>
        <p:nvPicPr>
          <p:cNvPr id="11" name="Picture 10" descr="Shape&#10;&#10;Description automatically generated">
            <a:extLst>
              <a:ext uri="{FF2B5EF4-FFF2-40B4-BE49-F238E27FC236}">
                <a16:creationId xmlns:a16="http://schemas.microsoft.com/office/drawing/2014/main" id="{1CB806F9-758B-094E-835A-25DDCE5817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 flipV="1">
            <a:off x="508199" y="4543880"/>
            <a:ext cx="5494384" cy="644787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A0B8CF80-EA50-534B-9A1E-0F5FBD27DAAE}"/>
              </a:ext>
            </a:extLst>
          </p:cNvPr>
          <p:cNvSpPr txBox="1">
            <a:spLocks/>
          </p:cNvSpPr>
          <p:nvPr/>
        </p:nvSpPr>
        <p:spPr>
          <a:xfrm>
            <a:off x="833852" y="4582583"/>
            <a:ext cx="4889175" cy="57976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7967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5934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33902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11869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9836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7803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45771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23738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0000"/>
              </a:lnSpc>
              <a:spcBef>
                <a:spcPts val="700"/>
              </a:spcBef>
            </a:pPr>
            <a:r>
              <a:rPr lang="en-US" sz="1600" b="1" dirty="0">
                <a:solidFill>
                  <a:schemeClr val="bg1"/>
                </a:solidFill>
                <a:latin typeface="American Typewriter" panose="02090604020004020304" pitchFamily="18" charset="77"/>
              </a:rPr>
              <a:t>Steps - how to register for the first time</a:t>
            </a: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D84EDC57-E8EC-0347-9692-65DA1E3A1598}"/>
              </a:ext>
            </a:extLst>
          </p:cNvPr>
          <p:cNvSpPr txBox="1">
            <a:spLocks/>
          </p:cNvSpPr>
          <p:nvPr/>
        </p:nvSpPr>
        <p:spPr>
          <a:xfrm>
            <a:off x="350604" y="5195771"/>
            <a:ext cx="6858465" cy="42348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7967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5934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33902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11869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9836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7803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45771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23738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l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1100" dirty="0">
                <a:latin typeface="American Typewriter" panose="02090604020004020304" pitchFamily="18" charset="77"/>
              </a:rPr>
              <a:t>Visit </a:t>
            </a:r>
            <a:r>
              <a:rPr lang="en-US" sz="1100" dirty="0">
                <a:latin typeface="American Typewriter" panose="02090604020004020304" pitchFamily="18" charset="77"/>
                <a:hlinkClick r:id="rId6"/>
              </a:rPr>
              <a:t>https://parents.schoolfoodunited.com/login</a:t>
            </a:r>
            <a:r>
              <a:rPr lang="en-US" sz="1100" dirty="0">
                <a:latin typeface="American Typewriter" panose="02090604020004020304" pitchFamily="18" charset="77"/>
              </a:rPr>
              <a:t> &amp; select the ‘register’ button at the top of the page. </a:t>
            </a:r>
            <a:r>
              <a:rPr lang="en-GB" sz="1100" dirty="0">
                <a:latin typeface="American Typewriter" panose="02090604020004020304" pitchFamily="18" charset="77"/>
              </a:rPr>
              <a:t>Problems logging on? Improve your browser performance by going to settings and clear your history/</a:t>
            </a:r>
            <a:r>
              <a:rPr lang="en-GB" sz="1100" b="1" dirty="0">
                <a:latin typeface="American Typewriter" panose="02090604020004020304" pitchFamily="18" charset="77"/>
              </a:rPr>
              <a:t>cache</a:t>
            </a:r>
            <a:r>
              <a:rPr lang="en-GB" sz="1100" dirty="0">
                <a:latin typeface="American Typewriter" panose="02090604020004020304" pitchFamily="18" charset="77"/>
              </a:rPr>
              <a:t>. </a:t>
            </a:r>
          </a:p>
          <a:p>
            <a:pPr marL="228600" indent="-228600" algn="l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1100" dirty="0">
                <a:latin typeface="American Typewriter" panose="02090604020004020304" pitchFamily="18" charset="77"/>
              </a:rPr>
              <a:t>Complete the relevant fields (please ensure you add your child's full first /last name, - class year/ class name, phone, email &amp; password (please check </a:t>
            </a:r>
            <a:r>
              <a:rPr lang="en-US" sz="1100" b="1" dirty="0">
                <a:latin typeface="American Typewriter" panose="02090604020004020304" pitchFamily="18" charset="77"/>
              </a:rPr>
              <a:t>password</a:t>
            </a:r>
            <a:r>
              <a:rPr lang="en-US" sz="1100" dirty="0">
                <a:latin typeface="American Typewriter" panose="02090604020004020304" pitchFamily="18" charset="77"/>
              </a:rPr>
              <a:t> criteria).</a:t>
            </a:r>
          </a:p>
          <a:p>
            <a:pPr marL="228600" indent="-228600" algn="l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1100" dirty="0">
                <a:latin typeface="American Typewriter" panose="02090604020004020304" pitchFamily="18" charset="77"/>
              </a:rPr>
              <a:t>Don’t miss out  - click ‘</a:t>
            </a:r>
            <a:r>
              <a:rPr lang="en-US" sz="1100" b="1" dirty="0">
                <a:latin typeface="American Typewriter" panose="02090604020004020304" pitchFamily="18" charset="77"/>
              </a:rPr>
              <a:t>yes</a:t>
            </a:r>
            <a:r>
              <a:rPr lang="en-US" sz="1100" dirty="0">
                <a:latin typeface="American Typewriter" panose="02090604020004020304" pitchFamily="18" charset="77"/>
              </a:rPr>
              <a:t>’ to opt in </a:t>
            </a:r>
            <a:r>
              <a:rPr lang="en-GB" sz="1100" dirty="0">
                <a:latin typeface="American Typewriter" panose="02090604020004020304" pitchFamily="18" charset="77"/>
              </a:rPr>
              <a:t>to receive information  about  special events, fun theme days, and parent invites to taster days etc. </a:t>
            </a:r>
            <a:endParaRPr lang="en-US" sz="1100" dirty="0">
              <a:latin typeface="American Typewriter" panose="02090604020004020304" pitchFamily="18" charset="77"/>
            </a:endParaRPr>
          </a:p>
          <a:p>
            <a:pPr marL="171450" indent="-171450" algn="l"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1100" dirty="0">
                <a:latin typeface="American Typewriter" panose="02090604020004020304" pitchFamily="18" charset="77"/>
              </a:rPr>
              <a:t>You will then receive a </a:t>
            </a:r>
            <a:r>
              <a:rPr lang="en-US" sz="1100" b="1" dirty="0">
                <a:solidFill>
                  <a:srgbClr val="FF0000"/>
                </a:solidFill>
                <a:latin typeface="American Typewriter" panose="02090604020004020304" pitchFamily="18" charset="77"/>
              </a:rPr>
              <a:t>confirmation</a:t>
            </a:r>
            <a:r>
              <a:rPr lang="en-US" sz="1100" dirty="0">
                <a:latin typeface="American Typewriter" panose="02090604020004020304" pitchFamily="18" charset="77"/>
              </a:rPr>
              <a:t> email and will need to activate the link contained within it before the account will work – please check your </a:t>
            </a:r>
            <a:r>
              <a:rPr lang="en-US" sz="1100" b="1" dirty="0">
                <a:latin typeface="American Typewriter" panose="02090604020004020304" pitchFamily="18" charset="77"/>
              </a:rPr>
              <a:t>junk</a:t>
            </a:r>
            <a:r>
              <a:rPr lang="en-US" sz="1100" dirty="0">
                <a:latin typeface="American Typewriter" panose="02090604020004020304" pitchFamily="18" charset="77"/>
              </a:rPr>
              <a:t> folder.  </a:t>
            </a:r>
          </a:p>
          <a:p>
            <a:pPr marL="171450" indent="-171450" algn="l"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1100" dirty="0">
                <a:latin typeface="American Typewriter" panose="02090604020004020304" pitchFamily="18" charset="77"/>
              </a:rPr>
              <a:t>Only </a:t>
            </a:r>
            <a:r>
              <a:rPr lang="en-US" sz="1100" b="1" dirty="0">
                <a:latin typeface="American Typewriter" panose="02090604020004020304" pitchFamily="18" charset="77"/>
              </a:rPr>
              <a:t>when you have received </a:t>
            </a:r>
            <a:r>
              <a:rPr lang="en-US" sz="1100" dirty="0">
                <a:latin typeface="American Typewriter" panose="02090604020004020304" pitchFamily="18" charset="77"/>
              </a:rPr>
              <a:t>your confirmation email can you log  in using your email address and your selected password. </a:t>
            </a:r>
          </a:p>
          <a:p>
            <a:pPr marL="171450" indent="-171450" algn="l"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1100" dirty="0">
                <a:latin typeface="American Typewriter" panose="02090604020004020304" pitchFamily="18" charset="77"/>
              </a:rPr>
              <a:t>Add your child’s details (first name, last name, school year and class) by selecting the ‘add a child’ button. You can add passport style picture to personalize. </a:t>
            </a:r>
          </a:p>
          <a:p>
            <a:pPr marL="171450" indent="-171450" algn="l"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1100" dirty="0">
                <a:latin typeface="American Typewriter" panose="02090604020004020304" pitchFamily="18" charset="77"/>
              </a:rPr>
              <a:t>Repeat this process for additional children.</a:t>
            </a:r>
          </a:p>
          <a:p>
            <a:pPr algn="l"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</a:pPr>
            <a:endParaRPr lang="en-US" sz="1100" b="1" dirty="0">
              <a:solidFill>
                <a:srgbClr val="FF0000"/>
              </a:solidFill>
              <a:latin typeface="American Typewriter" panose="02090604020004020304" pitchFamily="18" charset="77"/>
            </a:endParaRPr>
          </a:p>
          <a:p>
            <a:pPr marL="228600" indent="-228600" algn="l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en-US" sz="1100" b="1" dirty="0">
              <a:latin typeface="American Typewriter" panose="02090604020004020304" pitchFamily="18" charset="77"/>
            </a:endParaRP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60EC3ADB-1C37-5543-8EF4-13F0043C450F}"/>
              </a:ext>
            </a:extLst>
          </p:cNvPr>
          <p:cNvSpPr txBox="1">
            <a:spLocks/>
          </p:cNvSpPr>
          <p:nvPr/>
        </p:nvSpPr>
        <p:spPr>
          <a:xfrm>
            <a:off x="4202112" y="385469"/>
            <a:ext cx="2817392" cy="116241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7967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5934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33902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11869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9836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7803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45771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23738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solidFill>
                  <a:schemeClr val="bg1"/>
                </a:solidFill>
                <a:latin typeface="American Typewriter" panose="02090604020004020304" pitchFamily="18" charset="77"/>
              </a:rPr>
              <a:t>Cashless payments reduce unnecessary contact. </a:t>
            </a:r>
          </a:p>
          <a:p>
            <a:r>
              <a:rPr lang="en-GB" sz="1400" dirty="0">
                <a:solidFill>
                  <a:schemeClr val="bg1"/>
                </a:solidFill>
                <a:latin typeface="American Typewriter" panose="02090604020004020304" pitchFamily="18" charset="77"/>
              </a:rPr>
              <a:t>Schools are introducing online payments to make it easier and safer to order your child’s school meal.</a:t>
            </a: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41BD7866-89AB-AD4F-8F17-3E7BDBCF9B74}"/>
              </a:ext>
            </a:extLst>
          </p:cNvPr>
          <p:cNvSpPr txBox="1">
            <a:spLocks/>
          </p:cNvSpPr>
          <p:nvPr/>
        </p:nvSpPr>
        <p:spPr>
          <a:xfrm>
            <a:off x="-1017222" y="8070563"/>
            <a:ext cx="6728087" cy="15486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7967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5934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33902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11869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9836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7803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45771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23738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</a:pPr>
            <a:endParaRPr lang="en-US" sz="1100" dirty="0">
              <a:latin typeface="American Typewriter" panose="02090604020004020304" pitchFamily="18" charset="77"/>
            </a:endParaRPr>
          </a:p>
          <a:p>
            <a:pPr algn="l">
              <a:lnSpc>
                <a:spcPct val="60000"/>
              </a:lnSpc>
              <a:spcBef>
                <a:spcPts val="300"/>
              </a:spcBef>
            </a:pPr>
            <a:endParaRPr lang="en-US" sz="1100" b="1" dirty="0">
              <a:latin typeface="American Typewriter" panose="02090604020004020304" pitchFamily="18" charset="77"/>
            </a:endParaRPr>
          </a:p>
          <a:p>
            <a:pPr algn="l">
              <a:spcBef>
                <a:spcPts val="300"/>
              </a:spcBef>
            </a:pPr>
            <a:endParaRPr lang="en-US" sz="1100" dirty="0">
              <a:latin typeface="American Typewriter" panose="02090604020004020304" pitchFamily="18" charset="77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FAA150F-1565-4D17-B9A2-1316460F2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813964" y="10033847"/>
            <a:ext cx="2551390" cy="569240"/>
          </a:xfrm>
        </p:spPr>
        <p:txBody>
          <a:bodyPr/>
          <a:lstStyle/>
          <a:p>
            <a:r>
              <a:rPr lang="en-US" sz="1400" b="1" dirty="0">
                <a:solidFill>
                  <a:schemeClr val="tx1"/>
                </a:solidFill>
                <a:latin typeface="GhostTown" panose="00000400000000000000" pitchFamily="2" charset="0"/>
                <a:cs typeface="Aharoni" panose="020B0604020202020204" pitchFamily="2" charset="-79"/>
              </a:rPr>
              <a:t>1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58BB3D0-6DDB-445A-A232-977CB41FF9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5286" y="9143211"/>
            <a:ext cx="929028" cy="102856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7CBA9DD-81AB-47F0-A860-03172ECB8C4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05266" y="10010010"/>
            <a:ext cx="1079005" cy="49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370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ubtitle 2">
            <a:extLst>
              <a:ext uri="{FF2B5EF4-FFF2-40B4-BE49-F238E27FC236}">
                <a16:creationId xmlns:a16="http://schemas.microsoft.com/office/drawing/2014/main" id="{EA1A2E31-6CDE-4145-809C-EDDECC291C3C}"/>
              </a:ext>
            </a:extLst>
          </p:cNvPr>
          <p:cNvSpPr txBox="1">
            <a:spLocks/>
          </p:cNvSpPr>
          <p:nvPr/>
        </p:nvSpPr>
        <p:spPr>
          <a:xfrm>
            <a:off x="464619" y="6231126"/>
            <a:ext cx="6714103" cy="17563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7967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5934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33902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11869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9836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7803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45771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23738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100" b="1" dirty="0">
                <a:latin typeface="American Typewriter" panose="02090604020004020304" pitchFamily="18" charset="77"/>
              </a:rPr>
              <a:t>Free school meals </a:t>
            </a:r>
          </a:p>
          <a:p>
            <a:pPr algn="l">
              <a:spcBef>
                <a:spcPts val="1200"/>
              </a:spcBef>
            </a:pPr>
            <a:r>
              <a:rPr lang="en-GB" sz="1100" dirty="0">
                <a:latin typeface="American Typewriter" panose="02090604020004020304" pitchFamily="18" charset="77"/>
              </a:rPr>
              <a:t>This service is also available for children who eligible for free school meals. You can choose their meals by:</a:t>
            </a:r>
          </a:p>
          <a:p>
            <a:pPr marL="171450" indent="-171450" algn="l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GB" sz="1100" dirty="0">
                <a:latin typeface="American Typewriter" panose="02090604020004020304" pitchFamily="18" charset="77"/>
              </a:rPr>
              <a:t>Logging on using your personal device, or </a:t>
            </a:r>
          </a:p>
          <a:p>
            <a:pPr marL="171450" indent="-171450" algn="l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GB" sz="1100" dirty="0">
                <a:latin typeface="American Typewriter" panose="02090604020004020304" pitchFamily="18" charset="77"/>
              </a:rPr>
              <a:t>Speaking to the catering team at your school at the start of each term.</a:t>
            </a:r>
          </a:p>
          <a:p>
            <a:pPr algn="l">
              <a:spcBef>
                <a:spcPts val="1200"/>
              </a:spcBef>
              <a:buClr>
                <a:srgbClr val="FF0000"/>
              </a:buClr>
            </a:pPr>
            <a:r>
              <a:rPr lang="en-GB" sz="1100" dirty="0">
                <a:latin typeface="American Typewriter" panose="02090604020004020304" pitchFamily="18" charset="77"/>
              </a:rPr>
              <a:t>To check if your child is eligible for Free School Meals in England visit </a:t>
            </a:r>
            <a:r>
              <a:rPr lang="en-GB" sz="1100" dirty="0">
                <a:latin typeface="American Typewriter" panose="02090604020004020304" pitchFamily="18" charset="77"/>
                <a:hlinkClick r:id="rId2"/>
              </a:rPr>
              <a:t>http://www.gov.uk</a:t>
            </a:r>
            <a:r>
              <a:rPr lang="en-GB" sz="1100">
                <a:latin typeface="American Typewriter" panose="02090604020004020304" pitchFamily="18" charset="77"/>
                <a:hlinkClick r:id="rId2"/>
              </a:rPr>
              <a:t>/apply-free-school-meals</a:t>
            </a:r>
            <a:r>
              <a:rPr lang="en-GB" sz="1100">
                <a:latin typeface="American Typewriter" panose="02090604020004020304" pitchFamily="18" charset="77"/>
              </a:rPr>
              <a:t> </a:t>
            </a:r>
            <a:endParaRPr lang="en-GB" sz="1100" dirty="0">
              <a:latin typeface="American Typewriter" panose="02090604020004020304" pitchFamily="18" charset="77"/>
            </a:endParaRPr>
          </a:p>
          <a:p>
            <a:pPr algn="l"/>
            <a:endParaRPr lang="en-GB" sz="1100" dirty="0">
              <a:latin typeface="American Typewriter" panose="02090604020004020304" pitchFamily="18" charset="77"/>
            </a:endParaRPr>
          </a:p>
          <a:p>
            <a:pPr algn="l"/>
            <a:endParaRPr lang="en-US" sz="1100" dirty="0">
              <a:latin typeface="American Typewriter" panose="02090604020004020304" pitchFamily="18" charset="77"/>
            </a:endParaRPr>
          </a:p>
          <a:p>
            <a:pPr algn="l">
              <a:lnSpc>
                <a:spcPct val="60000"/>
              </a:lnSpc>
              <a:spcBef>
                <a:spcPts val="300"/>
              </a:spcBef>
            </a:pPr>
            <a:endParaRPr lang="en-US" sz="1100" b="1" dirty="0">
              <a:latin typeface="American Typewriter" panose="02090604020004020304" pitchFamily="18" charset="77"/>
            </a:endParaRPr>
          </a:p>
          <a:p>
            <a:pPr algn="l">
              <a:spcBef>
                <a:spcPts val="300"/>
              </a:spcBef>
            </a:pPr>
            <a:endParaRPr lang="en-US" sz="1100" dirty="0">
              <a:latin typeface="American Typewriter" panose="02090604020004020304" pitchFamily="18" charset="77"/>
            </a:endParaRPr>
          </a:p>
        </p:txBody>
      </p:sp>
      <p:pic>
        <p:nvPicPr>
          <p:cNvPr id="15" name="Picture 14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4E7CF021-9A78-4C44-97E9-3E9662E59B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7859" y="1971530"/>
            <a:ext cx="4239064" cy="2349915"/>
          </a:xfrm>
          <a:prstGeom prst="rect">
            <a:avLst/>
          </a:prstGeom>
        </p:spPr>
      </p:pic>
      <p:pic>
        <p:nvPicPr>
          <p:cNvPr id="7" name="Picture 6" descr="Shape, rectangle&#10;&#10;Description automatically generated">
            <a:extLst>
              <a:ext uri="{FF2B5EF4-FFF2-40B4-BE49-F238E27FC236}">
                <a16:creationId xmlns:a16="http://schemas.microsoft.com/office/drawing/2014/main" id="{EFF76B52-B71C-7544-846A-645A711631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964" y="1954022"/>
            <a:ext cx="3134347" cy="607545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8189AE4C-05E6-894E-BC76-711EE40BCB5F}"/>
              </a:ext>
            </a:extLst>
          </p:cNvPr>
          <p:cNvSpPr txBox="1">
            <a:spLocks/>
          </p:cNvSpPr>
          <p:nvPr/>
        </p:nvSpPr>
        <p:spPr>
          <a:xfrm>
            <a:off x="536777" y="2038979"/>
            <a:ext cx="2752523" cy="52740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7967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5934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33902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11869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9836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7803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45771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23738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70000"/>
              </a:lnSpc>
              <a:spcBef>
                <a:spcPts val="600"/>
              </a:spcBef>
            </a:pPr>
            <a:r>
              <a:rPr lang="en-GB" sz="1800" b="1" dirty="0">
                <a:solidFill>
                  <a:schemeClr val="bg1"/>
                </a:solidFill>
                <a:latin typeface="American Typewriter" panose="02090604020004020304" pitchFamily="18" charset="77"/>
              </a:rPr>
              <a:t>How to order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E1442B2-401A-D34B-9934-0563429B27F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42354" y="4722092"/>
            <a:ext cx="1524000" cy="6604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BACB6D8-0E4B-424C-B790-849CAA3E16E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2097034" y="4677642"/>
            <a:ext cx="1473200" cy="7493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FE0437D-1FEF-D143-8759-0DA36B77E9AB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3740169" y="4644927"/>
            <a:ext cx="1524000" cy="8382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2E00BCF-0A99-0C4B-A83B-382D5BF68550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5489344" y="4667684"/>
            <a:ext cx="1460500" cy="8128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62C5F89A-22CB-C344-A7BA-443B33A2EE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1748" y="4722092"/>
            <a:ext cx="1473200" cy="660401"/>
          </a:xfrm>
        </p:spPr>
        <p:txBody>
          <a:bodyPr anchor="ctr" anchorCtr="0">
            <a:normAutofit/>
          </a:bodyPr>
          <a:lstStyle/>
          <a:p>
            <a:r>
              <a:rPr lang="en-US" sz="1050" b="1" dirty="0">
                <a:solidFill>
                  <a:schemeClr val="bg1"/>
                </a:solidFill>
                <a:latin typeface="American Typewriter" panose="02090604020004020304" pitchFamily="18" charset="77"/>
              </a:rPr>
              <a:t>ORDER</a:t>
            </a:r>
            <a:br>
              <a:rPr lang="en-US" sz="1050" b="1" dirty="0">
                <a:solidFill>
                  <a:schemeClr val="bg1"/>
                </a:solidFill>
                <a:latin typeface="American Typewriter" panose="02090604020004020304" pitchFamily="18" charset="77"/>
              </a:rPr>
            </a:br>
            <a:r>
              <a:rPr lang="en-US" sz="1050" b="1" dirty="0">
                <a:solidFill>
                  <a:schemeClr val="bg1"/>
                </a:solidFill>
                <a:latin typeface="American Typewriter" panose="02090604020004020304" pitchFamily="18" charset="77"/>
              </a:rPr>
              <a:t>MEALS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60EC3ADB-1C37-5543-8EF4-13F0043C450F}"/>
              </a:ext>
            </a:extLst>
          </p:cNvPr>
          <p:cNvSpPr txBox="1">
            <a:spLocks/>
          </p:cNvSpPr>
          <p:nvPr/>
        </p:nvSpPr>
        <p:spPr>
          <a:xfrm>
            <a:off x="4202112" y="385469"/>
            <a:ext cx="2790588" cy="11624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7967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5934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33902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11869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9836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7803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45771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23738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solidFill>
                <a:schemeClr val="bg1"/>
              </a:solidFill>
              <a:latin typeface="American Typewriter" panose="02090604020004020304" pitchFamily="18" charset="77"/>
            </a:endParaRPr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id="{08C68756-CCA1-B044-976D-1099F19F9CA7}"/>
              </a:ext>
            </a:extLst>
          </p:cNvPr>
          <p:cNvSpPr txBox="1">
            <a:spLocks/>
          </p:cNvSpPr>
          <p:nvPr/>
        </p:nvSpPr>
        <p:spPr>
          <a:xfrm>
            <a:off x="2088111" y="4722092"/>
            <a:ext cx="1473200" cy="66040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7967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5934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33902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11869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9836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7803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45771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23738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b="1" dirty="0">
                <a:solidFill>
                  <a:schemeClr val="bg1"/>
                </a:solidFill>
                <a:latin typeface="American Typewriter" panose="02090604020004020304" pitchFamily="18" charset="77"/>
              </a:rPr>
              <a:t>CHANGE OR</a:t>
            </a:r>
            <a:br>
              <a:rPr lang="en-US" sz="1050" b="1" dirty="0">
                <a:solidFill>
                  <a:schemeClr val="bg1"/>
                </a:solidFill>
                <a:latin typeface="American Typewriter" panose="02090604020004020304" pitchFamily="18" charset="77"/>
              </a:rPr>
            </a:br>
            <a:r>
              <a:rPr lang="en-US" sz="1050" b="1" dirty="0">
                <a:solidFill>
                  <a:schemeClr val="bg1"/>
                </a:solidFill>
                <a:latin typeface="American Typewriter" panose="02090604020004020304" pitchFamily="18" charset="77"/>
              </a:rPr>
              <a:t>CANCEL ORDERS</a:t>
            </a:r>
          </a:p>
        </p:txBody>
      </p:sp>
      <p:sp>
        <p:nvSpPr>
          <p:cNvPr id="48" name="Subtitle 2">
            <a:extLst>
              <a:ext uri="{FF2B5EF4-FFF2-40B4-BE49-F238E27FC236}">
                <a16:creationId xmlns:a16="http://schemas.microsoft.com/office/drawing/2014/main" id="{30B8637A-243A-744A-8FC1-96059F946E8F}"/>
              </a:ext>
            </a:extLst>
          </p:cNvPr>
          <p:cNvSpPr txBox="1">
            <a:spLocks/>
          </p:cNvSpPr>
          <p:nvPr/>
        </p:nvSpPr>
        <p:spPr>
          <a:xfrm>
            <a:off x="3743310" y="4722092"/>
            <a:ext cx="1473200" cy="66040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7967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5934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33902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11869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9836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7803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45771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23738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b="1" dirty="0">
                <a:solidFill>
                  <a:schemeClr val="bg1"/>
                </a:solidFill>
                <a:latin typeface="American Typewriter" panose="02090604020004020304" pitchFamily="18" charset="77"/>
              </a:rPr>
              <a:t>VIEW &amp; PRINT</a:t>
            </a:r>
            <a:br>
              <a:rPr lang="en-US" sz="1050" b="1" dirty="0">
                <a:solidFill>
                  <a:schemeClr val="bg1"/>
                </a:solidFill>
                <a:latin typeface="American Typewriter" panose="02090604020004020304" pitchFamily="18" charset="77"/>
              </a:rPr>
            </a:br>
            <a:r>
              <a:rPr lang="en-US" sz="1050" b="1" dirty="0">
                <a:solidFill>
                  <a:schemeClr val="bg1"/>
                </a:solidFill>
                <a:latin typeface="American Typewriter" panose="02090604020004020304" pitchFamily="18" charset="77"/>
              </a:rPr>
              <a:t>YOUR CHILD’S</a:t>
            </a:r>
            <a:br>
              <a:rPr lang="en-US" sz="1050" b="1" dirty="0">
                <a:solidFill>
                  <a:schemeClr val="bg1"/>
                </a:solidFill>
                <a:latin typeface="American Typewriter" panose="02090604020004020304" pitchFamily="18" charset="77"/>
              </a:rPr>
            </a:br>
            <a:r>
              <a:rPr lang="en-US" sz="1050" b="1" dirty="0">
                <a:solidFill>
                  <a:schemeClr val="bg1"/>
                </a:solidFill>
                <a:latin typeface="American Typewriter" panose="02090604020004020304" pitchFamily="18" charset="77"/>
              </a:rPr>
              <a:t>MEAL PLANS</a:t>
            </a:r>
          </a:p>
        </p:txBody>
      </p:sp>
      <p:sp>
        <p:nvSpPr>
          <p:cNvPr id="49" name="Subtitle 2">
            <a:extLst>
              <a:ext uri="{FF2B5EF4-FFF2-40B4-BE49-F238E27FC236}">
                <a16:creationId xmlns:a16="http://schemas.microsoft.com/office/drawing/2014/main" id="{E29CDBF1-A754-4D47-BE35-5056378C6CB2}"/>
              </a:ext>
            </a:extLst>
          </p:cNvPr>
          <p:cNvSpPr txBox="1">
            <a:spLocks/>
          </p:cNvSpPr>
          <p:nvPr/>
        </p:nvSpPr>
        <p:spPr>
          <a:xfrm>
            <a:off x="5521985" y="4682924"/>
            <a:ext cx="1427859" cy="66040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7967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5934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33902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11869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9836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7803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45771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23738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b="1" dirty="0">
                <a:solidFill>
                  <a:schemeClr val="bg1"/>
                </a:solidFill>
                <a:latin typeface="American Typewriter" panose="02090604020004020304" pitchFamily="18" charset="77"/>
              </a:rPr>
              <a:t>ADD NEW</a:t>
            </a:r>
            <a:br>
              <a:rPr lang="en-US" sz="1050" b="1" dirty="0">
                <a:solidFill>
                  <a:schemeClr val="bg1"/>
                </a:solidFill>
                <a:latin typeface="American Typewriter" panose="02090604020004020304" pitchFamily="18" charset="77"/>
              </a:rPr>
            </a:br>
            <a:r>
              <a:rPr lang="en-US" sz="1050" b="1" dirty="0">
                <a:solidFill>
                  <a:schemeClr val="bg1"/>
                </a:solidFill>
                <a:latin typeface="American Typewriter" panose="02090604020004020304" pitchFamily="18" charset="77"/>
              </a:rPr>
              <a:t>CHILDREN TO</a:t>
            </a:r>
            <a:br>
              <a:rPr lang="en-US" sz="1050" b="1" dirty="0">
                <a:solidFill>
                  <a:schemeClr val="bg1"/>
                </a:solidFill>
                <a:latin typeface="American Typewriter" panose="02090604020004020304" pitchFamily="18" charset="77"/>
              </a:rPr>
            </a:br>
            <a:r>
              <a:rPr lang="en-US" sz="1050" b="1" dirty="0">
                <a:solidFill>
                  <a:schemeClr val="bg1"/>
                </a:solidFill>
                <a:latin typeface="American Typewriter" panose="02090604020004020304" pitchFamily="18" charset="77"/>
              </a:rPr>
              <a:t>YOUR ACCOUNT</a:t>
            </a:r>
          </a:p>
        </p:txBody>
      </p:sp>
      <p:sp>
        <p:nvSpPr>
          <p:cNvPr id="29" name="Subtitle 2">
            <a:extLst>
              <a:ext uri="{FF2B5EF4-FFF2-40B4-BE49-F238E27FC236}">
                <a16:creationId xmlns:a16="http://schemas.microsoft.com/office/drawing/2014/main" id="{EECCAB37-F4BC-344C-BAC0-B2324F5D9B82}"/>
              </a:ext>
            </a:extLst>
          </p:cNvPr>
          <p:cNvSpPr txBox="1">
            <a:spLocks/>
          </p:cNvSpPr>
          <p:nvPr/>
        </p:nvSpPr>
        <p:spPr>
          <a:xfrm>
            <a:off x="501053" y="2614737"/>
            <a:ext cx="3827481" cy="20880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7967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5934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33902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11869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9836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7803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45771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23738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l"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1100" dirty="0">
                <a:latin typeface="American Typewriter" panose="02090604020004020304" pitchFamily="18" charset="77"/>
              </a:rPr>
              <a:t>If logging back in, enter the email address and password you registered with.</a:t>
            </a:r>
          </a:p>
          <a:p>
            <a:pPr marL="171450" indent="-171450" algn="l"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1100" dirty="0">
                <a:latin typeface="American Typewriter" panose="02090604020004020304" pitchFamily="18" charset="77"/>
              </a:rPr>
              <a:t>Click ‘login’ to access your account .</a:t>
            </a:r>
          </a:p>
          <a:p>
            <a:pPr marL="171450" indent="-171450" algn="l"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1100" dirty="0">
                <a:latin typeface="American Typewriter" panose="02090604020004020304" pitchFamily="18" charset="77"/>
              </a:rPr>
              <a:t>Select the ‘order meals’ button.</a:t>
            </a:r>
          </a:p>
          <a:p>
            <a:pPr marL="171450" indent="-171450" algn="l"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1100" dirty="0">
                <a:latin typeface="American Typewriter" panose="02090604020004020304" pitchFamily="18" charset="77"/>
              </a:rPr>
              <a:t>Click on 17.05.2021</a:t>
            </a:r>
            <a:r>
              <a:rPr lang="en-US" sz="1100" dirty="0">
                <a:solidFill>
                  <a:srgbClr val="FF0000"/>
                </a:solidFill>
                <a:latin typeface="American Typewriter" panose="02090604020004020304" pitchFamily="18" charset="77"/>
              </a:rPr>
              <a:t> </a:t>
            </a:r>
            <a:r>
              <a:rPr lang="en-US" sz="1100" dirty="0">
                <a:latin typeface="American Typewriter" panose="02090604020004020304" pitchFamily="18" charset="77"/>
              </a:rPr>
              <a:t>and place meals for this date onwards. </a:t>
            </a:r>
          </a:p>
          <a:p>
            <a:pPr marL="171450" indent="-171450" algn="l"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1100" dirty="0">
                <a:latin typeface="American Typewriter" panose="02090604020004020304" pitchFamily="18" charset="77"/>
              </a:rPr>
              <a:t>You also have the option to….</a:t>
            </a:r>
          </a:p>
          <a:p>
            <a:pPr algn="l">
              <a:spcBef>
                <a:spcPts val="300"/>
              </a:spcBef>
            </a:pPr>
            <a:endParaRPr lang="en-US" sz="1100" dirty="0">
              <a:latin typeface="American Typewriter" panose="02090604020004020304" pitchFamily="18" charset="77"/>
            </a:endParaRPr>
          </a:p>
        </p:txBody>
      </p:sp>
      <p:pic>
        <p:nvPicPr>
          <p:cNvPr id="35" name="Picture 34" descr="Shape, rectangle&#10;&#10;Description automatically generated">
            <a:extLst>
              <a:ext uri="{FF2B5EF4-FFF2-40B4-BE49-F238E27FC236}">
                <a16:creationId xmlns:a16="http://schemas.microsoft.com/office/drawing/2014/main" id="{60080960-D9A8-E543-A30B-FE28EC040A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644" y="5586821"/>
            <a:ext cx="3825890" cy="573594"/>
          </a:xfrm>
          <a:prstGeom prst="rect">
            <a:avLst/>
          </a:prstGeom>
        </p:spPr>
      </p:pic>
      <p:sp>
        <p:nvSpPr>
          <p:cNvPr id="37" name="Subtitle 2">
            <a:extLst>
              <a:ext uri="{FF2B5EF4-FFF2-40B4-BE49-F238E27FC236}">
                <a16:creationId xmlns:a16="http://schemas.microsoft.com/office/drawing/2014/main" id="{60C4FFDA-4CA4-0D4A-84D3-5544F87C2AE1}"/>
              </a:ext>
            </a:extLst>
          </p:cNvPr>
          <p:cNvSpPr txBox="1">
            <a:spLocks/>
          </p:cNvSpPr>
          <p:nvPr/>
        </p:nvSpPr>
        <p:spPr>
          <a:xfrm>
            <a:off x="653537" y="5661670"/>
            <a:ext cx="3162830" cy="54126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7967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5934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33902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11869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9836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7803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45771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23738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70000"/>
              </a:lnSpc>
              <a:spcBef>
                <a:spcPts val="600"/>
              </a:spcBef>
            </a:pPr>
            <a:r>
              <a:rPr lang="en-GB" sz="1800" b="1" dirty="0">
                <a:solidFill>
                  <a:schemeClr val="bg1"/>
                </a:solidFill>
                <a:latin typeface="American Typewriter" panose="02090604020004020304" pitchFamily="18" charset="77"/>
              </a:rPr>
              <a:t>Important information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A8C058B-A971-9B4D-A80F-3A1604AC6B30}"/>
              </a:ext>
            </a:extLst>
          </p:cNvPr>
          <p:cNvCxnSpPr/>
          <p:nvPr/>
        </p:nvCxnSpPr>
        <p:spPr>
          <a:xfrm>
            <a:off x="633868" y="8096718"/>
            <a:ext cx="6414247" cy="0"/>
          </a:xfrm>
          <a:prstGeom prst="line">
            <a:avLst/>
          </a:prstGeom>
          <a:ln w="12700">
            <a:solidFill>
              <a:srgbClr val="53AD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Subtitle 2">
            <a:extLst>
              <a:ext uri="{FF2B5EF4-FFF2-40B4-BE49-F238E27FC236}">
                <a16:creationId xmlns:a16="http://schemas.microsoft.com/office/drawing/2014/main" id="{39B6AA6E-2370-8244-8394-21B2B651162D}"/>
              </a:ext>
            </a:extLst>
          </p:cNvPr>
          <p:cNvSpPr txBox="1">
            <a:spLocks/>
          </p:cNvSpPr>
          <p:nvPr/>
        </p:nvSpPr>
        <p:spPr>
          <a:xfrm>
            <a:off x="552326" y="8199304"/>
            <a:ext cx="6528081" cy="11803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7967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5934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33902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11869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9836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7803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45771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23738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1200"/>
              </a:spcBef>
            </a:pPr>
            <a:r>
              <a:rPr lang="en-US" sz="1100" b="1" dirty="0">
                <a:latin typeface="American Typewriter" panose="02090604020004020304" pitchFamily="18" charset="77"/>
              </a:rPr>
              <a:t>Allergies</a:t>
            </a:r>
            <a:br>
              <a:rPr lang="en-US" sz="1100" b="1" dirty="0">
                <a:latin typeface="American Typewriter" panose="02090604020004020304" pitchFamily="18" charset="77"/>
              </a:rPr>
            </a:br>
            <a:r>
              <a:rPr lang="en-US" sz="1100" b="1" dirty="0">
                <a:latin typeface="American Typewriter" panose="02090604020004020304" pitchFamily="18" charset="77"/>
              </a:rPr>
              <a:t/>
            </a:r>
            <a:br>
              <a:rPr lang="en-US" sz="1100" b="1" dirty="0">
                <a:latin typeface="American Typewriter" panose="02090604020004020304" pitchFamily="18" charset="77"/>
              </a:rPr>
            </a:br>
            <a:r>
              <a:rPr lang="en-GB" sz="1100" dirty="0">
                <a:latin typeface="American Typewriter" panose="02090604020004020304" pitchFamily="18" charset="77"/>
              </a:rPr>
              <a:t>If your child has a special dietary need that has been declared on the ‘</a:t>
            </a:r>
            <a:r>
              <a:rPr lang="en-GB" sz="1100" b="1" dirty="0">
                <a:latin typeface="American Typewriter" panose="02090604020004020304" pitchFamily="18" charset="77"/>
              </a:rPr>
              <a:t>Special Diet Form’</a:t>
            </a:r>
            <a:r>
              <a:rPr lang="en-GB" sz="1100" dirty="0">
                <a:latin typeface="American Typewriter" panose="02090604020004020304" pitchFamily="18" charset="77"/>
              </a:rPr>
              <a:t>, you will be able to order a ‘special dietary’ meal. </a:t>
            </a:r>
          </a:p>
          <a:p>
            <a:pPr algn="l">
              <a:spcBef>
                <a:spcPts val="1200"/>
              </a:spcBef>
            </a:pPr>
            <a:r>
              <a:rPr lang="en-GB" sz="1100" dirty="0">
                <a:latin typeface="American Typewriter" panose="02090604020004020304" pitchFamily="18" charset="77"/>
              </a:rPr>
              <a:t>The Catering Team will offer a menu that meets your child’s dietary needs.</a:t>
            </a:r>
          </a:p>
          <a:p>
            <a:pPr algn="l">
              <a:lnSpc>
                <a:spcPct val="100000"/>
              </a:lnSpc>
              <a:spcBef>
                <a:spcPts val="900"/>
              </a:spcBef>
            </a:pPr>
            <a:endParaRPr lang="en-US" sz="1100" dirty="0">
              <a:latin typeface="American Typewriter" panose="02090604020004020304" pitchFamily="18" charset="77"/>
            </a:endParaRPr>
          </a:p>
          <a:p>
            <a:pPr algn="l">
              <a:lnSpc>
                <a:spcPct val="60000"/>
              </a:lnSpc>
              <a:spcBef>
                <a:spcPts val="300"/>
              </a:spcBef>
            </a:pPr>
            <a:endParaRPr lang="en-US" sz="1100" b="1" dirty="0">
              <a:latin typeface="American Typewriter" panose="02090604020004020304" pitchFamily="18" charset="77"/>
            </a:endParaRPr>
          </a:p>
          <a:p>
            <a:pPr algn="l">
              <a:spcBef>
                <a:spcPts val="300"/>
              </a:spcBef>
            </a:pPr>
            <a:endParaRPr lang="en-US" sz="1100" dirty="0">
              <a:latin typeface="American Typewriter" panose="02090604020004020304" pitchFamily="18" charset="77"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F46B0D05-BB39-48C9-AEB6-9668807E752D}"/>
              </a:ext>
            </a:extLst>
          </p:cNvPr>
          <p:cNvSpPr txBox="1">
            <a:spLocks/>
          </p:cNvSpPr>
          <p:nvPr/>
        </p:nvSpPr>
        <p:spPr>
          <a:xfrm>
            <a:off x="536777" y="9483827"/>
            <a:ext cx="5435915" cy="9348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7967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5934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33902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11869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9836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7803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45771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23738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1200"/>
              </a:spcBef>
            </a:pPr>
            <a:r>
              <a:rPr lang="en-US" sz="1100" b="1" dirty="0">
                <a:latin typeface="American Typewriter" panose="02090604020004020304" pitchFamily="18" charset="77"/>
              </a:rPr>
              <a:t>Where to get help</a:t>
            </a:r>
            <a:br>
              <a:rPr lang="en-US" sz="1100" b="1" dirty="0">
                <a:latin typeface="American Typewriter" panose="02090604020004020304" pitchFamily="18" charset="77"/>
              </a:rPr>
            </a:br>
            <a:r>
              <a:rPr lang="en-US" sz="1100" b="1" dirty="0">
                <a:latin typeface="American Typewriter" panose="02090604020004020304" pitchFamily="18" charset="77"/>
              </a:rPr>
              <a:t/>
            </a:r>
            <a:br>
              <a:rPr lang="en-US" sz="1100" b="1" dirty="0">
                <a:latin typeface="American Typewriter" panose="02090604020004020304" pitchFamily="18" charset="77"/>
              </a:rPr>
            </a:br>
            <a:r>
              <a:rPr lang="en-GB" sz="1100" dirty="0">
                <a:latin typeface="American Typewriter" panose="02090604020004020304" pitchFamily="18" charset="77"/>
              </a:rPr>
              <a:t>If you encounter any difficulties, please contact your school directly.</a:t>
            </a:r>
          </a:p>
          <a:p>
            <a:pPr algn="l">
              <a:spcBef>
                <a:spcPts val="1200"/>
              </a:spcBef>
            </a:pPr>
            <a:endParaRPr lang="en-GB" sz="1100" dirty="0">
              <a:highlight>
                <a:srgbClr val="FFFF00"/>
              </a:highlight>
              <a:latin typeface="American Typewriter" panose="02090604020004020304" pitchFamily="18" charset="77"/>
            </a:endParaRPr>
          </a:p>
          <a:p>
            <a:pPr algn="l">
              <a:lnSpc>
                <a:spcPct val="100000"/>
              </a:lnSpc>
              <a:spcBef>
                <a:spcPts val="900"/>
              </a:spcBef>
            </a:pPr>
            <a:endParaRPr lang="en-US" sz="1100" dirty="0">
              <a:latin typeface="American Typewriter" panose="02090604020004020304" pitchFamily="18" charset="77"/>
            </a:endParaRPr>
          </a:p>
          <a:p>
            <a:pPr algn="l">
              <a:lnSpc>
                <a:spcPct val="60000"/>
              </a:lnSpc>
              <a:spcBef>
                <a:spcPts val="300"/>
              </a:spcBef>
            </a:pPr>
            <a:endParaRPr lang="en-US" sz="1100" b="1" dirty="0">
              <a:latin typeface="American Typewriter" panose="02090604020004020304" pitchFamily="18" charset="77"/>
            </a:endParaRPr>
          </a:p>
          <a:p>
            <a:pPr algn="l">
              <a:spcBef>
                <a:spcPts val="300"/>
              </a:spcBef>
            </a:pPr>
            <a:endParaRPr lang="en-US" sz="1100" dirty="0">
              <a:latin typeface="American Typewriter" panose="02090604020004020304" pitchFamily="18" charset="77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090DE54-B3D4-4012-A26A-018E32C25E84}"/>
              </a:ext>
            </a:extLst>
          </p:cNvPr>
          <p:cNvCxnSpPr/>
          <p:nvPr/>
        </p:nvCxnSpPr>
        <p:spPr>
          <a:xfrm>
            <a:off x="642329" y="9431745"/>
            <a:ext cx="6414247" cy="0"/>
          </a:xfrm>
          <a:prstGeom prst="line">
            <a:avLst/>
          </a:prstGeom>
          <a:ln w="12700">
            <a:solidFill>
              <a:srgbClr val="53AD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955FE01-C316-43FC-821B-D4A226C91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8230" y="10193813"/>
            <a:ext cx="1076605" cy="305883"/>
          </a:xfrm>
        </p:spPr>
        <p:txBody>
          <a:bodyPr/>
          <a:lstStyle/>
          <a:p>
            <a:r>
              <a:rPr lang="en-US" sz="1400" b="1" dirty="0">
                <a:solidFill>
                  <a:schemeClr val="tx1"/>
                </a:solidFill>
                <a:latin typeface="GhostTown" panose="00000400000000000000" pitchFamily="2" charset="0"/>
              </a:rPr>
              <a:t>2</a:t>
            </a:r>
          </a:p>
        </p:txBody>
      </p:sp>
      <p:pic>
        <p:nvPicPr>
          <p:cNvPr id="33" name="Picture 32" descr="Background pattern&#10;&#10;Description automatically generated">
            <a:extLst>
              <a:ext uri="{FF2B5EF4-FFF2-40B4-BE49-F238E27FC236}">
                <a16:creationId xmlns:a16="http://schemas.microsoft.com/office/drawing/2014/main" id="{F7E3C950-2CA8-4414-9BAA-4BDC7A71D60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28534" y="93864"/>
            <a:ext cx="3012550" cy="140438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93033D1-9B75-4D91-B27D-390310E5ECD7}"/>
              </a:ext>
            </a:extLst>
          </p:cNvPr>
          <p:cNvSpPr/>
          <p:nvPr/>
        </p:nvSpPr>
        <p:spPr>
          <a:xfrm>
            <a:off x="4479910" y="273149"/>
            <a:ext cx="2846003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300" dirty="0">
                <a:solidFill>
                  <a:schemeClr val="bg1"/>
                </a:solidFill>
                <a:latin typeface="American Typewriter" panose="02090604020004020304" pitchFamily="18" charset="0"/>
              </a:rPr>
              <a:t>A nutritious school meal </a:t>
            </a:r>
            <a:br>
              <a:rPr lang="en-GB" sz="1300" dirty="0">
                <a:solidFill>
                  <a:schemeClr val="bg1"/>
                </a:solidFill>
                <a:latin typeface="American Typewriter" panose="02090604020004020304" pitchFamily="18" charset="0"/>
              </a:rPr>
            </a:br>
            <a:r>
              <a:rPr lang="en-GB" sz="1300" dirty="0">
                <a:solidFill>
                  <a:schemeClr val="bg1"/>
                </a:solidFill>
                <a:latin typeface="American Typewriter" panose="02090604020004020304" pitchFamily="18" charset="0"/>
              </a:rPr>
              <a:t>is important for children and young people to keep healthy, and improve </a:t>
            </a:r>
            <a:br>
              <a:rPr lang="en-GB" sz="1300" dirty="0">
                <a:solidFill>
                  <a:schemeClr val="bg1"/>
                </a:solidFill>
                <a:latin typeface="American Typewriter" panose="02090604020004020304" pitchFamily="18" charset="0"/>
              </a:rPr>
            </a:br>
            <a:r>
              <a:rPr lang="en-GB" sz="1300" dirty="0">
                <a:solidFill>
                  <a:schemeClr val="bg1"/>
                </a:solidFill>
                <a:latin typeface="American Typewriter" panose="02090604020004020304" pitchFamily="18" charset="0"/>
              </a:rPr>
              <a:t>their performance.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967D385-7361-48E7-BC7D-777DF93ECC0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72693" y="9926622"/>
            <a:ext cx="1249788" cy="57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9632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9E31800E7AC24C81A038AE7EF19794" ma:contentTypeVersion="4" ma:contentTypeDescription="Create a new document." ma:contentTypeScope="" ma:versionID="e2bf2cedd18941acae626abb414d6cc5">
  <xsd:schema xmlns:xsd="http://www.w3.org/2001/XMLSchema" xmlns:xs="http://www.w3.org/2001/XMLSchema" xmlns:p="http://schemas.microsoft.com/office/2006/metadata/properties" xmlns:ns2="d827c61f-7ca9-4aba-9cf8-ec15915b5532" targetNamespace="http://schemas.microsoft.com/office/2006/metadata/properties" ma:root="true" ma:fieldsID="61451e66d9934c6fd3bd41afcfb2fb4c" ns2:_="">
    <xsd:import namespace="d827c61f-7ca9-4aba-9cf8-ec15915b553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27c61f-7ca9-4aba-9cf8-ec15915b55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08C8334-0701-4268-8648-E75AF78A14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827c61f-7ca9-4aba-9cf8-ec15915b553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0177750-59C8-44FB-ACD6-AEE521407C8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19DD49A-BBC2-4F3B-BA26-43BFC00FDAFF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d827c61f-7ca9-4aba-9cf8-ec15915b5532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4200</TotalTime>
  <Words>549</Words>
  <Application>Microsoft Office PowerPoint</Application>
  <PresentationFormat>Custom</PresentationFormat>
  <Paragraphs>43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Aharoni</vt:lpstr>
      <vt:lpstr>American Typewriter</vt:lpstr>
      <vt:lpstr>Arial</vt:lpstr>
      <vt:lpstr>Calibri</vt:lpstr>
      <vt:lpstr>Calibri Light</vt:lpstr>
      <vt:lpstr>GhostTown</vt:lpstr>
      <vt:lpstr>Wingdings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Trevor Frances</dc:creator>
  <cp:lastModifiedBy>Karen Davies</cp:lastModifiedBy>
  <cp:revision>52</cp:revision>
  <dcterms:created xsi:type="dcterms:W3CDTF">2020-09-28T08:25:29Z</dcterms:created>
  <dcterms:modified xsi:type="dcterms:W3CDTF">2021-05-07T12:49:35Z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0x010100FD9E31800E7AC24C81A038AE7EF19794</vt:lpwstr>
  </property>
</Properties>
</file>