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6" r:id="rId6"/>
    <p:sldId id="279" r:id="rId7"/>
    <p:sldId id="265" r:id="rId8"/>
    <p:sldId id="272" r:id="rId9"/>
    <p:sldId id="273" r:id="rId10"/>
    <p:sldId id="274" r:id="rId11"/>
    <p:sldId id="275" r:id="rId12"/>
    <p:sldId id="281" r:id="rId13"/>
    <p:sldId id="268" r:id="rId14"/>
    <p:sldId id="269" r:id="rId15"/>
    <p:sldId id="263" r:id="rId16"/>
    <p:sldId id="278"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4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44C398-1119-4E94-811C-52D11B518796}"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2C062-809E-40C0-9D57-93F903EE25BD}" type="slidenum">
              <a:rPr lang="en-GB" smtClean="0"/>
              <a:t>‹#›</a:t>
            </a:fld>
            <a:endParaRPr lang="en-GB"/>
          </a:p>
        </p:txBody>
      </p:sp>
    </p:spTree>
    <p:extLst>
      <p:ext uri="{BB962C8B-B14F-4D97-AF65-F5344CB8AC3E}">
        <p14:creationId xmlns:p14="http://schemas.microsoft.com/office/powerpoint/2010/main" val="25669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44C398-1119-4E94-811C-52D11B518796}"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2C062-809E-40C0-9D57-93F903EE25BD}" type="slidenum">
              <a:rPr lang="en-GB" smtClean="0"/>
              <a:t>‹#›</a:t>
            </a:fld>
            <a:endParaRPr lang="en-GB"/>
          </a:p>
        </p:txBody>
      </p:sp>
    </p:spTree>
    <p:extLst>
      <p:ext uri="{BB962C8B-B14F-4D97-AF65-F5344CB8AC3E}">
        <p14:creationId xmlns:p14="http://schemas.microsoft.com/office/powerpoint/2010/main" val="398165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44C398-1119-4E94-811C-52D11B518796}"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2C062-809E-40C0-9D57-93F903EE25BD}"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28000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44C398-1119-4E94-811C-52D11B518796}"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2C062-809E-40C0-9D57-93F903EE25BD}" type="slidenum">
              <a:rPr lang="en-GB" smtClean="0"/>
              <a:t>‹#›</a:t>
            </a:fld>
            <a:endParaRPr lang="en-GB"/>
          </a:p>
        </p:txBody>
      </p:sp>
    </p:spTree>
    <p:extLst>
      <p:ext uri="{BB962C8B-B14F-4D97-AF65-F5344CB8AC3E}">
        <p14:creationId xmlns:p14="http://schemas.microsoft.com/office/powerpoint/2010/main" val="3558111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44C398-1119-4E94-811C-52D11B518796}"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2C062-809E-40C0-9D57-93F903EE25BD}"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658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44C398-1119-4E94-811C-52D11B518796}"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2C062-809E-40C0-9D57-93F903EE25BD}" type="slidenum">
              <a:rPr lang="en-GB" smtClean="0"/>
              <a:t>‹#›</a:t>
            </a:fld>
            <a:endParaRPr lang="en-GB"/>
          </a:p>
        </p:txBody>
      </p:sp>
    </p:spTree>
    <p:extLst>
      <p:ext uri="{BB962C8B-B14F-4D97-AF65-F5344CB8AC3E}">
        <p14:creationId xmlns:p14="http://schemas.microsoft.com/office/powerpoint/2010/main" val="1176923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4C398-1119-4E94-811C-52D11B518796}"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2C062-809E-40C0-9D57-93F903EE25BD}" type="slidenum">
              <a:rPr lang="en-GB" smtClean="0"/>
              <a:t>‹#›</a:t>
            </a:fld>
            <a:endParaRPr lang="en-GB"/>
          </a:p>
        </p:txBody>
      </p:sp>
    </p:spTree>
    <p:extLst>
      <p:ext uri="{BB962C8B-B14F-4D97-AF65-F5344CB8AC3E}">
        <p14:creationId xmlns:p14="http://schemas.microsoft.com/office/powerpoint/2010/main" val="2102531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4C398-1119-4E94-811C-52D11B518796}"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2C062-809E-40C0-9D57-93F903EE25BD}" type="slidenum">
              <a:rPr lang="en-GB" smtClean="0"/>
              <a:t>‹#›</a:t>
            </a:fld>
            <a:endParaRPr lang="en-GB"/>
          </a:p>
        </p:txBody>
      </p:sp>
    </p:spTree>
    <p:extLst>
      <p:ext uri="{BB962C8B-B14F-4D97-AF65-F5344CB8AC3E}">
        <p14:creationId xmlns:p14="http://schemas.microsoft.com/office/powerpoint/2010/main" val="22254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4C398-1119-4E94-811C-52D11B518796}"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2C062-809E-40C0-9D57-93F903EE25BD}" type="slidenum">
              <a:rPr lang="en-GB" smtClean="0"/>
              <a:t>‹#›</a:t>
            </a:fld>
            <a:endParaRPr lang="en-GB"/>
          </a:p>
        </p:txBody>
      </p:sp>
    </p:spTree>
    <p:extLst>
      <p:ext uri="{BB962C8B-B14F-4D97-AF65-F5344CB8AC3E}">
        <p14:creationId xmlns:p14="http://schemas.microsoft.com/office/powerpoint/2010/main" val="351282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44C398-1119-4E94-811C-52D11B518796}"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2C062-809E-40C0-9D57-93F903EE25BD}" type="slidenum">
              <a:rPr lang="en-GB" smtClean="0"/>
              <a:t>‹#›</a:t>
            </a:fld>
            <a:endParaRPr lang="en-GB"/>
          </a:p>
        </p:txBody>
      </p:sp>
    </p:spTree>
    <p:extLst>
      <p:ext uri="{BB962C8B-B14F-4D97-AF65-F5344CB8AC3E}">
        <p14:creationId xmlns:p14="http://schemas.microsoft.com/office/powerpoint/2010/main" val="223757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44C398-1119-4E94-811C-52D11B518796}"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2C062-809E-40C0-9D57-93F903EE25BD}" type="slidenum">
              <a:rPr lang="en-GB" smtClean="0"/>
              <a:t>‹#›</a:t>
            </a:fld>
            <a:endParaRPr lang="en-GB"/>
          </a:p>
        </p:txBody>
      </p:sp>
    </p:spTree>
    <p:extLst>
      <p:ext uri="{BB962C8B-B14F-4D97-AF65-F5344CB8AC3E}">
        <p14:creationId xmlns:p14="http://schemas.microsoft.com/office/powerpoint/2010/main" val="176497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44C398-1119-4E94-811C-52D11B518796}" type="datetimeFigureOut">
              <a:rPr lang="en-GB" smtClean="0"/>
              <a:t>15/09/2025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C2C062-809E-40C0-9D57-93F903EE25BD}" type="slidenum">
              <a:rPr lang="en-GB" smtClean="0"/>
              <a:t>‹#›</a:t>
            </a:fld>
            <a:endParaRPr lang="en-GB"/>
          </a:p>
        </p:txBody>
      </p:sp>
    </p:spTree>
    <p:extLst>
      <p:ext uri="{BB962C8B-B14F-4D97-AF65-F5344CB8AC3E}">
        <p14:creationId xmlns:p14="http://schemas.microsoft.com/office/powerpoint/2010/main" val="222257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044C398-1119-4E94-811C-52D11B518796}" type="datetimeFigureOut">
              <a:rPr lang="en-GB" smtClean="0"/>
              <a:t>15/09/2025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C2C062-809E-40C0-9D57-93F903EE25BD}" type="slidenum">
              <a:rPr lang="en-GB" smtClean="0"/>
              <a:t>‹#›</a:t>
            </a:fld>
            <a:endParaRPr lang="en-GB"/>
          </a:p>
        </p:txBody>
      </p:sp>
    </p:spTree>
    <p:extLst>
      <p:ext uri="{BB962C8B-B14F-4D97-AF65-F5344CB8AC3E}">
        <p14:creationId xmlns:p14="http://schemas.microsoft.com/office/powerpoint/2010/main" val="88134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4C398-1119-4E94-811C-52D11B518796}" type="datetimeFigureOut">
              <a:rPr lang="en-GB" smtClean="0"/>
              <a:t>15/09/2025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C2C062-809E-40C0-9D57-93F903EE25BD}" type="slidenum">
              <a:rPr lang="en-GB" smtClean="0"/>
              <a:t>‹#›</a:t>
            </a:fld>
            <a:endParaRPr lang="en-GB"/>
          </a:p>
        </p:txBody>
      </p:sp>
    </p:spTree>
    <p:extLst>
      <p:ext uri="{BB962C8B-B14F-4D97-AF65-F5344CB8AC3E}">
        <p14:creationId xmlns:p14="http://schemas.microsoft.com/office/powerpoint/2010/main" val="305451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4C398-1119-4E94-811C-52D11B518796}"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2C062-809E-40C0-9D57-93F903EE25BD}" type="slidenum">
              <a:rPr lang="en-GB" smtClean="0"/>
              <a:t>‹#›</a:t>
            </a:fld>
            <a:endParaRPr lang="en-GB"/>
          </a:p>
        </p:txBody>
      </p:sp>
    </p:spTree>
    <p:extLst>
      <p:ext uri="{BB962C8B-B14F-4D97-AF65-F5344CB8AC3E}">
        <p14:creationId xmlns:p14="http://schemas.microsoft.com/office/powerpoint/2010/main" val="364843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44C398-1119-4E94-811C-52D11B518796}"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2C062-809E-40C0-9D57-93F903EE25BD}" type="slidenum">
              <a:rPr lang="en-GB" smtClean="0"/>
              <a:t>‹#›</a:t>
            </a:fld>
            <a:endParaRPr lang="en-GB"/>
          </a:p>
        </p:txBody>
      </p:sp>
    </p:spTree>
    <p:extLst>
      <p:ext uri="{BB962C8B-B14F-4D97-AF65-F5344CB8AC3E}">
        <p14:creationId xmlns:p14="http://schemas.microsoft.com/office/powerpoint/2010/main" val="129723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44C398-1119-4E94-811C-52D11B518796}" type="datetimeFigureOut">
              <a:rPr lang="en-GB" smtClean="0"/>
              <a:t>15/09/2025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C2C062-809E-40C0-9D57-93F903EE25BD}" type="slidenum">
              <a:rPr lang="en-GB" smtClean="0"/>
              <a:t>‹#›</a:t>
            </a:fld>
            <a:endParaRPr lang="en-GB"/>
          </a:p>
        </p:txBody>
      </p:sp>
    </p:spTree>
    <p:extLst>
      <p:ext uri="{BB962C8B-B14F-4D97-AF65-F5344CB8AC3E}">
        <p14:creationId xmlns:p14="http://schemas.microsoft.com/office/powerpoint/2010/main" val="1442221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80C0-5F6B-48E2-8C7A-853C882733A3}"/>
              </a:ext>
            </a:extLst>
          </p:cNvPr>
          <p:cNvSpPr>
            <a:spLocks noGrp="1"/>
          </p:cNvSpPr>
          <p:nvPr>
            <p:ph type="ctrTitle"/>
          </p:nvPr>
        </p:nvSpPr>
        <p:spPr>
          <a:xfrm>
            <a:off x="1618827" y="2932854"/>
            <a:ext cx="7766936" cy="1646302"/>
          </a:xfrm>
        </p:spPr>
        <p:txBody>
          <a:bodyPr/>
          <a:lstStyle/>
          <a:p>
            <a:pPr algn="ctr"/>
            <a:r>
              <a:rPr lang="en-GB" sz="6000" b="1" u="sng" dirty="0">
                <a:latin typeface="Kermit" panose="020F0503040000060003" pitchFamily="34" charset="0"/>
              </a:rPr>
              <a:t>Welcome To Year 1</a:t>
            </a:r>
            <a:br>
              <a:rPr lang="en-GB" sz="6000" b="1" u="sng" dirty="0">
                <a:latin typeface="Kermit" panose="020F0503040000060003" pitchFamily="34" charset="0"/>
              </a:rPr>
            </a:br>
            <a:r>
              <a:rPr lang="en-GB" sz="6000" b="1" u="sng" dirty="0">
                <a:latin typeface="Kermit" panose="020F0503040000060003" pitchFamily="34" charset="0"/>
              </a:rPr>
              <a:t> Team Rabbits</a:t>
            </a:r>
            <a:br>
              <a:rPr lang="en-GB" sz="6000" b="1" u="sng" dirty="0">
                <a:latin typeface="Kermit" panose="020F0503040000060003" pitchFamily="34" charset="0"/>
              </a:rPr>
            </a:br>
            <a:r>
              <a:rPr lang="en-GB" sz="3000" b="1" u="sng" dirty="0">
                <a:latin typeface="Kermit" panose="020F0503040000060003" pitchFamily="34" charset="0"/>
              </a:rPr>
              <a:t>Miss Kirby and Mrs McGlade</a:t>
            </a:r>
          </a:p>
        </p:txBody>
      </p:sp>
      <p:pic>
        <p:nvPicPr>
          <p:cNvPr id="3" name="Picture 2" descr="An animal looking at the camera&#10;&#10;Description automatically generated">
            <a:extLst>
              <a:ext uri="{FF2B5EF4-FFF2-40B4-BE49-F238E27FC236}">
                <a16:creationId xmlns:a16="http://schemas.microsoft.com/office/drawing/2014/main" id="{714CA58C-3BF6-4E40-82CD-885359108D21}"/>
              </a:ext>
            </a:extLst>
          </p:cNvPr>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9724" y="3524567"/>
            <a:ext cx="4133003" cy="3160713"/>
          </a:xfrm>
          <a:prstGeom prst="rect">
            <a:avLst/>
          </a:prstGeom>
        </p:spPr>
      </p:pic>
      <p:pic>
        <p:nvPicPr>
          <p:cNvPr id="5" name="Picture 4">
            <a:extLst>
              <a:ext uri="{FF2B5EF4-FFF2-40B4-BE49-F238E27FC236}">
                <a16:creationId xmlns:a16="http://schemas.microsoft.com/office/drawing/2014/main" id="{4CF0E320-CEBD-F175-4F6D-58D3171747D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5976" y="0"/>
            <a:ext cx="1829117" cy="1829117"/>
          </a:xfrm>
          <a:prstGeom prst="rect">
            <a:avLst/>
          </a:prstGeom>
          <a:noFill/>
          <a:ln>
            <a:noFill/>
          </a:ln>
        </p:spPr>
      </p:pic>
    </p:spTree>
    <p:extLst>
      <p:ext uri="{BB962C8B-B14F-4D97-AF65-F5344CB8AC3E}">
        <p14:creationId xmlns:p14="http://schemas.microsoft.com/office/powerpoint/2010/main" val="24306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calmile Wall Decals Quotes The More that You Read Inspirational Reading  Kids Wall Stickers ​Baby Nursery Children Bedroom Classroom Wall Decor :  Amazon.co.uk: Baby Products">
            <a:extLst>
              <a:ext uri="{FF2B5EF4-FFF2-40B4-BE49-F238E27FC236}">
                <a16:creationId xmlns:a16="http://schemas.microsoft.com/office/drawing/2014/main" id="{483268FA-BCE3-8671-661F-2E7F0B252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8533" y="4157558"/>
            <a:ext cx="2586089" cy="2586089"/>
          </a:xfrm>
          <a:prstGeom prst="round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6CB9A9-B5E4-4C77-9187-27C0412C2991}"/>
              </a:ext>
            </a:extLst>
          </p:cNvPr>
          <p:cNvSpPr>
            <a:spLocks noGrp="1"/>
          </p:cNvSpPr>
          <p:nvPr>
            <p:ph type="title"/>
          </p:nvPr>
        </p:nvSpPr>
        <p:spPr>
          <a:xfrm>
            <a:off x="553047" y="176181"/>
            <a:ext cx="8795140" cy="1320800"/>
          </a:xfrm>
        </p:spPr>
        <p:txBody>
          <a:bodyPr>
            <a:normAutofit/>
          </a:bodyPr>
          <a:lstStyle/>
          <a:p>
            <a:r>
              <a:rPr lang="en-GB" sz="5000" b="1" u="sng" dirty="0">
                <a:latin typeface="Kermit" panose="020F0503040000060003" pitchFamily="34" charset="0"/>
              </a:rPr>
              <a:t>Home Reading</a:t>
            </a:r>
          </a:p>
        </p:txBody>
      </p:sp>
      <p:pic>
        <p:nvPicPr>
          <p:cNvPr id="4" name="Picture 3">
            <a:extLst>
              <a:ext uri="{FF2B5EF4-FFF2-40B4-BE49-F238E27FC236}">
                <a16:creationId xmlns:a16="http://schemas.microsoft.com/office/drawing/2014/main" id="{91C08F14-7B84-4A53-9F01-B7AAD3D6707F}"/>
              </a:ext>
            </a:extLst>
          </p:cNvPr>
          <p:cNvPicPr>
            <a:picLocks noChangeAspect="1"/>
          </p:cNvPicPr>
          <p:nvPr/>
        </p:nvPicPr>
        <p:blipFill>
          <a:blip r:embed="rId3"/>
          <a:stretch>
            <a:fillRect/>
          </a:stretch>
        </p:blipFill>
        <p:spPr>
          <a:xfrm>
            <a:off x="10166349" y="176181"/>
            <a:ext cx="1790855" cy="1790855"/>
          </a:xfrm>
          <a:prstGeom prst="ellipse">
            <a:avLst/>
          </a:prstGeom>
        </p:spPr>
      </p:pic>
      <p:sp>
        <p:nvSpPr>
          <p:cNvPr id="10" name="Content Placeholder 2">
            <a:extLst>
              <a:ext uri="{FF2B5EF4-FFF2-40B4-BE49-F238E27FC236}">
                <a16:creationId xmlns:a16="http://schemas.microsoft.com/office/drawing/2014/main" id="{9A3ABA35-C0F3-480D-8AEE-8BB1FDA98341}"/>
              </a:ext>
            </a:extLst>
          </p:cNvPr>
          <p:cNvSpPr>
            <a:spLocks noGrp="1"/>
          </p:cNvSpPr>
          <p:nvPr>
            <p:ph idx="1"/>
          </p:nvPr>
        </p:nvSpPr>
        <p:spPr>
          <a:xfrm>
            <a:off x="234796" y="1166305"/>
            <a:ext cx="9756227" cy="5149048"/>
          </a:xfrm>
        </p:spPr>
        <p:txBody>
          <a:bodyPr>
            <a:normAutofit fontScale="92500" lnSpcReduction="20000"/>
          </a:bodyPr>
          <a:lstStyle/>
          <a:p>
            <a:pPr marL="0" marR="0" indent="0" algn="l">
              <a:lnSpc>
                <a:spcPct val="107000"/>
              </a:lnSpc>
              <a:spcBef>
                <a:spcPts val="0"/>
              </a:spcBef>
              <a:spcAft>
                <a:spcPts val="0"/>
              </a:spcAft>
            </a:pPr>
            <a:r>
              <a:rPr lang="en-GB" sz="2500" kern="1400" dirty="0">
                <a:ln>
                  <a:noFill/>
                </a:ln>
                <a:solidFill>
                  <a:srgbClr val="000000"/>
                </a:solidFill>
                <a:effectLst/>
                <a:latin typeface="Kermit" panose="020F0503040000060003" pitchFamily="34" charset="0"/>
              </a:rPr>
              <a:t>All children will be issued with a reading book, appropriate to the book band they are now reading at. We practise this in the week and it goes home on a Friday, then hopefully they will be able to read it to you fluently over the weekend.</a:t>
            </a:r>
          </a:p>
          <a:p>
            <a:pPr marL="0" marR="0" indent="0" algn="l">
              <a:lnSpc>
                <a:spcPct val="107000"/>
              </a:lnSpc>
              <a:spcBef>
                <a:spcPts val="0"/>
              </a:spcBef>
              <a:spcAft>
                <a:spcPts val="0"/>
              </a:spcAft>
            </a:pPr>
            <a:endParaRPr lang="en-GB" sz="2500" kern="1400" dirty="0">
              <a:solidFill>
                <a:srgbClr val="000000"/>
              </a:solidFill>
              <a:latin typeface="Kermit" panose="020F0503040000060003" pitchFamily="34" charset="0"/>
            </a:endParaRPr>
          </a:p>
          <a:p>
            <a:pPr marL="0" marR="0" indent="0" algn="l">
              <a:lnSpc>
                <a:spcPct val="107000"/>
              </a:lnSpc>
              <a:spcBef>
                <a:spcPts val="0"/>
              </a:spcBef>
              <a:spcAft>
                <a:spcPts val="0"/>
              </a:spcAft>
            </a:pPr>
            <a:r>
              <a:rPr lang="en-GB" sz="2500" kern="1400" dirty="0">
                <a:ln>
                  <a:noFill/>
                </a:ln>
                <a:solidFill>
                  <a:srgbClr val="000000"/>
                </a:solidFill>
                <a:effectLst/>
                <a:latin typeface="Kermit" panose="020F0503040000060003" pitchFamily="34" charset="0"/>
              </a:rPr>
              <a:t>The children then choose a library book of their choice on a Friday which goes home and is then exchanged for a new one the following </a:t>
            </a:r>
            <a:r>
              <a:rPr lang="en-GB" sz="2500" kern="1400" dirty="0">
                <a:solidFill>
                  <a:srgbClr val="000000"/>
                </a:solidFill>
                <a:latin typeface="Kermit" panose="020F0503040000060003" pitchFamily="34" charset="0"/>
              </a:rPr>
              <a:t>Friday</a:t>
            </a:r>
            <a:r>
              <a:rPr lang="en-GB" sz="2500" kern="1400" dirty="0">
                <a:ln>
                  <a:noFill/>
                </a:ln>
                <a:solidFill>
                  <a:srgbClr val="000000"/>
                </a:solidFill>
                <a:effectLst/>
                <a:latin typeface="Kermit" panose="020F0503040000060003" pitchFamily="34" charset="0"/>
              </a:rPr>
              <a:t>. If your children are enjoying sharing their library book with you, we are more than happy for you to keep it an extra few days until Friday.</a:t>
            </a:r>
          </a:p>
          <a:p>
            <a:pPr marL="0" marR="0" indent="0" algn="l">
              <a:lnSpc>
                <a:spcPct val="107000"/>
              </a:lnSpc>
              <a:spcBef>
                <a:spcPts val="0"/>
              </a:spcBef>
              <a:spcAft>
                <a:spcPts val="0"/>
              </a:spcAft>
              <a:buNone/>
            </a:pPr>
            <a:endParaRPr lang="en-GB" sz="2500" kern="1400" dirty="0">
              <a:ln>
                <a:noFill/>
              </a:ln>
              <a:solidFill>
                <a:srgbClr val="000000"/>
              </a:solidFill>
              <a:effectLst/>
              <a:latin typeface="Kermit" panose="020F0503040000060003" pitchFamily="34" charset="0"/>
            </a:endParaRPr>
          </a:p>
          <a:p>
            <a:pPr marL="0" marR="0" indent="0" algn="l">
              <a:lnSpc>
                <a:spcPct val="107000"/>
              </a:lnSpc>
              <a:spcBef>
                <a:spcPts val="0"/>
              </a:spcBef>
              <a:spcAft>
                <a:spcPts val="0"/>
              </a:spcAft>
            </a:pPr>
            <a:r>
              <a:rPr lang="en-GB" sz="2500" kern="1400" dirty="0">
                <a:ln>
                  <a:noFill/>
                </a:ln>
                <a:solidFill>
                  <a:srgbClr val="000000"/>
                </a:solidFill>
                <a:effectLst/>
                <a:latin typeface="Kermit" panose="020F0503040000060003" pitchFamily="34" charset="0"/>
              </a:rPr>
              <a:t>Please ensure your child is reading </a:t>
            </a:r>
            <a:r>
              <a:rPr lang="en-GB" sz="2500" b="1" kern="1400" dirty="0">
                <a:ln>
                  <a:noFill/>
                </a:ln>
                <a:solidFill>
                  <a:srgbClr val="000000"/>
                </a:solidFill>
                <a:effectLst/>
                <a:highlight>
                  <a:srgbClr val="FFFF00"/>
                </a:highlight>
                <a:latin typeface="Kermit" panose="020F0503040000060003" pitchFamily="34" charset="0"/>
              </a:rPr>
              <a:t>EVERY NIGHT</a:t>
            </a:r>
            <a:r>
              <a:rPr lang="en-GB" sz="2500" b="1" kern="1400" dirty="0">
                <a:solidFill>
                  <a:srgbClr val="000000"/>
                </a:solidFill>
                <a:highlight>
                  <a:srgbClr val="FFFF00"/>
                </a:highlight>
                <a:latin typeface="Kermit" panose="020F0503040000060003" pitchFamily="34" charset="0"/>
              </a:rPr>
              <a:t> </a:t>
            </a:r>
            <a:r>
              <a:rPr lang="en-GB" sz="2500" kern="1400" dirty="0">
                <a:solidFill>
                  <a:srgbClr val="000000"/>
                </a:solidFill>
                <a:latin typeface="Kermit" panose="020F0503040000060003" pitchFamily="34" charset="0"/>
              </a:rPr>
              <a:t>if you can. 5-10 minutes is perfect!</a:t>
            </a:r>
          </a:p>
          <a:p>
            <a:pPr marL="0" marR="0" indent="0" algn="l">
              <a:lnSpc>
                <a:spcPct val="107000"/>
              </a:lnSpc>
              <a:spcBef>
                <a:spcPts val="0"/>
              </a:spcBef>
              <a:spcAft>
                <a:spcPts val="0"/>
              </a:spcAft>
            </a:pPr>
            <a:endParaRPr lang="en-GB" sz="2500" kern="1400" dirty="0">
              <a:solidFill>
                <a:srgbClr val="000000"/>
              </a:solidFill>
              <a:latin typeface="Kermit" panose="020F0503040000060003" pitchFamily="34" charset="0"/>
            </a:endParaRPr>
          </a:p>
          <a:p>
            <a:pPr marL="0" marR="0" indent="0" algn="l">
              <a:lnSpc>
                <a:spcPct val="107000"/>
              </a:lnSpc>
              <a:spcBef>
                <a:spcPts val="0"/>
              </a:spcBef>
              <a:spcAft>
                <a:spcPts val="0"/>
              </a:spcAft>
            </a:pPr>
            <a:r>
              <a:rPr lang="en-GB" sz="2500" kern="1400" dirty="0">
                <a:solidFill>
                  <a:srgbClr val="000000"/>
                </a:solidFill>
                <a:latin typeface="Kermit" panose="020F0503040000060003" pitchFamily="34" charset="0"/>
              </a:rPr>
              <a:t>Online  books- Collins E books</a:t>
            </a:r>
          </a:p>
          <a:p>
            <a:pPr marL="0" marR="0" indent="0" algn="l">
              <a:lnSpc>
                <a:spcPct val="107000"/>
              </a:lnSpc>
              <a:spcBef>
                <a:spcPts val="0"/>
              </a:spcBef>
              <a:spcAft>
                <a:spcPts val="0"/>
              </a:spcAft>
            </a:pPr>
            <a:endParaRPr lang="en-GB" sz="2500" kern="1400" dirty="0">
              <a:ln>
                <a:noFill/>
              </a:ln>
              <a:solidFill>
                <a:srgbClr val="000000"/>
              </a:solidFill>
              <a:effectLst/>
              <a:latin typeface="Letter-join No-Lead 8" panose="02000503000000020003" pitchFamily="50" charset="0"/>
            </a:endParaRPr>
          </a:p>
          <a:p>
            <a:pPr marL="0" marR="0" indent="0" algn="l">
              <a:lnSpc>
                <a:spcPct val="107000"/>
              </a:lnSpc>
              <a:spcBef>
                <a:spcPts val="0"/>
              </a:spcBef>
              <a:spcAft>
                <a:spcPts val="0"/>
              </a:spcAft>
            </a:pPr>
            <a:endParaRPr lang="en-GB" sz="1800" kern="1400" dirty="0">
              <a:ln>
                <a:noFill/>
              </a:ln>
              <a:solidFill>
                <a:srgbClr val="000000"/>
              </a:solidFill>
              <a:effectLst/>
              <a:latin typeface="Calibri" panose="020F0502020204030204" pitchFamily="34" charset="0"/>
            </a:endParaRPr>
          </a:p>
          <a:p>
            <a:pPr marL="0" indent="0">
              <a:buNone/>
            </a:pPr>
            <a:endParaRPr lang="en-GB" sz="3000" b="1" dirty="0">
              <a:latin typeface="Letter-join No-Lead 8" panose="02000505000000020003" pitchFamily="50" charset="0"/>
            </a:endParaRPr>
          </a:p>
          <a:p>
            <a:pPr marL="0" indent="0">
              <a:buNone/>
            </a:pPr>
            <a:endParaRPr lang="en-GB" sz="3000" dirty="0">
              <a:latin typeface="Letter-join No-Lead 8" panose="02000505000000020003" pitchFamily="50" charset="0"/>
            </a:endParaRPr>
          </a:p>
          <a:p>
            <a:pPr marL="0" indent="0">
              <a:buNone/>
            </a:pPr>
            <a:endParaRPr lang="en-GB" sz="3000" dirty="0">
              <a:latin typeface="Letter-join No-Lead 8" panose="02000505000000020003" pitchFamily="50" charset="0"/>
            </a:endParaRPr>
          </a:p>
          <a:p>
            <a:endParaRPr lang="en-GB" sz="2200" dirty="0">
              <a:latin typeface="Letter-join No-Lead 8" panose="02000505000000020003" pitchFamily="50" charset="0"/>
            </a:endParaRPr>
          </a:p>
          <a:p>
            <a:pPr marL="0" indent="0">
              <a:buNone/>
            </a:pPr>
            <a:endParaRPr lang="en-GB" sz="3000" dirty="0">
              <a:latin typeface="Letter-join No-Lead 8" panose="02000505000000020003" pitchFamily="50" charset="0"/>
            </a:endParaRPr>
          </a:p>
        </p:txBody>
      </p:sp>
    </p:spTree>
    <p:extLst>
      <p:ext uri="{BB962C8B-B14F-4D97-AF65-F5344CB8AC3E}">
        <p14:creationId xmlns:p14="http://schemas.microsoft.com/office/powerpoint/2010/main" val="3051032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B9A9-B5E4-4C77-9187-27C0412C2991}"/>
              </a:ext>
            </a:extLst>
          </p:cNvPr>
          <p:cNvSpPr>
            <a:spLocks noGrp="1"/>
          </p:cNvSpPr>
          <p:nvPr>
            <p:ph type="title"/>
          </p:nvPr>
        </p:nvSpPr>
        <p:spPr>
          <a:xfrm>
            <a:off x="553047" y="176181"/>
            <a:ext cx="8795140" cy="1320800"/>
          </a:xfrm>
        </p:spPr>
        <p:txBody>
          <a:bodyPr>
            <a:normAutofit/>
          </a:bodyPr>
          <a:lstStyle/>
          <a:p>
            <a:r>
              <a:rPr lang="en-GB" sz="5000" b="1" u="sng" dirty="0">
                <a:latin typeface="Kermit" panose="020F0503040000060003" pitchFamily="34" charset="0"/>
              </a:rPr>
              <a:t>Class Newsletter</a:t>
            </a:r>
          </a:p>
        </p:txBody>
      </p:sp>
      <p:pic>
        <p:nvPicPr>
          <p:cNvPr id="4" name="Picture 3">
            <a:extLst>
              <a:ext uri="{FF2B5EF4-FFF2-40B4-BE49-F238E27FC236}">
                <a16:creationId xmlns:a16="http://schemas.microsoft.com/office/drawing/2014/main" id="{91C08F14-7B84-4A53-9F01-B7AAD3D6707F}"/>
              </a:ext>
            </a:extLst>
          </p:cNvPr>
          <p:cNvPicPr>
            <a:picLocks noChangeAspect="1"/>
          </p:cNvPicPr>
          <p:nvPr/>
        </p:nvPicPr>
        <p:blipFill>
          <a:blip r:embed="rId2"/>
          <a:stretch>
            <a:fillRect/>
          </a:stretch>
        </p:blipFill>
        <p:spPr>
          <a:xfrm>
            <a:off x="10166349" y="176181"/>
            <a:ext cx="1790855" cy="1790855"/>
          </a:xfrm>
          <a:prstGeom prst="rect">
            <a:avLst/>
          </a:prstGeom>
        </p:spPr>
      </p:pic>
      <p:sp>
        <p:nvSpPr>
          <p:cNvPr id="5" name="Content Placeholder 2">
            <a:extLst>
              <a:ext uri="{FF2B5EF4-FFF2-40B4-BE49-F238E27FC236}">
                <a16:creationId xmlns:a16="http://schemas.microsoft.com/office/drawing/2014/main" id="{52DBAC4E-AD68-4DD8-A57C-DC61C8AD2938}"/>
              </a:ext>
            </a:extLst>
          </p:cNvPr>
          <p:cNvSpPr>
            <a:spLocks noGrp="1"/>
          </p:cNvSpPr>
          <p:nvPr>
            <p:ph idx="1"/>
          </p:nvPr>
        </p:nvSpPr>
        <p:spPr>
          <a:xfrm>
            <a:off x="5182889" y="1071608"/>
            <a:ext cx="4983460" cy="5092468"/>
          </a:xfrm>
        </p:spPr>
        <p:txBody>
          <a:bodyPr>
            <a:normAutofit fontScale="92500" lnSpcReduction="10000"/>
          </a:bodyPr>
          <a:lstStyle/>
          <a:p>
            <a:r>
              <a:rPr lang="en-GB" sz="3000" dirty="0">
                <a:latin typeface="Kermit" panose="020F0503040000060003" pitchFamily="34" charset="0"/>
              </a:rPr>
              <a:t>Contains </a:t>
            </a:r>
            <a:r>
              <a:rPr lang="en-GB" sz="3500" b="1" i="1" dirty="0">
                <a:latin typeface="Kermit" panose="020F0503040000060003" pitchFamily="34" charset="0"/>
              </a:rPr>
              <a:t>suggested</a:t>
            </a:r>
            <a:r>
              <a:rPr lang="en-GB" sz="3000" dirty="0">
                <a:latin typeface="Kermit" panose="020F0503040000060003" pitchFamily="34" charset="0"/>
              </a:rPr>
              <a:t> homework activities.</a:t>
            </a:r>
          </a:p>
          <a:p>
            <a:r>
              <a:rPr lang="en-GB" sz="3000" dirty="0">
                <a:latin typeface="Kermit" panose="020F0503040000060003" pitchFamily="34" charset="0"/>
              </a:rPr>
              <a:t>Notices or important dates or messages. </a:t>
            </a:r>
          </a:p>
          <a:p>
            <a:r>
              <a:rPr lang="en-GB" sz="3000" dirty="0">
                <a:latin typeface="Kermit" panose="020F0503040000060003" pitchFamily="34" charset="0"/>
              </a:rPr>
              <a:t>If struggling to complete homework activities –We would ALWAYS prefer quality reading time, phonics practise, 2, 5 and 10 times tables and recall of number bonds.</a:t>
            </a:r>
          </a:p>
        </p:txBody>
      </p:sp>
      <p:pic>
        <p:nvPicPr>
          <p:cNvPr id="7" name="Picture 6">
            <a:extLst>
              <a:ext uri="{FF2B5EF4-FFF2-40B4-BE49-F238E27FC236}">
                <a16:creationId xmlns:a16="http://schemas.microsoft.com/office/drawing/2014/main" id="{D5E3BED7-3550-6325-E9AF-38FE5E892A54}"/>
              </a:ext>
            </a:extLst>
          </p:cNvPr>
          <p:cNvPicPr>
            <a:picLocks noChangeAspect="1"/>
          </p:cNvPicPr>
          <p:nvPr/>
        </p:nvPicPr>
        <p:blipFill>
          <a:blip r:embed="rId3"/>
          <a:stretch>
            <a:fillRect/>
          </a:stretch>
        </p:blipFill>
        <p:spPr>
          <a:xfrm>
            <a:off x="673019" y="900914"/>
            <a:ext cx="4166361" cy="5957086"/>
          </a:xfrm>
          <a:prstGeom prst="rect">
            <a:avLst/>
          </a:prstGeom>
        </p:spPr>
      </p:pic>
    </p:spTree>
    <p:extLst>
      <p:ext uri="{BB962C8B-B14F-4D97-AF65-F5344CB8AC3E}">
        <p14:creationId xmlns:p14="http://schemas.microsoft.com/office/powerpoint/2010/main" val="53154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B9A9-B5E4-4C77-9187-27C0412C2991}"/>
              </a:ext>
            </a:extLst>
          </p:cNvPr>
          <p:cNvSpPr>
            <a:spLocks noGrp="1"/>
          </p:cNvSpPr>
          <p:nvPr>
            <p:ph type="title"/>
          </p:nvPr>
        </p:nvSpPr>
        <p:spPr>
          <a:xfrm>
            <a:off x="244310" y="148473"/>
            <a:ext cx="9438705" cy="1320800"/>
          </a:xfrm>
        </p:spPr>
        <p:txBody>
          <a:bodyPr>
            <a:normAutofit fontScale="90000"/>
          </a:bodyPr>
          <a:lstStyle/>
          <a:p>
            <a:r>
              <a:rPr lang="en-GB" sz="5000" b="1" u="sng" dirty="0">
                <a:latin typeface="Kermit" panose="020F0503040000060003" pitchFamily="34" charset="0"/>
              </a:rPr>
              <a:t>Key Recall Facts for End of Year 1</a:t>
            </a:r>
          </a:p>
        </p:txBody>
      </p:sp>
      <p:pic>
        <p:nvPicPr>
          <p:cNvPr id="4" name="Picture 3">
            <a:extLst>
              <a:ext uri="{FF2B5EF4-FFF2-40B4-BE49-F238E27FC236}">
                <a16:creationId xmlns:a16="http://schemas.microsoft.com/office/drawing/2014/main" id="{91C08F14-7B84-4A53-9F01-B7AAD3D6707F}"/>
              </a:ext>
            </a:extLst>
          </p:cNvPr>
          <p:cNvPicPr>
            <a:picLocks noChangeAspect="1"/>
          </p:cNvPicPr>
          <p:nvPr/>
        </p:nvPicPr>
        <p:blipFill>
          <a:blip r:embed="rId2"/>
          <a:stretch>
            <a:fillRect/>
          </a:stretch>
        </p:blipFill>
        <p:spPr>
          <a:xfrm>
            <a:off x="10166349" y="176181"/>
            <a:ext cx="1790855" cy="1790855"/>
          </a:xfrm>
          <a:prstGeom prst="rect">
            <a:avLst/>
          </a:prstGeom>
        </p:spPr>
      </p:pic>
      <p:pic>
        <p:nvPicPr>
          <p:cNvPr id="5" name="Picture 4">
            <a:extLst>
              <a:ext uri="{FF2B5EF4-FFF2-40B4-BE49-F238E27FC236}">
                <a16:creationId xmlns:a16="http://schemas.microsoft.com/office/drawing/2014/main" id="{A0102820-5DD6-CDDE-7D06-B5173BB73056}"/>
              </a:ext>
            </a:extLst>
          </p:cNvPr>
          <p:cNvPicPr>
            <a:picLocks noChangeAspect="1"/>
          </p:cNvPicPr>
          <p:nvPr/>
        </p:nvPicPr>
        <p:blipFill>
          <a:blip r:embed="rId3"/>
          <a:stretch>
            <a:fillRect/>
          </a:stretch>
        </p:blipFill>
        <p:spPr>
          <a:xfrm>
            <a:off x="1014413" y="1071608"/>
            <a:ext cx="8115664" cy="5511791"/>
          </a:xfrm>
          <a:prstGeom prst="rect">
            <a:avLst/>
          </a:prstGeom>
        </p:spPr>
      </p:pic>
    </p:spTree>
    <p:extLst>
      <p:ext uri="{BB962C8B-B14F-4D97-AF65-F5344CB8AC3E}">
        <p14:creationId xmlns:p14="http://schemas.microsoft.com/office/powerpoint/2010/main" val="88716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B9A9-B5E4-4C77-9187-27C0412C2991}"/>
              </a:ext>
            </a:extLst>
          </p:cNvPr>
          <p:cNvSpPr>
            <a:spLocks noGrp="1"/>
          </p:cNvSpPr>
          <p:nvPr>
            <p:ph type="title"/>
          </p:nvPr>
        </p:nvSpPr>
        <p:spPr>
          <a:xfrm>
            <a:off x="244310" y="148473"/>
            <a:ext cx="9009591" cy="1320800"/>
          </a:xfrm>
        </p:spPr>
        <p:txBody>
          <a:bodyPr>
            <a:normAutofit/>
          </a:bodyPr>
          <a:lstStyle/>
          <a:p>
            <a:r>
              <a:rPr lang="en-GB" sz="5000" b="1" u="sng" dirty="0">
                <a:latin typeface="Kermit" panose="020F0503040000060003" pitchFamily="34" charset="0"/>
              </a:rPr>
              <a:t>Phonics Screening</a:t>
            </a:r>
          </a:p>
        </p:txBody>
      </p:sp>
      <p:pic>
        <p:nvPicPr>
          <p:cNvPr id="4" name="Picture 3">
            <a:extLst>
              <a:ext uri="{FF2B5EF4-FFF2-40B4-BE49-F238E27FC236}">
                <a16:creationId xmlns:a16="http://schemas.microsoft.com/office/drawing/2014/main" id="{91C08F14-7B84-4A53-9F01-B7AAD3D6707F}"/>
              </a:ext>
            </a:extLst>
          </p:cNvPr>
          <p:cNvPicPr>
            <a:picLocks noChangeAspect="1"/>
          </p:cNvPicPr>
          <p:nvPr/>
        </p:nvPicPr>
        <p:blipFill>
          <a:blip r:embed="rId2"/>
          <a:stretch>
            <a:fillRect/>
          </a:stretch>
        </p:blipFill>
        <p:spPr>
          <a:xfrm>
            <a:off x="10166349" y="176181"/>
            <a:ext cx="1790855" cy="1790855"/>
          </a:xfrm>
          <a:prstGeom prst="rect">
            <a:avLst/>
          </a:prstGeom>
        </p:spPr>
      </p:pic>
      <p:pic>
        <p:nvPicPr>
          <p:cNvPr id="3074" name="Picture 2" descr="The Year 1 Phonics Screening Check">
            <a:extLst>
              <a:ext uri="{FF2B5EF4-FFF2-40B4-BE49-F238E27FC236}">
                <a16:creationId xmlns:a16="http://schemas.microsoft.com/office/drawing/2014/main" id="{92A063C1-24CD-881F-7576-B78DDC523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414" y="2164517"/>
            <a:ext cx="4953000" cy="35623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7DA59DE-0319-3365-A7D5-1CF3C7A4BA13}"/>
              </a:ext>
            </a:extLst>
          </p:cNvPr>
          <p:cNvSpPr txBox="1"/>
          <p:nvPr/>
        </p:nvSpPr>
        <p:spPr>
          <a:xfrm>
            <a:off x="597694" y="1159133"/>
            <a:ext cx="6129336" cy="5262979"/>
          </a:xfrm>
          <a:prstGeom prst="rect">
            <a:avLst/>
          </a:prstGeom>
          <a:noFill/>
        </p:spPr>
        <p:txBody>
          <a:bodyPr wrap="square">
            <a:spAutoFit/>
          </a:bodyPr>
          <a:lstStyle/>
          <a:p>
            <a:pPr algn="ctr"/>
            <a:r>
              <a:rPr lang="en-GB" sz="2800" b="0" i="0" dirty="0">
                <a:solidFill>
                  <a:srgbClr val="202124"/>
                </a:solidFill>
                <a:effectLst/>
                <a:latin typeface="Kermit" panose="020F0503040000060003" pitchFamily="34" charset="0"/>
              </a:rPr>
              <a:t>Officially named the Phonics Screening Check, the year 1 phonics test  </a:t>
            </a:r>
            <a:r>
              <a:rPr lang="en-GB" sz="2800" i="0" dirty="0">
                <a:solidFill>
                  <a:srgbClr val="202124"/>
                </a:solidFill>
                <a:effectLst/>
                <a:latin typeface="Kermit" panose="020F0503040000060003" pitchFamily="34" charset="0"/>
              </a:rPr>
              <a:t>occurs in the month of </a:t>
            </a:r>
            <a:r>
              <a:rPr lang="en-GB" sz="2800" i="0" dirty="0">
                <a:solidFill>
                  <a:srgbClr val="202124"/>
                </a:solidFill>
                <a:effectLst/>
                <a:highlight>
                  <a:srgbClr val="FFFF00"/>
                </a:highlight>
                <a:latin typeface="Kermit" panose="020F0503040000060003" pitchFamily="34" charset="0"/>
              </a:rPr>
              <a:t>June</a:t>
            </a:r>
            <a:r>
              <a:rPr lang="en-GB" sz="2800" i="0" dirty="0">
                <a:solidFill>
                  <a:srgbClr val="202124"/>
                </a:solidFill>
                <a:effectLst/>
                <a:latin typeface="Kermit" panose="020F0503040000060003" pitchFamily="34" charset="0"/>
              </a:rPr>
              <a:t> when all year 1 pupils, and some year 2 pupils, will take a test to assess their phonics abilities. </a:t>
            </a:r>
            <a:r>
              <a:rPr lang="en-GB" sz="2800" b="0" i="0" dirty="0">
                <a:solidFill>
                  <a:srgbClr val="202124"/>
                </a:solidFill>
                <a:effectLst/>
                <a:latin typeface="Kermit" panose="020F0503040000060003" pitchFamily="34" charset="0"/>
              </a:rPr>
              <a:t>The test is designed to see if pupils have learnt phonic decoding and blending skills to an appropriate standard for their age. We also do practise test papers throughout the year.</a:t>
            </a:r>
            <a:endParaRPr lang="en-GB" sz="2800" dirty="0">
              <a:latin typeface="Kermit" panose="020F0503040000060003" pitchFamily="34" charset="0"/>
            </a:endParaRPr>
          </a:p>
        </p:txBody>
      </p:sp>
    </p:spTree>
    <p:extLst>
      <p:ext uri="{BB962C8B-B14F-4D97-AF65-F5344CB8AC3E}">
        <p14:creationId xmlns:p14="http://schemas.microsoft.com/office/powerpoint/2010/main" val="1940983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B9A9-B5E4-4C77-9187-27C0412C2991}"/>
              </a:ext>
            </a:extLst>
          </p:cNvPr>
          <p:cNvSpPr>
            <a:spLocks noGrp="1"/>
          </p:cNvSpPr>
          <p:nvPr>
            <p:ph type="title"/>
          </p:nvPr>
        </p:nvSpPr>
        <p:spPr>
          <a:xfrm>
            <a:off x="234796" y="176181"/>
            <a:ext cx="9009591" cy="1320800"/>
          </a:xfrm>
        </p:spPr>
        <p:txBody>
          <a:bodyPr>
            <a:normAutofit fontScale="90000"/>
          </a:bodyPr>
          <a:lstStyle/>
          <a:p>
            <a:r>
              <a:rPr lang="en-GB" sz="5000" b="1" u="sng" dirty="0">
                <a:latin typeface="Kermit" panose="020F0503040000060003" pitchFamily="34" charset="0"/>
              </a:rPr>
              <a:t>Communication</a:t>
            </a:r>
            <a:br>
              <a:rPr lang="en-GB" sz="5000" b="1" u="sng" dirty="0">
                <a:latin typeface="Letter-join No-Lead 8" panose="02000505000000020003" pitchFamily="50" charset="0"/>
              </a:rPr>
            </a:br>
            <a:br>
              <a:rPr lang="en-GB" sz="5000" b="1" u="sng" dirty="0">
                <a:latin typeface="Letter-join No-Lead 8" panose="02000505000000020003" pitchFamily="50" charset="0"/>
              </a:rPr>
            </a:br>
            <a:br>
              <a:rPr lang="en-GB" sz="5400" u="sng" dirty="0">
                <a:latin typeface="Letter-join No-Lead 8" panose="02000505000000020003" pitchFamily="50" charset="0"/>
              </a:rPr>
            </a:br>
            <a:endParaRPr lang="en-GB" sz="5000" b="1" u="sng" dirty="0">
              <a:latin typeface="Letter-join No-Lead 8" panose="02000505000000020003" pitchFamily="50" charset="0"/>
            </a:endParaRPr>
          </a:p>
        </p:txBody>
      </p:sp>
      <p:pic>
        <p:nvPicPr>
          <p:cNvPr id="4" name="Picture 3">
            <a:extLst>
              <a:ext uri="{FF2B5EF4-FFF2-40B4-BE49-F238E27FC236}">
                <a16:creationId xmlns:a16="http://schemas.microsoft.com/office/drawing/2014/main" id="{91C08F14-7B84-4A53-9F01-B7AAD3D6707F}"/>
              </a:ext>
            </a:extLst>
          </p:cNvPr>
          <p:cNvPicPr>
            <a:picLocks noChangeAspect="1"/>
          </p:cNvPicPr>
          <p:nvPr/>
        </p:nvPicPr>
        <p:blipFill>
          <a:blip r:embed="rId2"/>
          <a:stretch>
            <a:fillRect/>
          </a:stretch>
        </p:blipFill>
        <p:spPr>
          <a:xfrm>
            <a:off x="10166349" y="176181"/>
            <a:ext cx="1790855" cy="1790855"/>
          </a:xfrm>
          <a:prstGeom prst="rect">
            <a:avLst/>
          </a:prstGeom>
        </p:spPr>
      </p:pic>
      <p:sp>
        <p:nvSpPr>
          <p:cNvPr id="5" name="Content Placeholder 2">
            <a:extLst>
              <a:ext uri="{FF2B5EF4-FFF2-40B4-BE49-F238E27FC236}">
                <a16:creationId xmlns:a16="http://schemas.microsoft.com/office/drawing/2014/main" id="{1833DE10-B38C-4E20-96E1-F53B9EE7AFF8}"/>
              </a:ext>
            </a:extLst>
          </p:cNvPr>
          <p:cNvSpPr>
            <a:spLocks noGrp="1"/>
          </p:cNvSpPr>
          <p:nvPr>
            <p:ph idx="1"/>
          </p:nvPr>
        </p:nvSpPr>
        <p:spPr>
          <a:xfrm>
            <a:off x="394594" y="1147439"/>
            <a:ext cx="9221268" cy="5149048"/>
          </a:xfrm>
        </p:spPr>
        <p:txBody>
          <a:bodyPr>
            <a:normAutofit/>
          </a:bodyPr>
          <a:lstStyle/>
          <a:p>
            <a:r>
              <a:rPr lang="en-GB" sz="2400" dirty="0">
                <a:latin typeface="Kermit" panose="020F0503040000060003" pitchFamily="34" charset="0"/>
              </a:rPr>
              <a:t>Open door policy.</a:t>
            </a:r>
          </a:p>
          <a:p>
            <a:r>
              <a:rPr lang="en-GB" sz="2400" dirty="0">
                <a:latin typeface="Kermit" panose="020F0503040000060003" pitchFamily="34" charset="0"/>
              </a:rPr>
              <a:t>Parents evenings and open nights to look at books/work.</a:t>
            </a:r>
          </a:p>
          <a:p>
            <a:r>
              <a:rPr lang="en-GB" sz="2400" dirty="0">
                <a:latin typeface="Kermit" panose="020F0503040000060003" pitchFamily="34" charset="0"/>
              </a:rPr>
              <a:t>Make an appointment to see us and discuss any worries/concerns whenever you need to.</a:t>
            </a:r>
          </a:p>
          <a:p>
            <a:r>
              <a:rPr lang="en-GB" sz="2400" dirty="0">
                <a:latin typeface="Kermit" panose="020F0503040000060003" pitchFamily="34" charset="0"/>
              </a:rPr>
              <a:t>You can always call the office to ask any questions also. </a:t>
            </a:r>
          </a:p>
          <a:p>
            <a:r>
              <a:rPr lang="en-GB" sz="2400" dirty="0">
                <a:latin typeface="Kermit" panose="020F0503040000060003" pitchFamily="34" charset="0"/>
              </a:rPr>
              <a:t>Follow us on Twitter to see photographs and updates.</a:t>
            </a:r>
            <a:endParaRPr lang="en-GB" dirty="0">
              <a:latin typeface="Kermit" panose="020F0503040000060003" pitchFamily="34" charset="0"/>
            </a:endParaRPr>
          </a:p>
          <a:p>
            <a:pPr marL="0" indent="0">
              <a:buNone/>
            </a:pPr>
            <a:endParaRPr lang="en-GB" sz="2000" dirty="0">
              <a:latin typeface="Letter-join No-Lead 8" panose="02000505000000020003" pitchFamily="50" charset="0"/>
            </a:endParaRPr>
          </a:p>
          <a:p>
            <a:pPr marL="0" indent="0">
              <a:buNone/>
            </a:pPr>
            <a:endParaRPr lang="en-GB" sz="2000" dirty="0">
              <a:latin typeface="Letter-join No-Lead 8" panose="02000505000000020003" pitchFamily="50" charset="0"/>
            </a:endParaRPr>
          </a:p>
        </p:txBody>
      </p:sp>
      <p:pic>
        <p:nvPicPr>
          <p:cNvPr id="4098" name="Picture 2" descr="Building Parent-Teacher Relations | by STEMpedia | Medium">
            <a:extLst>
              <a:ext uri="{FF2B5EF4-FFF2-40B4-BE49-F238E27FC236}">
                <a16:creationId xmlns:a16="http://schemas.microsoft.com/office/drawing/2014/main" id="{F40C32B9-ADB8-A6DD-D78F-323F994B0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5746" y="4191000"/>
            <a:ext cx="3771458" cy="2667000"/>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5087DD-726A-CAB7-1249-F17AE512E3A1}"/>
              </a:ext>
            </a:extLst>
          </p:cNvPr>
          <p:cNvPicPr>
            <a:picLocks noChangeAspect="1"/>
          </p:cNvPicPr>
          <p:nvPr/>
        </p:nvPicPr>
        <p:blipFill>
          <a:blip r:embed="rId4"/>
          <a:stretch>
            <a:fillRect/>
          </a:stretch>
        </p:blipFill>
        <p:spPr>
          <a:xfrm>
            <a:off x="0" y="3934079"/>
            <a:ext cx="5200650" cy="2923921"/>
          </a:xfrm>
          <a:prstGeom prst="rect">
            <a:avLst/>
          </a:prstGeom>
        </p:spPr>
      </p:pic>
      <p:pic>
        <p:nvPicPr>
          <p:cNvPr id="8" name="Picture 7">
            <a:extLst>
              <a:ext uri="{FF2B5EF4-FFF2-40B4-BE49-F238E27FC236}">
                <a16:creationId xmlns:a16="http://schemas.microsoft.com/office/drawing/2014/main" id="{941CE8FA-49F8-F605-6C2C-A12DE0E6F1B6}"/>
              </a:ext>
            </a:extLst>
          </p:cNvPr>
          <p:cNvPicPr>
            <a:picLocks noChangeAspect="1"/>
          </p:cNvPicPr>
          <p:nvPr/>
        </p:nvPicPr>
        <p:blipFill>
          <a:blip r:embed="rId5"/>
          <a:stretch>
            <a:fillRect/>
          </a:stretch>
        </p:blipFill>
        <p:spPr>
          <a:xfrm>
            <a:off x="5520627" y="4223468"/>
            <a:ext cx="2345142" cy="2345142"/>
          </a:xfrm>
          <a:prstGeom prst="rect">
            <a:avLst/>
          </a:prstGeom>
        </p:spPr>
      </p:pic>
    </p:spTree>
    <p:extLst>
      <p:ext uri="{BB962C8B-B14F-4D97-AF65-F5344CB8AC3E}">
        <p14:creationId xmlns:p14="http://schemas.microsoft.com/office/powerpoint/2010/main" val="168684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B9A9-B5E4-4C77-9187-27C0412C2991}"/>
              </a:ext>
            </a:extLst>
          </p:cNvPr>
          <p:cNvSpPr>
            <a:spLocks noGrp="1"/>
          </p:cNvSpPr>
          <p:nvPr>
            <p:ph type="title"/>
          </p:nvPr>
        </p:nvSpPr>
        <p:spPr>
          <a:xfrm>
            <a:off x="515409" y="176181"/>
            <a:ext cx="8596668" cy="1320800"/>
          </a:xfrm>
        </p:spPr>
        <p:txBody>
          <a:bodyPr>
            <a:normAutofit/>
          </a:bodyPr>
          <a:lstStyle/>
          <a:p>
            <a:r>
              <a:rPr lang="en-GB" sz="5000" b="1" u="sng" dirty="0">
                <a:latin typeface="Kermit" panose="020F0503040000060003" pitchFamily="34" charset="0"/>
              </a:rPr>
              <a:t>Staff</a:t>
            </a:r>
          </a:p>
        </p:txBody>
      </p:sp>
      <p:sp>
        <p:nvSpPr>
          <p:cNvPr id="3" name="Content Placeholder 2">
            <a:extLst>
              <a:ext uri="{FF2B5EF4-FFF2-40B4-BE49-F238E27FC236}">
                <a16:creationId xmlns:a16="http://schemas.microsoft.com/office/drawing/2014/main" id="{F9CB7E82-78A6-4F75-A13C-5A5161A1AEAB}"/>
              </a:ext>
            </a:extLst>
          </p:cNvPr>
          <p:cNvSpPr>
            <a:spLocks noGrp="1"/>
          </p:cNvSpPr>
          <p:nvPr>
            <p:ph idx="1"/>
          </p:nvPr>
        </p:nvSpPr>
        <p:spPr>
          <a:xfrm>
            <a:off x="1080873" y="836581"/>
            <a:ext cx="8752416" cy="5726317"/>
          </a:xfrm>
        </p:spPr>
        <p:txBody>
          <a:bodyPr>
            <a:normAutofit fontScale="92500" lnSpcReduction="20000"/>
          </a:bodyPr>
          <a:lstStyle/>
          <a:p>
            <a:pPr marL="0" indent="0" algn="ctr">
              <a:buNone/>
            </a:pPr>
            <a:r>
              <a:rPr lang="en-GB" sz="4200" dirty="0">
                <a:latin typeface="Kermit" panose="020F0503040000060003" pitchFamily="34" charset="0"/>
              </a:rPr>
              <a:t>Miss Kirby- Teacher</a:t>
            </a:r>
          </a:p>
          <a:p>
            <a:pPr marL="0" indent="0" algn="ctr">
              <a:buNone/>
            </a:pPr>
            <a:r>
              <a:rPr lang="en-GB" sz="4200" dirty="0">
                <a:latin typeface="Kermit" panose="020F0503040000060003" pitchFamily="34" charset="0"/>
              </a:rPr>
              <a:t>I support with the delivery of Phonics and Reading across the school.</a:t>
            </a:r>
          </a:p>
          <a:p>
            <a:pPr marL="0" indent="0" algn="ctr">
              <a:buNone/>
            </a:pPr>
            <a:endParaRPr lang="en-GB" sz="4200" dirty="0">
              <a:latin typeface="Kermit" panose="020F0503040000060003" pitchFamily="34" charset="0"/>
            </a:endParaRPr>
          </a:p>
          <a:p>
            <a:pPr marL="0" indent="0" algn="ctr">
              <a:buNone/>
            </a:pPr>
            <a:r>
              <a:rPr lang="en-GB" sz="4200" dirty="0">
                <a:latin typeface="Kermit" panose="020F0503040000060003" pitchFamily="34" charset="0"/>
              </a:rPr>
              <a:t>Mrs McGlade- Teaching Assistant in the mornings. We are very lucky to have her helping the children settle into Year 1 life. We have the added benefit of her already knowing the children from Sunflowers!</a:t>
            </a:r>
          </a:p>
          <a:p>
            <a:pPr marL="0" indent="0" algn="ctr">
              <a:buNone/>
            </a:pPr>
            <a:endParaRPr lang="en-GB" sz="5100" dirty="0">
              <a:latin typeface="Letter-join No-Lead 8" panose="02000505000000020003" pitchFamily="50" charset="0"/>
            </a:endParaRPr>
          </a:p>
          <a:p>
            <a:pPr marL="0" indent="0">
              <a:buNone/>
            </a:pPr>
            <a:endParaRPr lang="en-GB" sz="3000" dirty="0">
              <a:latin typeface="Letter-join No-Lead 8" panose="02000505000000020003" pitchFamily="50" charset="0"/>
            </a:endParaRPr>
          </a:p>
        </p:txBody>
      </p:sp>
      <p:pic>
        <p:nvPicPr>
          <p:cNvPr id="4" name="Picture 3">
            <a:extLst>
              <a:ext uri="{FF2B5EF4-FFF2-40B4-BE49-F238E27FC236}">
                <a16:creationId xmlns:a16="http://schemas.microsoft.com/office/drawing/2014/main" id="{91C08F14-7B84-4A53-9F01-B7AAD3D6707F}"/>
              </a:ext>
            </a:extLst>
          </p:cNvPr>
          <p:cNvPicPr>
            <a:picLocks noChangeAspect="1"/>
          </p:cNvPicPr>
          <p:nvPr/>
        </p:nvPicPr>
        <p:blipFill>
          <a:blip r:embed="rId2"/>
          <a:stretch>
            <a:fillRect/>
          </a:stretch>
        </p:blipFill>
        <p:spPr>
          <a:xfrm>
            <a:off x="10166349" y="176181"/>
            <a:ext cx="1790855" cy="1790855"/>
          </a:xfrm>
          <a:prstGeom prst="rect">
            <a:avLst/>
          </a:prstGeom>
        </p:spPr>
      </p:pic>
    </p:spTree>
    <p:extLst>
      <p:ext uri="{BB962C8B-B14F-4D97-AF65-F5344CB8AC3E}">
        <p14:creationId xmlns:p14="http://schemas.microsoft.com/office/powerpoint/2010/main" val="152784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com: Gold Glittery We are So Proud of You Banner -Graduation  Party/Grad Party Decorations : Toys &amp; Games">
            <a:extLst>
              <a:ext uri="{FF2B5EF4-FFF2-40B4-BE49-F238E27FC236}">
                <a16:creationId xmlns:a16="http://schemas.microsoft.com/office/drawing/2014/main" id="{AC88F4EB-1C53-CA0D-E31C-7ACAF72E32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11" b="27083"/>
          <a:stretch/>
        </p:blipFill>
        <p:spPr bwMode="auto">
          <a:xfrm>
            <a:off x="4327621" y="161862"/>
            <a:ext cx="4984347" cy="28313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6CB9A9-B5E4-4C77-9187-27C0412C2991}"/>
              </a:ext>
            </a:extLst>
          </p:cNvPr>
          <p:cNvSpPr>
            <a:spLocks noGrp="1"/>
          </p:cNvSpPr>
          <p:nvPr>
            <p:ph type="title"/>
          </p:nvPr>
        </p:nvSpPr>
        <p:spPr>
          <a:xfrm>
            <a:off x="96309" y="161862"/>
            <a:ext cx="8596668" cy="1320800"/>
          </a:xfrm>
        </p:spPr>
        <p:txBody>
          <a:bodyPr>
            <a:normAutofit/>
          </a:bodyPr>
          <a:lstStyle/>
          <a:p>
            <a:r>
              <a:rPr lang="en-GB" sz="5000" b="1" u="sng" dirty="0">
                <a:latin typeface="Kermit" panose="020F0503040000060003" pitchFamily="34" charset="0"/>
              </a:rPr>
              <a:t>Expectations</a:t>
            </a:r>
          </a:p>
        </p:txBody>
      </p:sp>
      <p:sp>
        <p:nvSpPr>
          <p:cNvPr id="3" name="Content Placeholder 2">
            <a:extLst>
              <a:ext uri="{FF2B5EF4-FFF2-40B4-BE49-F238E27FC236}">
                <a16:creationId xmlns:a16="http://schemas.microsoft.com/office/drawing/2014/main" id="{F9CB7E82-78A6-4F75-A13C-5A5161A1AEAB}"/>
              </a:ext>
            </a:extLst>
          </p:cNvPr>
          <p:cNvSpPr>
            <a:spLocks noGrp="1"/>
          </p:cNvSpPr>
          <p:nvPr>
            <p:ph idx="1"/>
          </p:nvPr>
        </p:nvSpPr>
        <p:spPr>
          <a:xfrm>
            <a:off x="234796" y="1482662"/>
            <a:ext cx="3416578" cy="5149048"/>
          </a:xfrm>
        </p:spPr>
        <p:txBody>
          <a:bodyPr>
            <a:normAutofit/>
          </a:bodyPr>
          <a:lstStyle/>
          <a:p>
            <a:r>
              <a:rPr lang="en-GB" sz="3000" dirty="0">
                <a:latin typeface="Kermit" panose="020F0503040000060003" pitchFamily="34" charset="0"/>
              </a:rPr>
              <a:t>The children came up with their own class expectations for Ready, Respectful, Safe during the first couple of days in Rabbits.</a:t>
            </a:r>
            <a:endParaRPr lang="en-GB" sz="2200" dirty="0">
              <a:latin typeface="Kermit" panose="020F0503040000060003" pitchFamily="34" charset="0"/>
            </a:endParaRPr>
          </a:p>
          <a:p>
            <a:pPr marL="0" indent="0">
              <a:buNone/>
            </a:pPr>
            <a:endParaRPr lang="en-GB" sz="3000" dirty="0">
              <a:latin typeface="Letter-join No-Lead 8" panose="02000505000000020003" pitchFamily="50" charset="0"/>
            </a:endParaRPr>
          </a:p>
        </p:txBody>
      </p:sp>
      <p:pic>
        <p:nvPicPr>
          <p:cNvPr id="4" name="Picture 3">
            <a:extLst>
              <a:ext uri="{FF2B5EF4-FFF2-40B4-BE49-F238E27FC236}">
                <a16:creationId xmlns:a16="http://schemas.microsoft.com/office/drawing/2014/main" id="{91C08F14-7B84-4A53-9F01-B7AAD3D6707F}"/>
              </a:ext>
            </a:extLst>
          </p:cNvPr>
          <p:cNvPicPr>
            <a:picLocks noChangeAspect="1"/>
          </p:cNvPicPr>
          <p:nvPr/>
        </p:nvPicPr>
        <p:blipFill>
          <a:blip r:embed="rId3"/>
          <a:stretch>
            <a:fillRect/>
          </a:stretch>
        </p:blipFill>
        <p:spPr>
          <a:xfrm>
            <a:off x="10166349" y="176181"/>
            <a:ext cx="1790855" cy="1790855"/>
          </a:xfrm>
          <a:prstGeom prst="rect">
            <a:avLst/>
          </a:prstGeom>
        </p:spPr>
      </p:pic>
      <p:pic>
        <p:nvPicPr>
          <p:cNvPr id="5" name="Picture 2" descr="Image preview">
            <a:extLst>
              <a:ext uri="{FF2B5EF4-FFF2-40B4-BE49-F238E27FC236}">
                <a16:creationId xmlns:a16="http://schemas.microsoft.com/office/drawing/2014/main" id="{24AA7EF7-1996-4F33-90B1-9ED6D8F211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1138"/>
          <a:stretch/>
        </p:blipFill>
        <p:spPr bwMode="auto">
          <a:xfrm>
            <a:off x="4394643" y="3429000"/>
            <a:ext cx="4984347" cy="294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8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B9A9-B5E4-4C77-9187-27C0412C2991}"/>
              </a:ext>
            </a:extLst>
          </p:cNvPr>
          <p:cNvSpPr>
            <a:spLocks noGrp="1"/>
          </p:cNvSpPr>
          <p:nvPr>
            <p:ph type="title"/>
          </p:nvPr>
        </p:nvSpPr>
        <p:spPr>
          <a:xfrm>
            <a:off x="515409" y="176181"/>
            <a:ext cx="8596668" cy="1320800"/>
          </a:xfrm>
        </p:spPr>
        <p:txBody>
          <a:bodyPr>
            <a:normAutofit/>
          </a:bodyPr>
          <a:lstStyle/>
          <a:p>
            <a:r>
              <a:rPr lang="en-GB" sz="5000" b="1" u="sng" dirty="0">
                <a:latin typeface="Kermit" panose="020F0503040000060003" pitchFamily="34" charset="0"/>
              </a:rPr>
              <a:t>Expectations</a:t>
            </a:r>
          </a:p>
        </p:txBody>
      </p:sp>
      <p:sp>
        <p:nvSpPr>
          <p:cNvPr id="3" name="Content Placeholder 2">
            <a:extLst>
              <a:ext uri="{FF2B5EF4-FFF2-40B4-BE49-F238E27FC236}">
                <a16:creationId xmlns:a16="http://schemas.microsoft.com/office/drawing/2014/main" id="{F9CB7E82-78A6-4F75-A13C-5A5161A1AEAB}"/>
              </a:ext>
            </a:extLst>
          </p:cNvPr>
          <p:cNvSpPr>
            <a:spLocks noGrp="1"/>
          </p:cNvSpPr>
          <p:nvPr>
            <p:ph idx="1"/>
          </p:nvPr>
        </p:nvSpPr>
        <p:spPr>
          <a:xfrm>
            <a:off x="6839431" y="1532771"/>
            <a:ext cx="4665214" cy="5149048"/>
          </a:xfrm>
        </p:spPr>
        <p:txBody>
          <a:bodyPr>
            <a:normAutofit fontScale="70000" lnSpcReduction="20000"/>
          </a:bodyPr>
          <a:lstStyle/>
          <a:p>
            <a:r>
              <a:rPr lang="en-GB" sz="3000" b="1" dirty="0">
                <a:latin typeface="Kermit" panose="020F0503040000060003" pitchFamily="34" charset="0"/>
              </a:rPr>
              <a:t>Rewards</a:t>
            </a:r>
          </a:p>
          <a:p>
            <a:pPr marL="0" indent="0">
              <a:buNone/>
            </a:pPr>
            <a:r>
              <a:rPr lang="en-GB" sz="3000" dirty="0">
                <a:latin typeface="Kermit" panose="020F0503040000060003" pitchFamily="34" charset="0"/>
              </a:rPr>
              <a:t>Recognition Board</a:t>
            </a:r>
          </a:p>
          <a:p>
            <a:pPr marL="0" indent="0">
              <a:buNone/>
            </a:pPr>
            <a:r>
              <a:rPr lang="en-GB" sz="3000" dirty="0">
                <a:latin typeface="Kermit" panose="020F0503040000060003" pitchFamily="34" charset="0"/>
              </a:rPr>
              <a:t>Star of the Week*</a:t>
            </a:r>
          </a:p>
          <a:p>
            <a:pPr marL="0" indent="0">
              <a:buNone/>
            </a:pPr>
            <a:r>
              <a:rPr lang="en-GB" sz="3000" dirty="0">
                <a:latin typeface="Kermit" panose="020F0503040000060003" pitchFamily="34" charset="0"/>
              </a:rPr>
              <a:t>Lanyards</a:t>
            </a:r>
          </a:p>
          <a:p>
            <a:pPr marL="0" indent="0">
              <a:buNone/>
            </a:pPr>
            <a:endParaRPr lang="en-GB" sz="3000" dirty="0">
              <a:latin typeface="Kermit" panose="020F0503040000060003" pitchFamily="34" charset="0"/>
            </a:endParaRPr>
          </a:p>
          <a:p>
            <a:r>
              <a:rPr lang="en-GB" sz="3000" b="1" dirty="0">
                <a:latin typeface="Kermit" panose="020F0503040000060003" pitchFamily="34" charset="0"/>
              </a:rPr>
              <a:t>Track It Lights</a:t>
            </a:r>
          </a:p>
          <a:p>
            <a:pPr marL="0" indent="0">
              <a:buNone/>
            </a:pPr>
            <a:r>
              <a:rPr lang="en-GB" sz="3000" dirty="0">
                <a:latin typeface="Kermit" panose="020F0503040000060003" pitchFamily="34" charset="0"/>
              </a:rPr>
              <a:t>Green Card - House Points</a:t>
            </a:r>
          </a:p>
          <a:p>
            <a:pPr marL="0" indent="0">
              <a:buNone/>
            </a:pPr>
            <a:r>
              <a:rPr lang="en-GB" sz="3000" dirty="0">
                <a:latin typeface="Kermit" panose="020F0503040000060003" pitchFamily="34" charset="0"/>
              </a:rPr>
              <a:t>Orange Warning- persistent/usually after a verbal warning. </a:t>
            </a:r>
          </a:p>
          <a:p>
            <a:pPr marL="0" indent="0">
              <a:buNone/>
            </a:pPr>
            <a:r>
              <a:rPr lang="en-GB" sz="3000" dirty="0">
                <a:latin typeface="Kermit" panose="020F0503040000060003" pitchFamily="34" charset="0"/>
              </a:rPr>
              <a:t>Yellow Warning- time out of class</a:t>
            </a:r>
          </a:p>
          <a:p>
            <a:pPr marL="0" indent="0">
              <a:buNone/>
            </a:pPr>
            <a:r>
              <a:rPr lang="en-GB" sz="3000" dirty="0">
                <a:latin typeface="Kermit" panose="020F0503040000060003" pitchFamily="34" charset="0"/>
              </a:rPr>
              <a:t>Red Warning- speak to parents.</a:t>
            </a:r>
          </a:p>
          <a:p>
            <a:pPr marL="0" indent="0">
              <a:buNone/>
            </a:pPr>
            <a:r>
              <a:rPr lang="en-GB" sz="3000" b="1" dirty="0" err="1">
                <a:latin typeface="Kermit" panose="020F0503040000060003" pitchFamily="34" charset="0"/>
              </a:rPr>
              <a:t>Chn</a:t>
            </a:r>
            <a:r>
              <a:rPr lang="en-GB" sz="3000" b="1" dirty="0">
                <a:latin typeface="Kermit" panose="020F0503040000060003" pitchFamily="34" charset="0"/>
              </a:rPr>
              <a:t> always have the opportunity to ‘put it right.’</a:t>
            </a:r>
          </a:p>
          <a:p>
            <a:pPr marL="0" indent="0">
              <a:buNone/>
            </a:pPr>
            <a:endParaRPr lang="en-GB" sz="3000" dirty="0">
              <a:latin typeface="Letter-join No-Lead 8" panose="02000505000000020003" pitchFamily="50" charset="0"/>
            </a:endParaRPr>
          </a:p>
          <a:p>
            <a:pPr marL="0" indent="0">
              <a:buNone/>
            </a:pPr>
            <a:endParaRPr lang="en-GB" sz="3000" dirty="0">
              <a:latin typeface="Letter-join No-Lead 8" panose="02000505000000020003" pitchFamily="50" charset="0"/>
            </a:endParaRPr>
          </a:p>
          <a:p>
            <a:endParaRPr lang="en-GB" sz="2200" dirty="0">
              <a:latin typeface="Letter-join No-Lead 8" panose="02000505000000020003" pitchFamily="50" charset="0"/>
            </a:endParaRPr>
          </a:p>
          <a:p>
            <a:pPr marL="0" indent="0">
              <a:buNone/>
            </a:pPr>
            <a:endParaRPr lang="en-GB" sz="3000" dirty="0">
              <a:latin typeface="Letter-join No-Lead 8" panose="02000505000000020003" pitchFamily="50" charset="0"/>
            </a:endParaRPr>
          </a:p>
        </p:txBody>
      </p:sp>
      <p:pic>
        <p:nvPicPr>
          <p:cNvPr id="4" name="Picture 3">
            <a:extLst>
              <a:ext uri="{FF2B5EF4-FFF2-40B4-BE49-F238E27FC236}">
                <a16:creationId xmlns:a16="http://schemas.microsoft.com/office/drawing/2014/main" id="{91C08F14-7B84-4A53-9F01-B7AAD3D6707F}"/>
              </a:ext>
            </a:extLst>
          </p:cNvPr>
          <p:cNvPicPr>
            <a:picLocks noChangeAspect="1"/>
          </p:cNvPicPr>
          <p:nvPr/>
        </p:nvPicPr>
        <p:blipFill>
          <a:blip r:embed="rId2"/>
          <a:stretch>
            <a:fillRect/>
          </a:stretch>
        </p:blipFill>
        <p:spPr>
          <a:xfrm>
            <a:off x="10166349" y="176181"/>
            <a:ext cx="1790855" cy="1790855"/>
          </a:xfrm>
          <a:prstGeom prst="rect">
            <a:avLst/>
          </a:prstGeom>
        </p:spPr>
      </p:pic>
      <p:pic>
        <p:nvPicPr>
          <p:cNvPr id="1026" name="Picture 2" descr="Image preview">
            <a:extLst>
              <a:ext uri="{FF2B5EF4-FFF2-40B4-BE49-F238E27FC236}">
                <a16:creationId xmlns:a16="http://schemas.microsoft.com/office/drawing/2014/main" id="{8EE29BDB-C07D-B74C-1FC2-C232E5789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6" y="1106505"/>
            <a:ext cx="3864086" cy="26154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BBDD-DCDB-1041-B692-D28D9615FAEA}"/>
              </a:ext>
            </a:extLst>
          </p:cNvPr>
          <p:cNvSpPr txBox="1"/>
          <p:nvPr/>
        </p:nvSpPr>
        <p:spPr>
          <a:xfrm>
            <a:off x="4780230" y="172059"/>
            <a:ext cx="4574153" cy="646331"/>
          </a:xfrm>
          <a:prstGeom prst="rect">
            <a:avLst/>
          </a:prstGeom>
          <a:noFill/>
        </p:spPr>
        <p:txBody>
          <a:bodyPr wrap="square" rtlCol="0">
            <a:spAutoFit/>
          </a:bodyPr>
          <a:lstStyle/>
          <a:p>
            <a:pPr algn="ctr"/>
            <a:r>
              <a:rPr lang="en-GB" dirty="0">
                <a:latin typeface="Kermit" panose="020F0503040000060003" pitchFamily="34" charset="0"/>
              </a:rPr>
              <a:t>We are introducing the rewards slowly, so the children aren’t overwhelmed.</a:t>
            </a:r>
          </a:p>
        </p:txBody>
      </p:sp>
      <p:pic>
        <p:nvPicPr>
          <p:cNvPr id="7" name="Picture 6">
            <a:extLst>
              <a:ext uri="{FF2B5EF4-FFF2-40B4-BE49-F238E27FC236}">
                <a16:creationId xmlns:a16="http://schemas.microsoft.com/office/drawing/2014/main" id="{DA71FEA0-AB52-301F-BFCB-E8FAA67CC2FF}"/>
              </a:ext>
            </a:extLst>
          </p:cNvPr>
          <p:cNvPicPr>
            <a:picLocks noChangeAspect="1"/>
          </p:cNvPicPr>
          <p:nvPr/>
        </p:nvPicPr>
        <p:blipFill>
          <a:blip r:embed="rId4"/>
          <a:stretch>
            <a:fillRect/>
          </a:stretch>
        </p:blipFill>
        <p:spPr>
          <a:xfrm>
            <a:off x="4195274" y="1106505"/>
            <a:ext cx="1669234" cy="5425051"/>
          </a:xfrm>
          <a:prstGeom prst="rect">
            <a:avLst/>
          </a:prstGeom>
        </p:spPr>
      </p:pic>
    </p:spTree>
    <p:extLst>
      <p:ext uri="{BB962C8B-B14F-4D97-AF65-F5344CB8AC3E}">
        <p14:creationId xmlns:p14="http://schemas.microsoft.com/office/powerpoint/2010/main" val="338543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B9A9-B5E4-4C77-9187-27C0412C2991}"/>
              </a:ext>
            </a:extLst>
          </p:cNvPr>
          <p:cNvSpPr>
            <a:spLocks noGrp="1"/>
          </p:cNvSpPr>
          <p:nvPr>
            <p:ph type="title"/>
          </p:nvPr>
        </p:nvSpPr>
        <p:spPr>
          <a:xfrm>
            <a:off x="515409" y="45717"/>
            <a:ext cx="8596668" cy="1320800"/>
          </a:xfrm>
        </p:spPr>
        <p:txBody>
          <a:bodyPr>
            <a:normAutofit/>
          </a:bodyPr>
          <a:lstStyle/>
          <a:p>
            <a:r>
              <a:rPr lang="en-GB" sz="4500" b="1" u="sng" dirty="0">
                <a:latin typeface="Kermit" panose="020F0503040000060003" pitchFamily="34" charset="0"/>
              </a:rPr>
              <a:t>Timetable</a:t>
            </a:r>
          </a:p>
        </p:txBody>
      </p:sp>
      <p:sp>
        <p:nvSpPr>
          <p:cNvPr id="3" name="Content Placeholder 2">
            <a:extLst>
              <a:ext uri="{FF2B5EF4-FFF2-40B4-BE49-F238E27FC236}">
                <a16:creationId xmlns:a16="http://schemas.microsoft.com/office/drawing/2014/main" id="{F9CB7E82-78A6-4F75-A13C-5A5161A1AEAB}"/>
              </a:ext>
            </a:extLst>
          </p:cNvPr>
          <p:cNvSpPr>
            <a:spLocks noGrp="1"/>
          </p:cNvSpPr>
          <p:nvPr>
            <p:ph idx="1"/>
          </p:nvPr>
        </p:nvSpPr>
        <p:spPr>
          <a:xfrm>
            <a:off x="515409" y="1204405"/>
            <a:ext cx="9221268" cy="5149048"/>
          </a:xfrm>
        </p:spPr>
        <p:txBody>
          <a:bodyPr>
            <a:normAutofit/>
          </a:bodyPr>
          <a:lstStyle/>
          <a:p>
            <a:pPr marL="0" indent="0">
              <a:buNone/>
            </a:pPr>
            <a:endParaRPr lang="en-GB" sz="3000" b="1">
              <a:latin typeface="Letter-join No-Lead 8" panose="02000505000000020003" pitchFamily="50" charset="0"/>
            </a:endParaRPr>
          </a:p>
          <a:p>
            <a:pPr marL="0" indent="0">
              <a:buNone/>
            </a:pPr>
            <a:endParaRPr lang="en-GB" sz="3000">
              <a:latin typeface="Letter-join No-Lead 8" panose="02000505000000020003" pitchFamily="50" charset="0"/>
            </a:endParaRPr>
          </a:p>
          <a:p>
            <a:pPr marL="0" indent="0">
              <a:buNone/>
            </a:pPr>
            <a:endParaRPr lang="en-GB" sz="3000">
              <a:latin typeface="Letter-join No-Lead 8" panose="02000505000000020003" pitchFamily="50" charset="0"/>
            </a:endParaRPr>
          </a:p>
          <a:p>
            <a:endParaRPr lang="en-GB" sz="2200">
              <a:latin typeface="Letter-join No-Lead 8" panose="02000505000000020003" pitchFamily="50" charset="0"/>
            </a:endParaRPr>
          </a:p>
          <a:p>
            <a:pPr marL="0" indent="0">
              <a:buNone/>
            </a:pPr>
            <a:endParaRPr lang="en-GB" sz="3000">
              <a:latin typeface="Letter-join No-Lead 8" panose="02000505000000020003" pitchFamily="50" charset="0"/>
            </a:endParaRPr>
          </a:p>
        </p:txBody>
      </p:sp>
      <p:pic>
        <p:nvPicPr>
          <p:cNvPr id="4" name="Picture 3">
            <a:extLst>
              <a:ext uri="{FF2B5EF4-FFF2-40B4-BE49-F238E27FC236}">
                <a16:creationId xmlns:a16="http://schemas.microsoft.com/office/drawing/2014/main" id="{91C08F14-7B84-4A53-9F01-B7AAD3D6707F}"/>
              </a:ext>
            </a:extLst>
          </p:cNvPr>
          <p:cNvPicPr>
            <a:picLocks noChangeAspect="1"/>
          </p:cNvPicPr>
          <p:nvPr/>
        </p:nvPicPr>
        <p:blipFill>
          <a:blip r:embed="rId2"/>
          <a:stretch>
            <a:fillRect/>
          </a:stretch>
        </p:blipFill>
        <p:spPr>
          <a:xfrm>
            <a:off x="11109498" y="0"/>
            <a:ext cx="1082502" cy="1082502"/>
          </a:xfrm>
          <a:prstGeom prst="rect">
            <a:avLst/>
          </a:prstGeom>
        </p:spPr>
      </p:pic>
      <p:pic>
        <p:nvPicPr>
          <p:cNvPr id="7" name="Picture 6">
            <a:extLst>
              <a:ext uri="{FF2B5EF4-FFF2-40B4-BE49-F238E27FC236}">
                <a16:creationId xmlns:a16="http://schemas.microsoft.com/office/drawing/2014/main" id="{D1540917-9D5B-9963-B62E-890860BC6BC6}"/>
              </a:ext>
            </a:extLst>
          </p:cNvPr>
          <p:cNvPicPr>
            <a:picLocks noChangeAspect="1"/>
          </p:cNvPicPr>
          <p:nvPr/>
        </p:nvPicPr>
        <p:blipFill>
          <a:blip r:embed="rId3"/>
          <a:stretch>
            <a:fillRect/>
          </a:stretch>
        </p:blipFill>
        <p:spPr>
          <a:xfrm>
            <a:off x="2058499" y="856647"/>
            <a:ext cx="8596667" cy="5629877"/>
          </a:xfrm>
          <a:prstGeom prst="rect">
            <a:avLst/>
          </a:prstGeom>
        </p:spPr>
      </p:pic>
    </p:spTree>
    <p:extLst>
      <p:ext uri="{BB962C8B-B14F-4D97-AF65-F5344CB8AC3E}">
        <p14:creationId xmlns:p14="http://schemas.microsoft.com/office/powerpoint/2010/main" val="125580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B9A9-B5E4-4C77-9187-27C0412C2991}"/>
              </a:ext>
            </a:extLst>
          </p:cNvPr>
          <p:cNvSpPr>
            <a:spLocks noGrp="1"/>
          </p:cNvSpPr>
          <p:nvPr>
            <p:ph type="title"/>
          </p:nvPr>
        </p:nvSpPr>
        <p:spPr>
          <a:xfrm>
            <a:off x="515409" y="45717"/>
            <a:ext cx="8596668" cy="1320800"/>
          </a:xfrm>
        </p:spPr>
        <p:txBody>
          <a:bodyPr>
            <a:normAutofit/>
          </a:bodyPr>
          <a:lstStyle/>
          <a:p>
            <a:r>
              <a:rPr lang="en-GB" sz="4500" b="1" dirty="0">
                <a:latin typeface="Letter-join No-Lead 8" panose="02000505000000020003" pitchFamily="50" charset="0"/>
              </a:rPr>
              <a:t>            </a:t>
            </a:r>
            <a:r>
              <a:rPr lang="en-GB" sz="4500" b="1" u="sng" dirty="0">
                <a:latin typeface="Kermit" panose="020F0503040000060003" pitchFamily="34" charset="0"/>
              </a:rPr>
              <a:t>Yearly Overview</a:t>
            </a:r>
          </a:p>
        </p:txBody>
      </p:sp>
      <p:sp>
        <p:nvSpPr>
          <p:cNvPr id="3" name="Content Placeholder 2">
            <a:extLst>
              <a:ext uri="{FF2B5EF4-FFF2-40B4-BE49-F238E27FC236}">
                <a16:creationId xmlns:a16="http://schemas.microsoft.com/office/drawing/2014/main" id="{F9CB7E82-78A6-4F75-A13C-5A5161A1AEAB}"/>
              </a:ext>
            </a:extLst>
          </p:cNvPr>
          <p:cNvSpPr>
            <a:spLocks noGrp="1"/>
          </p:cNvSpPr>
          <p:nvPr>
            <p:ph idx="1"/>
          </p:nvPr>
        </p:nvSpPr>
        <p:spPr>
          <a:xfrm>
            <a:off x="515409" y="1204405"/>
            <a:ext cx="9221268" cy="5149048"/>
          </a:xfrm>
        </p:spPr>
        <p:txBody>
          <a:bodyPr>
            <a:normAutofit/>
          </a:bodyPr>
          <a:lstStyle/>
          <a:p>
            <a:pPr marL="0" indent="0">
              <a:buNone/>
            </a:pPr>
            <a:endParaRPr lang="en-GB" sz="3000" b="1">
              <a:latin typeface="Letter-join No-Lead 8" panose="02000505000000020003" pitchFamily="50" charset="0"/>
            </a:endParaRPr>
          </a:p>
          <a:p>
            <a:pPr marL="0" indent="0">
              <a:buNone/>
            </a:pPr>
            <a:endParaRPr lang="en-GB" sz="3000">
              <a:latin typeface="Letter-join No-Lead 8" panose="02000505000000020003" pitchFamily="50" charset="0"/>
            </a:endParaRPr>
          </a:p>
          <a:p>
            <a:pPr marL="0" indent="0">
              <a:buNone/>
            </a:pPr>
            <a:endParaRPr lang="en-GB" sz="3000">
              <a:latin typeface="Letter-join No-Lead 8" panose="02000505000000020003" pitchFamily="50" charset="0"/>
            </a:endParaRPr>
          </a:p>
          <a:p>
            <a:endParaRPr lang="en-GB" sz="2200">
              <a:latin typeface="Letter-join No-Lead 8" panose="02000505000000020003" pitchFamily="50" charset="0"/>
            </a:endParaRPr>
          </a:p>
          <a:p>
            <a:pPr marL="0" indent="0">
              <a:buNone/>
            </a:pPr>
            <a:endParaRPr lang="en-GB" sz="3000">
              <a:latin typeface="Letter-join No-Lead 8" panose="02000505000000020003" pitchFamily="50" charset="0"/>
            </a:endParaRPr>
          </a:p>
        </p:txBody>
      </p:sp>
      <p:pic>
        <p:nvPicPr>
          <p:cNvPr id="4" name="Picture 3">
            <a:extLst>
              <a:ext uri="{FF2B5EF4-FFF2-40B4-BE49-F238E27FC236}">
                <a16:creationId xmlns:a16="http://schemas.microsoft.com/office/drawing/2014/main" id="{91C08F14-7B84-4A53-9F01-B7AAD3D6707F}"/>
              </a:ext>
            </a:extLst>
          </p:cNvPr>
          <p:cNvPicPr>
            <a:picLocks noChangeAspect="1"/>
          </p:cNvPicPr>
          <p:nvPr/>
        </p:nvPicPr>
        <p:blipFill>
          <a:blip r:embed="rId2"/>
          <a:stretch>
            <a:fillRect/>
          </a:stretch>
        </p:blipFill>
        <p:spPr>
          <a:xfrm>
            <a:off x="10942320" y="143289"/>
            <a:ext cx="943764" cy="943764"/>
          </a:xfrm>
          <a:prstGeom prst="rect">
            <a:avLst/>
          </a:prstGeom>
        </p:spPr>
      </p:pic>
      <p:pic>
        <p:nvPicPr>
          <p:cNvPr id="7" name="Picture 6">
            <a:extLst>
              <a:ext uri="{FF2B5EF4-FFF2-40B4-BE49-F238E27FC236}">
                <a16:creationId xmlns:a16="http://schemas.microsoft.com/office/drawing/2014/main" id="{4BF62F85-D4C5-B0A2-E4D1-DA55346A1DBF}"/>
              </a:ext>
            </a:extLst>
          </p:cNvPr>
          <p:cNvPicPr>
            <a:picLocks noChangeAspect="1"/>
          </p:cNvPicPr>
          <p:nvPr/>
        </p:nvPicPr>
        <p:blipFill>
          <a:blip r:embed="rId3"/>
          <a:stretch>
            <a:fillRect/>
          </a:stretch>
        </p:blipFill>
        <p:spPr>
          <a:xfrm>
            <a:off x="1000287" y="868336"/>
            <a:ext cx="9768388" cy="5850098"/>
          </a:xfrm>
          <a:prstGeom prst="rect">
            <a:avLst/>
          </a:prstGeom>
        </p:spPr>
      </p:pic>
    </p:spTree>
    <p:extLst>
      <p:ext uri="{BB962C8B-B14F-4D97-AF65-F5344CB8AC3E}">
        <p14:creationId xmlns:p14="http://schemas.microsoft.com/office/powerpoint/2010/main" val="237105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CB7E82-78A6-4F75-A13C-5A5161A1AEAB}"/>
              </a:ext>
            </a:extLst>
          </p:cNvPr>
          <p:cNvSpPr>
            <a:spLocks noGrp="1"/>
          </p:cNvSpPr>
          <p:nvPr>
            <p:ph idx="1"/>
          </p:nvPr>
        </p:nvSpPr>
        <p:spPr>
          <a:xfrm>
            <a:off x="515409" y="1204405"/>
            <a:ext cx="9221268" cy="5149048"/>
          </a:xfrm>
        </p:spPr>
        <p:txBody>
          <a:bodyPr>
            <a:normAutofit/>
          </a:bodyPr>
          <a:lstStyle/>
          <a:p>
            <a:pPr marL="0" indent="0">
              <a:buNone/>
            </a:pPr>
            <a:endParaRPr lang="en-GB" sz="3000" b="1">
              <a:latin typeface="Letter-join No-Lead 8" panose="02000505000000020003" pitchFamily="50" charset="0"/>
            </a:endParaRPr>
          </a:p>
          <a:p>
            <a:pPr marL="0" indent="0">
              <a:buNone/>
            </a:pPr>
            <a:endParaRPr lang="en-GB" sz="3000">
              <a:latin typeface="Letter-join No-Lead 8" panose="02000505000000020003" pitchFamily="50" charset="0"/>
            </a:endParaRPr>
          </a:p>
          <a:p>
            <a:pPr marL="0" indent="0">
              <a:buNone/>
            </a:pPr>
            <a:endParaRPr lang="en-GB" sz="3000">
              <a:latin typeface="Letter-join No-Lead 8" panose="02000505000000020003" pitchFamily="50" charset="0"/>
            </a:endParaRPr>
          </a:p>
          <a:p>
            <a:endParaRPr lang="en-GB" sz="2200">
              <a:latin typeface="Letter-join No-Lead 8" panose="02000505000000020003" pitchFamily="50" charset="0"/>
            </a:endParaRPr>
          </a:p>
          <a:p>
            <a:pPr marL="0" indent="0">
              <a:buNone/>
            </a:pPr>
            <a:endParaRPr lang="en-GB" sz="3000">
              <a:latin typeface="Letter-join No-Lead 8" panose="02000505000000020003" pitchFamily="50" charset="0"/>
            </a:endParaRPr>
          </a:p>
        </p:txBody>
      </p:sp>
      <p:pic>
        <p:nvPicPr>
          <p:cNvPr id="4" name="Picture 3">
            <a:extLst>
              <a:ext uri="{FF2B5EF4-FFF2-40B4-BE49-F238E27FC236}">
                <a16:creationId xmlns:a16="http://schemas.microsoft.com/office/drawing/2014/main" id="{91C08F14-7B84-4A53-9F01-B7AAD3D6707F}"/>
              </a:ext>
            </a:extLst>
          </p:cNvPr>
          <p:cNvPicPr>
            <a:picLocks noChangeAspect="1"/>
          </p:cNvPicPr>
          <p:nvPr/>
        </p:nvPicPr>
        <p:blipFill>
          <a:blip r:embed="rId2"/>
          <a:stretch>
            <a:fillRect/>
          </a:stretch>
        </p:blipFill>
        <p:spPr>
          <a:xfrm>
            <a:off x="10700278" y="45717"/>
            <a:ext cx="1325564" cy="1325564"/>
          </a:xfrm>
          <a:prstGeom prst="rect">
            <a:avLst/>
          </a:prstGeom>
        </p:spPr>
      </p:pic>
      <p:pic>
        <p:nvPicPr>
          <p:cNvPr id="7" name="Picture 6">
            <a:extLst>
              <a:ext uri="{FF2B5EF4-FFF2-40B4-BE49-F238E27FC236}">
                <a16:creationId xmlns:a16="http://schemas.microsoft.com/office/drawing/2014/main" id="{137203FE-CEA7-A387-6344-BDD77374CD6C}"/>
              </a:ext>
            </a:extLst>
          </p:cNvPr>
          <p:cNvPicPr>
            <a:picLocks noChangeAspect="1"/>
          </p:cNvPicPr>
          <p:nvPr/>
        </p:nvPicPr>
        <p:blipFill>
          <a:blip r:embed="rId3"/>
          <a:stretch>
            <a:fillRect/>
          </a:stretch>
        </p:blipFill>
        <p:spPr>
          <a:xfrm>
            <a:off x="860166" y="809791"/>
            <a:ext cx="9358312" cy="5979165"/>
          </a:xfrm>
          <a:prstGeom prst="rect">
            <a:avLst/>
          </a:prstGeom>
        </p:spPr>
      </p:pic>
    </p:spTree>
    <p:extLst>
      <p:ext uri="{BB962C8B-B14F-4D97-AF65-F5344CB8AC3E}">
        <p14:creationId xmlns:p14="http://schemas.microsoft.com/office/powerpoint/2010/main" val="3150080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CB7E82-78A6-4F75-A13C-5A5161A1AEAB}"/>
              </a:ext>
            </a:extLst>
          </p:cNvPr>
          <p:cNvSpPr>
            <a:spLocks noGrp="1"/>
          </p:cNvSpPr>
          <p:nvPr>
            <p:ph idx="1"/>
          </p:nvPr>
        </p:nvSpPr>
        <p:spPr>
          <a:xfrm>
            <a:off x="515409" y="1204405"/>
            <a:ext cx="9221268" cy="5149048"/>
          </a:xfrm>
        </p:spPr>
        <p:txBody>
          <a:bodyPr>
            <a:normAutofit/>
          </a:bodyPr>
          <a:lstStyle/>
          <a:p>
            <a:pPr marL="0" indent="0">
              <a:buNone/>
            </a:pPr>
            <a:endParaRPr lang="en-GB" sz="3000" b="1">
              <a:latin typeface="Letter-join No-Lead 8" panose="02000505000000020003" pitchFamily="50" charset="0"/>
            </a:endParaRPr>
          </a:p>
          <a:p>
            <a:pPr marL="0" indent="0">
              <a:buNone/>
            </a:pPr>
            <a:endParaRPr lang="en-GB" sz="3000">
              <a:latin typeface="Letter-join No-Lead 8" panose="02000505000000020003" pitchFamily="50" charset="0"/>
            </a:endParaRPr>
          </a:p>
          <a:p>
            <a:pPr marL="0" indent="0">
              <a:buNone/>
            </a:pPr>
            <a:endParaRPr lang="en-GB" sz="3000">
              <a:latin typeface="Letter-join No-Lead 8" panose="02000505000000020003" pitchFamily="50" charset="0"/>
            </a:endParaRPr>
          </a:p>
          <a:p>
            <a:endParaRPr lang="en-GB" sz="2200">
              <a:latin typeface="Letter-join No-Lead 8" panose="02000505000000020003" pitchFamily="50" charset="0"/>
            </a:endParaRPr>
          </a:p>
          <a:p>
            <a:pPr marL="0" indent="0">
              <a:buNone/>
            </a:pPr>
            <a:endParaRPr lang="en-GB" sz="3000">
              <a:latin typeface="Letter-join No-Lead 8" panose="02000505000000020003" pitchFamily="50" charset="0"/>
            </a:endParaRPr>
          </a:p>
        </p:txBody>
      </p:sp>
      <p:pic>
        <p:nvPicPr>
          <p:cNvPr id="4" name="Picture 3">
            <a:extLst>
              <a:ext uri="{FF2B5EF4-FFF2-40B4-BE49-F238E27FC236}">
                <a16:creationId xmlns:a16="http://schemas.microsoft.com/office/drawing/2014/main" id="{91C08F14-7B84-4A53-9F01-B7AAD3D6707F}"/>
              </a:ext>
            </a:extLst>
          </p:cNvPr>
          <p:cNvPicPr>
            <a:picLocks noChangeAspect="1"/>
          </p:cNvPicPr>
          <p:nvPr/>
        </p:nvPicPr>
        <p:blipFill>
          <a:blip r:embed="rId2"/>
          <a:stretch>
            <a:fillRect/>
          </a:stretch>
        </p:blipFill>
        <p:spPr>
          <a:xfrm>
            <a:off x="10603441" y="135541"/>
            <a:ext cx="1320801" cy="1320801"/>
          </a:xfrm>
          <a:prstGeom prst="rect">
            <a:avLst/>
          </a:prstGeom>
        </p:spPr>
      </p:pic>
      <p:pic>
        <p:nvPicPr>
          <p:cNvPr id="6" name="Picture 5">
            <a:extLst>
              <a:ext uri="{FF2B5EF4-FFF2-40B4-BE49-F238E27FC236}">
                <a16:creationId xmlns:a16="http://schemas.microsoft.com/office/drawing/2014/main" id="{C0658C9D-A036-4ABF-479D-C863D3826813}"/>
              </a:ext>
            </a:extLst>
          </p:cNvPr>
          <p:cNvPicPr>
            <a:picLocks noChangeAspect="1"/>
          </p:cNvPicPr>
          <p:nvPr/>
        </p:nvPicPr>
        <p:blipFill>
          <a:blip r:embed="rId3"/>
          <a:stretch>
            <a:fillRect/>
          </a:stretch>
        </p:blipFill>
        <p:spPr>
          <a:xfrm>
            <a:off x="1026366" y="785397"/>
            <a:ext cx="9297761" cy="5987063"/>
          </a:xfrm>
          <a:prstGeom prst="rect">
            <a:avLst/>
          </a:prstGeom>
        </p:spPr>
      </p:pic>
    </p:spTree>
    <p:extLst>
      <p:ext uri="{BB962C8B-B14F-4D97-AF65-F5344CB8AC3E}">
        <p14:creationId xmlns:p14="http://schemas.microsoft.com/office/powerpoint/2010/main" val="177952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E40EC1-AF03-8A2A-DF96-181E9D6025AB}"/>
              </a:ext>
            </a:extLst>
          </p:cNvPr>
          <p:cNvPicPr>
            <a:picLocks noChangeAspect="1"/>
          </p:cNvPicPr>
          <p:nvPr/>
        </p:nvPicPr>
        <p:blipFill>
          <a:blip r:embed="rId2"/>
          <a:stretch>
            <a:fillRect/>
          </a:stretch>
        </p:blipFill>
        <p:spPr>
          <a:xfrm>
            <a:off x="10603441" y="135541"/>
            <a:ext cx="1320801" cy="1320801"/>
          </a:xfrm>
          <a:prstGeom prst="rect">
            <a:avLst/>
          </a:prstGeom>
        </p:spPr>
      </p:pic>
      <p:pic>
        <p:nvPicPr>
          <p:cNvPr id="7" name="Picture 6">
            <a:extLst>
              <a:ext uri="{FF2B5EF4-FFF2-40B4-BE49-F238E27FC236}">
                <a16:creationId xmlns:a16="http://schemas.microsoft.com/office/drawing/2014/main" id="{14EC648B-A74F-0B2A-57B4-F8DFF297D825}"/>
              </a:ext>
            </a:extLst>
          </p:cNvPr>
          <p:cNvPicPr>
            <a:picLocks noChangeAspect="1"/>
          </p:cNvPicPr>
          <p:nvPr/>
        </p:nvPicPr>
        <p:blipFill>
          <a:blip r:embed="rId3"/>
          <a:stretch>
            <a:fillRect/>
          </a:stretch>
        </p:blipFill>
        <p:spPr>
          <a:xfrm>
            <a:off x="451775" y="1804404"/>
            <a:ext cx="11288450" cy="3654004"/>
          </a:xfrm>
          <a:prstGeom prst="rect">
            <a:avLst/>
          </a:prstGeom>
        </p:spPr>
      </p:pic>
    </p:spTree>
    <p:extLst>
      <p:ext uri="{BB962C8B-B14F-4D97-AF65-F5344CB8AC3E}">
        <p14:creationId xmlns:p14="http://schemas.microsoft.com/office/powerpoint/2010/main" val="19636965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850972b2-b997-45c5-b465-7513585d9f9b" xsi:nil="true"/>
    <IsNotebookLocked xmlns="850972b2-b997-45c5-b465-7513585d9f9b" xsi:nil="true"/>
    <CultureName xmlns="850972b2-b997-45c5-b465-7513585d9f9b" xsi:nil="true"/>
    <Owner xmlns="850972b2-b997-45c5-b465-7513585d9f9b">
      <UserInfo>
        <DisplayName/>
        <AccountId xsi:nil="true"/>
        <AccountType/>
      </UserInfo>
    </Owner>
    <Distribution_Groups xmlns="850972b2-b997-45c5-b465-7513585d9f9b" xsi:nil="true"/>
    <Members xmlns="850972b2-b997-45c5-b465-7513585d9f9b">
      <UserInfo>
        <DisplayName/>
        <AccountId xsi:nil="true"/>
        <AccountType/>
      </UserInfo>
    </Members>
    <Is_Collaboration_Space_Locked xmlns="850972b2-b997-45c5-b465-7513585d9f9b" xsi:nil="true"/>
    <TaxCatchAll xmlns="fa175cae-579d-4da6-999f-730d10659fd1" xsi:nil="true"/>
    <NotebookType xmlns="850972b2-b997-45c5-b465-7513585d9f9b" xsi:nil="true"/>
    <FolderType xmlns="850972b2-b997-45c5-b465-7513585d9f9b" xsi:nil="true"/>
    <Leaders xmlns="850972b2-b997-45c5-b465-7513585d9f9b">
      <UserInfo>
        <DisplayName/>
        <AccountId xsi:nil="true"/>
        <AccountType/>
      </UserInfo>
    </Leaders>
    <Has_Teacher_Only_SectionGroup xmlns="850972b2-b997-45c5-b465-7513585d9f9b" xsi:nil="true"/>
    <DefaultSectionNames xmlns="850972b2-b997-45c5-b465-7513585d9f9b" xsi:nil="true"/>
    <Teams_Channel_Section_Location xmlns="850972b2-b997-45c5-b465-7513585d9f9b" xsi:nil="true"/>
    <Teachers xmlns="850972b2-b997-45c5-b465-7513585d9f9b">
      <UserInfo>
        <DisplayName/>
        <AccountId xsi:nil="true"/>
        <AccountType/>
      </UserInfo>
    </Teachers>
    <Member_Groups xmlns="850972b2-b997-45c5-b465-7513585d9f9b">
      <UserInfo>
        <DisplayName/>
        <AccountId xsi:nil="true"/>
        <AccountType/>
      </UserInfo>
    </Member_Groups>
    <Invited_Teachers xmlns="850972b2-b997-45c5-b465-7513585d9f9b" xsi:nil="true"/>
    <Invited_Students xmlns="850972b2-b997-45c5-b465-7513585d9f9b" xsi:nil="true"/>
    <lcf76f155ced4ddcb4097134ff3c332f xmlns="850972b2-b997-45c5-b465-7513585d9f9b">
      <Terms xmlns="http://schemas.microsoft.com/office/infopath/2007/PartnerControls"/>
    </lcf76f155ced4ddcb4097134ff3c332f>
    <Math_Settings xmlns="850972b2-b997-45c5-b465-7513585d9f9b" xsi:nil="true"/>
    <Templates xmlns="850972b2-b997-45c5-b465-7513585d9f9b" xsi:nil="true"/>
    <Self_Registration_Enabled xmlns="850972b2-b997-45c5-b465-7513585d9f9b" xsi:nil="true"/>
    <Invited_Members xmlns="850972b2-b997-45c5-b465-7513585d9f9b" xsi:nil="true"/>
    <AppVersion xmlns="850972b2-b997-45c5-b465-7513585d9f9b" xsi:nil="true"/>
    <LMS_Mappings xmlns="850972b2-b997-45c5-b465-7513585d9f9b" xsi:nil="true"/>
    <Invited_Leaders xmlns="850972b2-b997-45c5-b465-7513585d9f9b" xsi:nil="true"/>
    <Students xmlns="850972b2-b997-45c5-b465-7513585d9f9b">
      <UserInfo>
        <DisplayName/>
        <AccountId xsi:nil="true"/>
        <AccountType/>
      </UserInfo>
    </Students>
    <Student_Groups xmlns="850972b2-b997-45c5-b465-7513585d9f9b">
      <UserInfo>
        <DisplayName/>
        <AccountId xsi:nil="true"/>
        <AccountType/>
      </UserInfo>
    </Student_Groups>
    <Has_Leaders_Only_SectionGroup xmlns="850972b2-b997-45c5-b465-7513585d9f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BEAE8430668444A1B0918F86749991" ma:contentTypeVersion="46" ma:contentTypeDescription="Create a new document." ma:contentTypeScope="" ma:versionID="9c4ad5b222c5af6662825019b198edd9">
  <xsd:schema xmlns:xsd="http://www.w3.org/2001/XMLSchema" xmlns:xs="http://www.w3.org/2001/XMLSchema" xmlns:p="http://schemas.microsoft.com/office/2006/metadata/properties" xmlns:ns2="850972b2-b997-45c5-b465-7513585d9f9b" xmlns:ns3="fa175cae-579d-4da6-999f-730d10659fd1" targetNamespace="http://schemas.microsoft.com/office/2006/metadata/properties" ma:root="true" ma:fieldsID="751ac8e1bcb7c813b9c55fb67b067400" ns2:_="" ns3:_="">
    <xsd:import namespace="850972b2-b997-45c5-b465-7513585d9f9b"/>
    <xsd:import namespace="fa175cae-579d-4da6-999f-730d10659fd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LengthInSeconds" minOccurs="0"/>
                <xsd:element ref="ns2:Teachers" minOccurs="0"/>
                <xsd:element ref="ns2:Students" minOccurs="0"/>
                <xsd:element ref="ns2:Student_Groups" minOccurs="0"/>
                <xsd:element ref="ns2:Invited_Teachers" minOccurs="0"/>
                <xsd:element ref="ns2:Invited_Students" minOccurs="0"/>
                <xsd:element ref="ns2:Has_Teacher_Only_SectionGroup"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972b2-b997-45c5-b465-7513585d9f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Leaders" ma:index="2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Leaders" ma:index="34" nillable="true" ma:displayName="Invited Leaders" ma:internalName="Invited_Leaders">
      <xsd:simpleType>
        <xsd:restriction base="dms:Note">
          <xsd:maxLength value="255"/>
        </xsd:restriction>
      </xsd:simpleType>
    </xsd:element>
    <xsd:element name="Invited_Members" ma:index="35" nillable="true" ma:displayName="Invited Members" ma:internalName="Invited_Member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Leaders_Only_SectionGroup" ma:index="37" nillable="true" ma:displayName="Has Leaders Only SectionGroup" ma:internalName="Has_Leaders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element name="Teams_Channel_Section_Location" ma:index="40" nillable="true" ma:displayName="Teams Channel Section Location" ma:internalName="Teams_Channel_Section_Location">
      <xsd:simpleType>
        <xsd:restriction base="dms:Text"/>
      </xsd:simpleType>
    </xsd:element>
    <xsd:element name="MediaLengthInSeconds" ma:index="41" nillable="true" ma:displayName="Length (seconds)" ma:internalName="MediaLengthInSeconds" ma:readOnly="true">
      <xsd:simpleType>
        <xsd:restriction base="dms:Unknown"/>
      </xsd:simpleType>
    </xsd:element>
    <xsd:element name="Teachers" ma:index="4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4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4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45" nillable="true" ma:displayName="Invited Teachers" ma:internalName="Invited_Teachers">
      <xsd:simpleType>
        <xsd:restriction base="dms:Note">
          <xsd:maxLength value="255"/>
        </xsd:restriction>
      </xsd:simpleType>
    </xsd:element>
    <xsd:element name="Invited_Students" ma:index="46" nillable="true" ma:displayName="Invited Students" ma:internalName="Invited_Students">
      <xsd:simpleType>
        <xsd:restriction base="dms:Note">
          <xsd:maxLength value="255"/>
        </xsd:restriction>
      </xsd:simpleType>
    </xsd:element>
    <xsd:element name="Has_Teacher_Only_SectionGroup" ma:index="47" nillable="true" ma:displayName="Has Teacher Only SectionGroup" ma:internalName="Has_Teacher_Only_SectionGroup">
      <xsd:simpleType>
        <xsd:restriction base="dms:Boolean"/>
      </xsd:simpleType>
    </xsd:element>
    <xsd:element name="lcf76f155ced4ddcb4097134ff3c332f" ma:index="49" nillable="true" ma:taxonomy="true" ma:internalName="lcf76f155ced4ddcb4097134ff3c332f" ma:taxonomyFieldName="MediaServiceImageTags" ma:displayName="Image Tags" ma:readOnly="false" ma:fieldId="{5cf76f15-5ced-4ddc-b409-7134ff3c332f}" ma:taxonomyMulti="true" ma:sspId="d5acb547-e68f-4851-913e-d94120a6af49" ma:termSetId="09814cd3-568e-fe90-9814-8d621ff8fb84" ma:anchorId="fba54fb3-c3e1-fe81-a776-ca4b69148c4d" ma:open="true" ma:isKeyword="false">
      <xsd:complexType>
        <xsd:sequence>
          <xsd:element ref="pc:Terms" minOccurs="0" maxOccurs="1"/>
        </xsd:sequence>
      </xsd:complexType>
    </xsd:element>
    <xsd:element name="MediaServiceSearchProperties" ma:index="51" nillable="true" ma:displayName="MediaServiceSearchProperties" ma:hidden="true" ma:internalName="MediaServiceSearchProperties" ma:readOnly="true">
      <xsd:simpleType>
        <xsd:restriction base="dms:Note"/>
      </xsd:simpleType>
    </xsd:element>
    <xsd:element name="MediaServiceObjectDetectorVersions" ma:index="52"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5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175cae-579d-4da6-999f-730d10659fd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50" nillable="true" ma:displayName="Taxonomy Catch All Column" ma:hidden="true" ma:list="{bae64a81-28cc-485e-8dd5-6af1d046de71}" ma:internalName="TaxCatchAll" ma:showField="CatchAllData" ma:web="fa175cae-579d-4da6-999f-730d10659f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350E7D-6752-4F89-9D0B-38388FB48DAD}">
  <ds:schemaRefs>
    <ds:schemaRef ds:uri="6cfd64a9-7ee1-4133-9f1e-0705d094f235"/>
    <ds:schemaRef ds:uri="792e567f-152e-48ef-9687-e3091da65bb7"/>
    <ds:schemaRef ds:uri="850972b2-b997-45c5-b465-7513585d9f9b"/>
    <ds:schemaRef ds:uri="fa175cae-579d-4da6-999f-730d10659f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8A86B96-AB05-404E-BA1E-9690C963F7B3}">
  <ds:schemaRefs>
    <ds:schemaRef ds:uri="http://schemas.microsoft.com/sharepoint/v3/contenttype/forms"/>
  </ds:schemaRefs>
</ds:datastoreItem>
</file>

<file path=customXml/itemProps3.xml><?xml version="1.0" encoding="utf-8"?>
<ds:datastoreItem xmlns:ds="http://schemas.openxmlformats.org/officeDocument/2006/customXml" ds:itemID="{6444465F-DA60-4059-84E4-D23B9E116CA4}"/>
</file>

<file path=docProps/app.xml><?xml version="1.0" encoding="utf-8"?>
<Properties xmlns="http://schemas.openxmlformats.org/officeDocument/2006/extended-properties" xmlns:vt="http://schemas.openxmlformats.org/officeDocument/2006/docPropsVTypes">
  <Template>Facet</Template>
  <TotalTime>222</TotalTime>
  <Words>481</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Kermit</vt:lpstr>
      <vt:lpstr>Letter-join No-Lead 8</vt:lpstr>
      <vt:lpstr>Trebuchet MS</vt:lpstr>
      <vt:lpstr>Wingdings 3</vt:lpstr>
      <vt:lpstr>Facet</vt:lpstr>
      <vt:lpstr>Welcome To Year 1  Team Rabbits Miss Kirby and Mrs McGlade</vt:lpstr>
      <vt:lpstr>Staff</vt:lpstr>
      <vt:lpstr>Expectations</vt:lpstr>
      <vt:lpstr>Expectations</vt:lpstr>
      <vt:lpstr>Timetable</vt:lpstr>
      <vt:lpstr>            Yearly Overview</vt:lpstr>
      <vt:lpstr>PowerPoint Presentation</vt:lpstr>
      <vt:lpstr>PowerPoint Presentation</vt:lpstr>
      <vt:lpstr>PowerPoint Presentation</vt:lpstr>
      <vt:lpstr>Home Reading</vt:lpstr>
      <vt:lpstr>Class Newsletter</vt:lpstr>
      <vt:lpstr>Key Recall Facts for End of Year 1</vt:lpstr>
      <vt:lpstr>Phonics Screening</vt:lpstr>
      <vt:lpstr>Communication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  Team Badgers</dc:title>
  <dc:creator>Katie Machin (Streethay Staff)</dc:creator>
  <cp:lastModifiedBy>Amelia Kirby (Streethay Primary School)</cp:lastModifiedBy>
  <cp:revision>3</cp:revision>
  <dcterms:created xsi:type="dcterms:W3CDTF">2021-10-03T10:34:23Z</dcterms:created>
  <dcterms:modified xsi:type="dcterms:W3CDTF">2025-09-15T11:21:58Z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0x01010019BEAE8430668444A1B0918F86749991</vt:lpwstr>
  </property>
  <property fmtid="{D5CDD505-2E9C-101B-9397-08002B2CF9AE}" pid="3" name="MediaServiceImageTags">
    <vt:lpwstr/>
  </property>
</Properties>
</file>