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 r:id="rId5"/>
    <p:sldId id="257" r:id="rId6"/>
    <p:sldId id="273" r:id="rId7"/>
    <p:sldId id="258" r:id="rId8"/>
    <p:sldId id="259" r:id="rId9"/>
    <p:sldId id="274" r:id="rId10"/>
    <p:sldId id="260" r:id="rId11"/>
    <p:sldId id="261" r:id="rId12"/>
    <p:sldId id="262" r:id="rId13"/>
    <p:sldId id="275"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82BDB-FC9A-5CC9-56E8-84375E0006CF}" v="13" dt="2026-06-22T13:16:59.751"/>
    <p1510:client id="{BD7DAA64-143D-484F-81B4-B5A34DC0B852}" v="1" dt="2026-06-22T13:18:19.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62217"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CE47A-C3C0-47C5-81D8-C21232298EE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BC850EE-4C7E-42E6-9C1B-8664EC0F604E}">
      <dgm:prSet/>
      <dgm:spPr/>
      <dgm:t>
        <a:bodyPr/>
        <a:lstStyle/>
        <a:p>
          <a:r>
            <a:rPr lang="en-US"/>
            <a:t>Who are the key people in school? </a:t>
          </a:r>
        </a:p>
      </dgm:t>
    </dgm:pt>
    <dgm:pt modelId="{209C1123-416E-45D7-8E6A-DCA01249C6E1}" type="parTrans" cxnId="{3508BDCC-1C7C-4A18-A7D9-132089D45A8B}">
      <dgm:prSet/>
      <dgm:spPr/>
      <dgm:t>
        <a:bodyPr/>
        <a:lstStyle/>
        <a:p>
          <a:endParaRPr lang="en-US"/>
        </a:p>
      </dgm:t>
    </dgm:pt>
    <dgm:pt modelId="{52A044AB-2778-4747-BA62-FA6A1B712C0C}" type="sibTrans" cxnId="{3508BDCC-1C7C-4A18-A7D9-132089D45A8B}">
      <dgm:prSet/>
      <dgm:spPr/>
      <dgm:t>
        <a:bodyPr/>
        <a:lstStyle/>
        <a:p>
          <a:endParaRPr lang="en-US"/>
        </a:p>
      </dgm:t>
    </dgm:pt>
    <dgm:pt modelId="{AB2045E0-8776-42BD-8B13-003B0D718B4F}">
      <dgm:prSet/>
      <dgm:spPr/>
      <dgm:t>
        <a:bodyPr/>
        <a:lstStyle/>
        <a:p>
          <a:r>
            <a:rPr lang="en-US"/>
            <a:t>What does learning look like in Sunflowers?</a:t>
          </a:r>
        </a:p>
      </dgm:t>
    </dgm:pt>
    <dgm:pt modelId="{4A39730E-D8CF-4948-BFB3-BD54616E8FF0}" type="parTrans" cxnId="{A9EDB772-7E31-4AB4-9846-A17A065A1893}">
      <dgm:prSet/>
      <dgm:spPr/>
      <dgm:t>
        <a:bodyPr/>
        <a:lstStyle/>
        <a:p>
          <a:endParaRPr lang="en-US"/>
        </a:p>
      </dgm:t>
    </dgm:pt>
    <dgm:pt modelId="{666C4EB1-B401-4CE5-920B-1BDBABE4EC4F}" type="sibTrans" cxnId="{A9EDB772-7E31-4AB4-9846-A17A065A1893}">
      <dgm:prSet/>
      <dgm:spPr/>
      <dgm:t>
        <a:bodyPr/>
        <a:lstStyle/>
        <a:p>
          <a:endParaRPr lang="en-US"/>
        </a:p>
      </dgm:t>
    </dgm:pt>
    <dgm:pt modelId="{862D1364-1634-4674-89E6-4E91D0642C1F}">
      <dgm:prSet/>
      <dgm:spPr/>
      <dgm:t>
        <a:bodyPr/>
        <a:lstStyle/>
        <a:p>
          <a:r>
            <a:rPr lang="en-US"/>
            <a:t>What do I need to do before September?</a:t>
          </a:r>
        </a:p>
      </dgm:t>
    </dgm:pt>
    <dgm:pt modelId="{CD52BFC2-E17C-423B-8375-0B0673A15749}" type="parTrans" cxnId="{668162A9-E418-4745-8844-F1661C167581}">
      <dgm:prSet/>
      <dgm:spPr/>
      <dgm:t>
        <a:bodyPr/>
        <a:lstStyle/>
        <a:p>
          <a:endParaRPr lang="en-US"/>
        </a:p>
      </dgm:t>
    </dgm:pt>
    <dgm:pt modelId="{2CF56836-96FD-4EA1-98A5-1E9825905696}" type="sibTrans" cxnId="{668162A9-E418-4745-8844-F1661C167581}">
      <dgm:prSet/>
      <dgm:spPr/>
      <dgm:t>
        <a:bodyPr/>
        <a:lstStyle/>
        <a:p>
          <a:endParaRPr lang="en-US"/>
        </a:p>
      </dgm:t>
    </dgm:pt>
    <dgm:pt modelId="{318EF9F4-0B4B-4CF7-B1B9-A3EDA15FCAEB}">
      <dgm:prSet/>
      <dgm:spPr/>
      <dgm:t>
        <a:bodyPr/>
        <a:lstStyle/>
        <a:p>
          <a:r>
            <a:rPr lang="en-US"/>
            <a:t>How can I prepare my child?</a:t>
          </a:r>
        </a:p>
      </dgm:t>
    </dgm:pt>
    <dgm:pt modelId="{48086868-54B5-44CC-A034-9BCF0FDDF2E4}" type="parTrans" cxnId="{FB064778-71AF-4190-A67E-89EE404542B8}">
      <dgm:prSet/>
      <dgm:spPr/>
      <dgm:t>
        <a:bodyPr/>
        <a:lstStyle/>
        <a:p>
          <a:endParaRPr lang="en-US"/>
        </a:p>
      </dgm:t>
    </dgm:pt>
    <dgm:pt modelId="{CEB594C0-631E-4F31-ADDE-B348EB44E675}" type="sibTrans" cxnId="{FB064778-71AF-4190-A67E-89EE404542B8}">
      <dgm:prSet/>
      <dgm:spPr/>
      <dgm:t>
        <a:bodyPr/>
        <a:lstStyle/>
        <a:p>
          <a:endParaRPr lang="en-US"/>
        </a:p>
      </dgm:t>
    </dgm:pt>
    <dgm:pt modelId="{0D85B90B-2003-4DBE-98AA-AE3ACE45A161}">
      <dgm:prSet/>
      <dgm:spPr/>
      <dgm:t>
        <a:bodyPr/>
        <a:lstStyle/>
        <a:p>
          <a:r>
            <a:rPr lang="en-US"/>
            <a:t>What Wraparound Care is available?</a:t>
          </a:r>
        </a:p>
      </dgm:t>
    </dgm:pt>
    <dgm:pt modelId="{1C72DEA1-6775-45A7-9A69-39FC7FEC8A60}" type="parTrans" cxnId="{D7DB5E9B-2E8F-47D7-BC80-D5EC6284A0D9}">
      <dgm:prSet/>
      <dgm:spPr/>
      <dgm:t>
        <a:bodyPr/>
        <a:lstStyle/>
        <a:p>
          <a:endParaRPr lang="en-US"/>
        </a:p>
      </dgm:t>
    </dgm:pt>
    <dgm:pt modelId="{D35F59BC-36E0-4AF6-8435-C329EE243A29}" type="sibTrans" cxnId="{D7DB5E9B-2E8F-47D7-BC80-D5EC6284A0D9}">
      <dgm:prSet/>
      <dgm:spPr/>
      <dgm:t>
        <a:bodyPr/>
        <a:lstStyle/>
        <a:p>
          <a:endParaRPr lang="en-US"/>
        </a:p>
      </dgm:t>
    </dgm:pt>
    <dgm:pt modelId="{05B3827F-02A9-499E-A041-07AE446D73E0}" type="pres">
      <dgm:prSet presAssocID="{C9CCE47A-C3C0-47C5-81D8-C21232298EE4}" presName="vert0" presStyleCnt="0">
        <dgm:presLayoutVars>
          <dgm:dir/>
          <dgm:animOne val="branch"/>
          <dgm:animLvl val="lvl"/>
        </dgm:presLayoutVars>
      </dgm:prSet>
      <dgm:spPr/>
    </dgm:pt>
    <dgm:pt modelId="{C0C7F884-251F-4021-9057-633B35420633}" type="pres">
      <dgm:prSet presAssocID="{EBC850EE-4C7E-42E6-9C1B-8664EC0F604E}" presName="thickLine" presStyleLbl="alignNode1" presStyleIdx="0" presStyleCnt="5"/>
      <dgm:spPr/>
    </dgm:pt>
    <dgm:pt modelId="{336A0940-83AE-4968-90D0-937B81B67D93}" type="pres">
      <dgm:prSet presAssocID="{EBC850EE-4C7E-42E6-9C1B-8664EC0F604E}" presName="horz1" presStyleCnt="0"/>
      <dgm:spPr/>
    </dgm:pt>
    <dgm:pt modelId="{9A21C7CE-8B5D-4940-A8FC-31D91142AB02}" type="pres">
      <dgm:prSet presAssocID="{EBC850EE-4C7E-42E6-9C1B-8664EC0F604E}" presName="tx1" presStyleLbl="revTx" presStyleIdx="0" presStyleCnt="5"/>
      <dgm:spPr/>
    </dgm:pt>
    <dgm:pt modelId="{1CDAED08-389C-4586-9FE2-D8CCC4C399B4}" type="pres">
      <dgm:prSet presAssocID="{EBC850EE-4C7E-42E6-9C1B-8664EC0F604E}" presName="vert1" presStyleCnt="0"/>
      <dgm:spPr/>
    </dgm:pt>
    <dgm:pt modelId="{0ECB31F9-B50D-4B4D-9FE9-CC65260B962E}" type="pres">
      <dgm:prSet presAssocID="{AB2045E0-8776-42BD-8B13-003B0D718B4F}" presName="thickLine" presStyleLbl="alignNode1" presStyleIdx="1" presStyleCnt="5"/>
      <dgm:spPr/>
    </dgm:pt>
    <dgm:pt modelId="{9C6E2E68-3B17-4C8F-9382-8CD3B1EC16FA}" type="pres">
      <dgm:prSet presAssocID="{AB2045E0-8776-42BD-8B13-003B0D718B4F}" presName="horz1" presStyleCnt="0"/>
      <dgm:spPr/>
    </dgm:pt>
    <dgm:pt modelId="{7BABD4D4-A910-458B-8903-E51CFAD01C09}" type="pres">
      <dgm:prSet presAssocID="{AB2045E0-8776-42BD-8B13-003B0D718B4F}" presName="tx1" presStyleLbl="revTx" presStyleIdx="1" presStyleCnt="5"/>
      <dgm:spPr/>
    </dgm:pt>
    <dgm:pt modelId="{04449DF5-D846-4884-8D79-595ED5641C82}" type="pres">
      <dgm:prSet presAssocID="{AB2045E0-8776-42BD-8B13-003B0D718B4F}" presName="vert1" presStyleCnt="0"/>
      <dgm:spPr/>
    </dgm:pt>
    <dgm:pt modelId="{FAF050B0-BD3F-4CB8-A672-F4635A2B3F1E}" type="pres">
      <dgm:prSet presAssocID="{862D1364-1634-4674-89E6-4E91D0642C1F}" presName="thickLine" presStyleLbl="alignNode1" presStyleIdx="2" presStyleCnt="5"/>
      <dgm:spPr/>
    </dgm:pt>
    <dgm:pt modelId="{6FAB3F66-77F7-4B0D-A1CD-75F98047D76F}" type="pres">
      <dgm:prSet presAssocID="{862D1364-1634-4674-89E6-4E91D0642C1F}" presName="horz1" presStyleCnt="0"/>
      <dgm:spPr/>
    </dgm:pt>
    <dgm:pt modelId="{884F8CC2-F1DF-402C-ABE0-202921619777}" type="pres">
      <dgm:prSet presAssocID="{862D1364-1634-4674-89E6-4E91D0642C1F}" presName="tx1" presStyleLbl="revTx" presStyleIdx="2" presStyleCnt="5"/>
      <dgm:spPr/>
    </dgm:pt>
    <dgm:pt modelId="{36083DCC-9B59-426F-BF4D-9ECD852E2FC1}" type="pres">
      <dgm:prSet presAssocID="{862D1364-1634-4674-89E6-4E91D0642C1F}" presName="vert1" presStyleCnt="0"/>
      <dgm:spPr/>
    </dgm:pt>
    <dgm:pt modelId="{7AA235CB-0043-4B99-9FBF-1A350F3D88A6}" type="pres">
      <dgm:prSet presAssocID="{318EF9F4-0B4B-4CF7-B1B9-A3EDA15FCAEB}" presName="thickLine" presStyleLbl="alignNode1" presStyleIdx="3" presStyleCnt="5"/>
      <dgm:spPr/>
    </dgm:pt>
    <dgm:pt modelId="{49BBF08D-2C5F-4741-844E-E2A0BAF5833A}" type="pres">
      <dgm:prSet presAssocID="{318EF9F4-0B4B-4CF7-B1B9-A3EDA15FCAEB}" presName="horz1" presStyleCnt="0"/>
      <dgm:spPr/>
    </dgm:pt>
    <dgm:pt modelId="{6E65A564-C5FB-4B3D-8726-348F2DA96872}" type="pres">
      <dgm:prSet presAssocID="{318EF9F4-0B4B-4CF7-B1B9-A3EDA15FCAEB}" presName="tx1" presStyleLbl="revTx" presStyleIdx="3" presStyleCnt="5"/>
      <dgm:spPr/>
    </dgm:pt>
    <dgm:pt modelId="{511E1BF5-200D-4E5C-9919-F5C9F9C13F31}" type="pres">
      <dgm:prSet presAssocID="{318EF9F4-0B4B-4CF7-B1B9-A3EDA15FCAEB}" presName="vert1" presStyleCnt="0"/>
      <dgm:spPr/>
    </dgm:pt>
    <dgm:pt modelId="{69A4FFCD-186E-4547-A725-60FE61ACAC16}" type="pres">
      <dgm:prSet presAssocID="{0D85B90B-2003-4DBE-98AA-AE3ACE45A161}" presName="thickLine" presStyleLbl="alignNode1" presStyleIdx="4" presStyleCnt="5"/>
      <dgm:spPr/>
    </dgm:pt>
    <dgm:pt modelId="{4152AB40-CB35-423A-813D-BC37BF867E1D}" type="pres">
      <dgm:prSet presAssocID="{0D85B90B-2003-4DBE-98AA-AE3ACE45A161}" presName="horz1" presStyleCnt="0"/>
      <dgm:spPr/>
    </dgm:pt>
    <dgm:pt modelId="{0A70CEEE-439F-4B26-88AD-AC5D1FB118A0}" type="pres">
      <dgm:prSet presAssocID="{0D85B90B-2003-4DBE-98AA-AE3ACE45A161}" presName="tx1" presStyleLbl="revTx" presStyleIdx="4" presStyleCnt="5"/>
      <dgm:spPr/>
    </dgm:pt>
    <dgm:pt modelId="{B000C17C-5123-473A-8D9E-EE4B44509267}" type="pres">
      <dgm:prSet presAssocID="{0D85B90B-2003-4DBE-98AA-AE3ACE45A161}" presName="vert1" presStyleCnt="0"/>
      <dgm:spPr/>
    </dgm:pt>
  </dgm:ptLst>
  <dgm:cxnLst>
    <dgm:cxn modelId="{9830811D-6553-43CA-8E16-ED812CDF0287}" type="presOf" srcId="{EBC850EE-4C7E-42E6-9C1B-8664EC0F604E}" destId="{9A21C7CE-8B5D-4940-A8FC-31D91142AB02}" srcOrd="0" destOrd="0" presId="urn:microsoft.com/office/officeart/2008/layout/LinedList"/>
    <dgm:cxn modelId="{6BD0EA2F-08C1-4C90-B678-4765FA787A1B}" type="presOf" srcId="{0D85B90B-2003-4DBE-98AA-AE3ACE45A161}" destId="{0A70CEEE-439F-4B26-88AD-AC5D1FB118A0}" srcOrd="0" destOrd="0" presId="urn:microsoft.com/office/officeart/2008/layout/LinedList"/>
    <dgm:cxn modelId="{C7E6386E-6309-454E-BD1D-BD3182C7472D}" type="presOf" srcId="{C9CCE47A-C3C0-47C5-81D8-C21232298EE4}" destId="{05B3827F-02A9-499E-A041-07AE446D73E0}" srcOrd="0" destOrd="0" presId="urn:microsoft.com/office/officeart/2008/layout/LinedList"/>
    <dgm:cxn modelId="{A9EDB772-7E31-4AB4-9846-A17A065A1893}" srcId="{C9CCE47A-C3C0-47C5-81D8-C21232298EE4}" destId="{AB2045E0-8776-42BD-8B13-003B0D718B4F}" srcOrd="1" destOrd="0" parTransId="{4A39730E-D8CF-4948-BFB3-BD54616E8FF0}" sibTransId="{666C4EB1-B401-4CE5-920B-1BDBABE4EC4F}"/>
    <dgm:cxn modelId="{FB064778-71AF-4190-A67E-89EE404542B8}" srcId="{C9CCE47A-C3C0-47C5-81D8-C21232298EE4}" destId="{318EF9F4-0B4B-4CF7-B1B9-A3EDA15FCAEB}" srcOrd="3" destOrd="0" parTransId="{48086868-54B5-44CC-A034-9BCF0FDDF2E4}" sibTransId="{CEB594C0-631E-4F31-ADDE-B348EB44E675}"/>
    <dgm:cxn modelId="{D7DB5E9B-2E8F-47D7-BC80-D5EC6284A0D9}" srcId="{C9CCE47A-C3C0-47C5-81D8-C21232298EE4}" destId="{0D85B90B-2003-4DBE-98AA-AE3ACE45A161}" srcOrd="4" destOrd="0" parTransId="{1C72DEA1-6775-45A7-9A69-39FC7FEC8A60}" sibTransId="{D35F59BC-36E0-4AF6-8435-C329EE243A29}"/>
    <dgm:cxn modelId="{668162A9-E418-4745-8844-F1661C167581}" srcId="{C9CCE47A-C3C0-47C5-81D8-C21232298EE4}" destId="{862D1364-1634-4674-89E6-4E91D0642C1F}" srcOrd="2" destOrd="0" parTransId="{CD52BFC2-E17C-423B-8375-0B0673A15749}" sibTransId="{2CF56836-96FD-4EA1-98A5-1E9825905696}"/>
    <dgm:cxn modelId="{18CBEAB6-C727-4C05-A45C-6BAB5F3908CC}" type="presOf" srcId="{862D1364-1634-4674-89E6-4E91D0642C1F}" destId="{884F8CC2-F1DF-402C-ABE0-202921619777}" srcOrd="0" destOrd="0" presId="urn:microsoft.com/office/officeart/2008/layout/LinedList"/>
    <dgm:cxn modelId="{3508BDCC-1C7C-4A18-A7D9-132089D45A8B}" srcId="{C9CCE47A-C3C0-47C5-81D8-C21232298EE4}" destId="{EBC850EE-4C7E-42E6-9C1B-8664EC0F604E}" srcOrd="0" destOrd="0" parTransId="{209C1123-416E-45D7-8E6A-DCA01249C6E1}" sibTransId="{52A044AB-2778-4747-BA62-FA6A1B712C0C}"/>
    <dgm:cxn modelId="{032293E7-7B1D-4372-ACEC-B7EFECC56F0A}" type="presOf" srcId="{318EF9F4-0B4B-4CF7-B1B9-A3EDA15FCAEB}" destId="{6E65A564-C5FB-4B3D-8726-348F2DA96872}" srcOrd="0" destOrd="0" presId="urn:microsoft.com/office/officeart/2008/layout/LinedList"/>
    <dgm:cxn modelId="{374D60F5-BC37-43F6-9968-8B071B9A078E}" type="presOf" srcId="{AB2045E0-8776-42BD-8B13-003B0D718B4F}" destId="{7BABD4D4-A910-458B-8903-E51CFAD01C09}" srcOrd="0" destOrd="0" presId="urn:microsoft.com/office/officeart/2008/layout/LinedList"/>
    <dgm:cxn modelId="{1238748B-57C5-4189-8920-29A5E127C25F}" type="presParOf" srcId="{05B3827F-02A9-499E-A041-07AE446D73E0}" destId="{C0C7F884-251F-4021-9057-633B35420633}" srcOrd="0" destOrd="0" presId="urn:microsoft.com/office/officeart/2008/layout/LinedList"/>
    <dgm:cxn modelId="{2EAE5DE2-0EFC-436B-9D62-C4DBBBA8DFF1}" type="presParOf" srcId="{05B3827F-02A9-499E-A041-07AE446D73E0}" destId="{336A0940-83AE-4968-90D0-937B81B67D93}" srcOrd="1" destOrd="0" presId="urn:microsoft.com/office/officeart/2008/layout/LinedList"/>
    <dgm:cxn modelId="{C6C1BBB0-BC14-4F08-859A-BD86D0F56F32}" type="presParOf" srcId="{336A0940-83AE-4968-90D0-937B81B67D93}" destId="{9A21C7CE-8B5D-4940-A8FC-31D91142AB02}" srcOrd="0" destOrd="0" presId="urn:microsoft.com/office/officeart/2008/layout/LinedList"/>
    <dgm:cxn modelId="{4E26F002-B1F6-47C8-B69C-82812BD91CF3}" type="presParOf" srcId="{336A0940-83AE-4968-90D0-937B81B67D93}" destId="{1CDAED08-389C-4586-9FE2-D8CCC4C399B4}" srcOrd="1" destOrd="0" presId="urn:microsoft.com/office/officeart/2008/layout/LinedList"/>
    <dgm:cxn modelId="{D476E88B-AE05-48F2-B7C7-73DFB0BD891A}" type="presParOf" srcId="{05B3827F-02A9-499E-A041-07AE446D73E0}" destId="{0ECB31F9-B50D-4B4D-9FE9-CC65260B962E}" srcOrd="2" destOrd="0" presId="urn:microsoft.com/office/officeart/2008/layout/LinedList"/>
    <dgm:cxn modelId="{453DA85D-CA89-416F-924D-E1D7993FB952}" type="presParOf" srcId="{05B3827F-02A9-499E-A041-07AE446D73E0}" destId="{9C6E2E68-3B17-4C8F-9382-8CD3B1EC16FA}" srcOrd="3" destOrd="0" presId="urn:microsoft.com/office/officeart/2008/layout/LinedList"/>
    <dgm:cxn modelId="{A24DF130-D25B-475B-9E2C-262109D85052}" type="presParOf" srcId="{9C6E2E68-3B17-4C8F-9382-8CD3B1EC16FA}" destId="{7BABD4D4-A910-458B-8903-E51CFAD01C09}" srcOrd="0" destOrd="0" presId="urn:microsoft.com/office/officeart/2008/layout/LinedList"/>
    <dgm:cxn modelId="{C40152B5-A737-40F8-B086-BFBB63DAC516}" type="presParOf" srcId="{9C6E2E68-3B17-4C8F-9382-8CD3B1EC16FA}" destId="{04449DF5-D846-4884-8D79-595ED5641C82}" srcOrd="1" destOrd="0" presId="urn:microsoft.com/office/officeart/2008/layout/LinedList"/>
    <dgm:cxn modelId="{55CA1218-A74E-4763-9E8A-386D64A895C7}" type="presParOf" srcId="{05B3827F-02A9-499E-A041-07AE446D73E0}" destId="{FAF050B0-BD3F-4CB8-A672-F4635A2B3F1E}" srcOrd="4" destOrd="0" presId="urn:microsoft.com/office/officeart/2008/layout/LinedList"/>
    <dgm:cxn modelId="{5FBE96B6-9D09-437C-9A9A-9130ABE1E94C}" type="presParOf" srcId="{05B3827F-02A9-499E-A041-07AE446D73E0}" destId="{6FAB3F66-77F7-4B0D-A1CD-75F98047D76F}" srcOrd="5" destOrd="0" presId="urn:microsoft.com/office/officeart/2008/layout/LinedList"/>
    <dgm:cxn modelId="{E0863C48-AE91-4ED1-9303-DF90A9380713}" type="presParOf" srcId="{6FAB3F66-77F7-4B0D-A1CD-75F98047D76F}" destId="{884F8CC2-F1DF-402C-ABE0-202921619777}" srcOrd="0" destOrd="0" presId="urn:microsoft.com/office/officeart/2008/layout/LinedList"/>
    <dgm:cxn modelId="{CD38F2AA-C7D5-418A-8991-688A41191436}" type="presParOf" srcId="{6FAB3F66-77F7-4B0D-A1CD-75F98047D76F}" destId="{36083DCC-9B59-426F-BF4D-9ECD852E2FC1}" srcOrd="1" destOrd="0" presId="urn:microsoft.com/office/officeart/2008/layout/LinedList"/>
    <dgm:cxn modelId="{DEEC7663-4727-49B3-8852-D191B807A7DB}" type="presParOf" srcId="{05B3827F-02A9-499E-A041-07AE446D73E0}" destId="{7AA235CB-0043-4B99-9FBF-1A350F3D88A6}" srcOrd="6" destOrd="0" presId="urn:microsoft.com/office/officeart/2008/layout/LinedList"/>
    <dgm:cxn modelId="{27B77B03-638C-469F-9001-0B974A500CCC}" type="presParOf" srcId="{05B3827F-02A9-499E-A041-07AE446D73E0}" destId="{49BBF08D-2C5F-4741-844E-E2A0BAF5833A}" srcOrd="7" destOrd="0" presId="urn:microsoft.com/office/officeart/2008/layout/LinedList"/>
    <dgm:cxn modelId="{BBBAB883-D76C-42C3-AB3D-98ACB0C96B79}" type="presParOf" srcId="{49BBF08D-2C5F-4741-844E-E2A0BAF5833A}" destId="{6E65A564-C5FB-4B3D-8726-348F2DA96872}" srcOrd="0" destOrd="0" presId="urn:microsoft.com/office/officeart/2008/layout/LinedList"/>
    <dgm:cxn modelId="{0EBD40EA-863D-49F7-A9A5-F2A4FF295D59}" type="presParOf" srcId="{49BBF08D-2C5F-4741-844E-E2A0BAF5833A}" destId="{511E1BF5-200D-4E5C-9919-F5C9F9C13F31}" srcOrd="1" destOrd="0" presId="urn:microsoft.com/office/officeart/2008/layout/LinedList"/>
    <dgm:cxn modelId="{EE209D24-CA54-49F9-B519-02A643B6E1F7}" type="presParOf" srcId="{05B3827F-02A9-499E-A041-07AE446D73E0}" destId="{69A4FFCD-186E-4547-A725-60FE61ACAC16}" srcOrd="8" destOrd="0" presId="urn:microsoft.com/office/officeart/2008/layout/LinedList"/>
    <dgm:cxn modelId="{4D067F3E-E5D2-4FC5-959C-68D6CD834A5F}" type="presParOf" srcId="{05B3827F-02A9-499E-A041-07AE446D73E0}" destId="{4152AB40-CB35-423A-813D-BC37BF867E1D}" srcOrd="9" destOrd="0" presId="urn:microsoft.com/office/officeart/2008/layout/LinedList"/>
    <dgm:cxn modelId="{09E3EA87-6504-490D-AFA9-09EEB99CB8B8}" type="presParOf" srcId="{4152AB40-CB35-423A-813D-BC37BF867E1D}" destId="{0A70CEEE-439F-4B26-88AD-AC5D1FB118A0}" srcOrd="0" destOrd="0" presId="urn:microsoft.com/office/officeart/2008/layout/LinedList"/>
    <dgm:cxn modelId="{E106226D-7352-428F-AF8A-4F38FCB1ADDF}" type="presParOf" srcId="{4152AB40-CB35-423A-813D-BC37BF867E1D}" destId="{B000C17C-5123-473A-8D9E-EE4B445092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0FB27-40FA-43D8-B2F6-75B4EE85A6C6}"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D09C600C-1DCF-4654-A88A-45CB41C8D5E4}">
      <dgm:prSet custT="1"/>
      <dgm:spPr/>
      <dgm:t>
        <a:bodyPr/>
        <a:lstStyle/>
        <a:p>
          <a:pPr rtl="0">
            <a:lnSpc>
              <a:spcPct val="100000"/>
            </a:lnSpc>
          </a:pPr>
          <a:r>
            <a:rPr lang="en-GB" sz="2400" dirty="0">
              <a:latin typeface="Sassoon Infant Std"/>
            </a:rPr>
            <a:t>An invoice will be generated on </a:t>
          </a:r>
          <a:r>
            <a:rPr lang="en-GB" sz="2400" dirty="0" err="1">
              <a:latin typeface="Sassoon Infant Std"/>
            </a:rPr>
            <a:t>Famly</a:t>
          </a:r>
          <a:r>
            <a:rPr lang="en-GB" sz="2400" dirty="0">
              <a:latin typeface="Sassoon Infant Std"/>
            </a:rPr>
            <a:t> for provision, and payments are to be made on Arbor. </a:t>
          </a:r>
          <a:endParaRPr lang="en-US" sz="2400" dirty="0">
            <a:latin typeface="Sassoon Infant Std"/>
          </a:endParaRPr>
        </a:p>
      </dgm:t>
    </dgm:pt>
    <dgm:pt modelId="{2547C8B1-4642-4D9F-9907-2035ECC3A9C4}" type="parTrans" cxnId="{3B3F81EF-C85C-4D39-BB96-2C5F45B2DF1B}">
      <dgm:prSet/>
      <dgm:spPr/>
      <dgm:t>
        <a:bodyPr/>
        <a:lstStyle/>
        <a:p>
          <a:endParaRPr lang="en-US"/>
        </a:p>
      </dgm:t>
    </dgm:pt>
    <dgm:pt modelId="{00761471-5AD5-41F2-9479-AB7431423C50}" type="sibTrans" cxnId="{3B3F81EF-C85C-4D39-BB96-2C5F45B2DF1B}">
      <dgm:prSet/>
      <dgm:spPr/>
      <dgm:t>
        <a:bodyPr/>
        <a:lstStyle/>
        <a:p>
          <a:pPr>
            <a:lnSpc>
              <a:spcPct val="100000"/>
            </a:lnSpc>
          </a:pPr>
          <a:endParaRPr lang="en-US"/>
        </a:p>
      </dgm:t>
    </dgm:pt>
    <dgm:pt modelId="{F2D313E4-4F19-4198-82CE-EC492D9DA639}">
      <dgm:prSet custT="1"/>
      <dgm:spPr/>
      <dgm:t>
        <a:bodyPr/>
        <a:lstStyle/>
        <a:p>
          <a:pPr>
            <a:lnSpc>
              <a:spcPct val="100000"/>
            </a:lnSpc>
          </a:pPr>
          <a:r>
            <a:rPr lang="en-GB" sz="2400" dirty="0">
              <a:latin typeface="Sassoon Infant Std"/>
            </a:rPr>
            <a:t>Please book lunches via Arbor. Rec</a:t>
          </a:r>
          <a:r>
            <a:rPr lang="en-GB" sz="2400">
              <a:latin typeface="Sassoon Infant Std"/>
            </a:rPr>
            <a:t>eption Class get free school meals. Please note that the system will allow you to book these for the entire half term, but at least 24 hours in advance.  </a:t>
          </a:r>
          <a:endParaRPr lang="en-US" sz="2400">
            <a:latin typeface="Sassoon Infant Std"/>
          </a:endParaRPr>
        </a:p>
      </dgm:t>
    </dgm:pt>
    <dgm:pt modelId="{FEFF5D15-F956-4593-A3CD-84479DFC243F}" type="parTrans" cxnId="{55C8BE69-AC76-487D-A37E-CEBD929B4F39}">
      <dgm:prSet/>
      <dgm:spPr/>
      <dgm:t>
        <a:bodyPr/>
        <a:lstStyle/>
        <a:p>
          <a:endParaRPr lang="en-US"/>
        </a:p>
      </dgm:t>
    </dgm:pt>
    <dgm:pt modelId="{4D246C7F-1068-4A10-9BCB-F1169EBD4A9F}" type="sibTrans" cxnId="{55C8BE69-AC76-487D-A37E-CEBD929B4F39}">
      <dgm:prSet/>
      <dgm:spPr/>
      <dgm:t>
        <a:bodyPr/>
        <a:lstStyle/>
        <a:p>
          <a:pPr>
            <a:lnSpc>
              <a:spcPct val="100000"/>
            </a:lnSpc>
          </a:pPr>
          <a:endParaRPr lang="en-US"/>
        </a:p>
      </dgm:t>
    </dgm:pt>
    <dgm:pt modelId="{7832F59A-BF2F-4CD0-AE8D-475758C8E54F}" type="pres">
      <dgm:prSet presAssocID="{4660FB27-40FA-43D8-B2F6-75B4EE85A6C6}" presName="root" presStyleCnt="0">
        <dgm:presLayoutVars>
          <dgm:dir/>
          <dgm:resizeHandles val="exact"/>
        </dgm:presLayoutVars>
      </dgm:prSet>
      <dgm:spPr/>
    </dgm:pt>
    <dgm:pt modelId="{C5141B80-7DD7-4ED7-96B0-7496E1860BEB}" type="pres">
      <dgm:prSet presAssocID="{4660FB27-40FA-43D8-B2F6-75B4EE85A6C6}" presName="container" presStyleCnt="0">
        <dgm:presLayoutVars>
          <dgm:dir/>
          <dgm:resizeHandles val="exact"/>
        </dgm:presLayoutVars>
      </dgm:prSet>
      <dgm:spPr/>
    </dgm:pt>
    <dgm:pt modelId="{CA7A3200-A7FB-43B8-828F-453435BCE8D0}" type="pres">
      <dgm:prSet presAssocID="{D09C600C-1DCF-4654-A88A-45CB41C8D5E4}" presName="compNode" presStyleCnt="0"/>
      <dgm:spPr/>
    </dgm:pt>
    <dgm:pt modelId="{B75A3F3C-681A-4E24-ACEE-42F61FD7A049}" type="pres">
      <dgm:prSet presAssocID="{D09C600C-1DCF-4654-A88A-45CB41C8D5E4}" presName="iconBgRect" presStyleLbl="bgShp" presStyleIdx="0" presStyleCnt="2"/>
      <dgm:spPr/>
    </dgm:pt>
    <dgm:pt modelId="{E235D4B0-777F-4961-B630-A2D093A55512}" type="pres">
      <dgm:prSet presAssocID="{D09C600C-1DCF-4654-A88A-45CB41C8D5E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Dollar"/>
        </a:ext>
      </dgm:extLst>
    </dgm:pt>
    <dgm:pt modelId="{5907CEF0-7743-414F-9267-214F8E13E36B}" type="pres">
      <dgm:prSet presAssocID="{D09C600C-1DCF-4654-A88A-45CB41C8D5E4}" presName="spaceRect" presStyleCnt="0"/>
      <dgm:spPr/>
    </dgm:pt>
    <dgm:pt modelId="{E1835A28-0577-40B9-A94B-50DF92E75DD1}" type="pres">
      <dgm:prSet presAssocID="{D09C600C-1DCF-4654-A88A-45CB41C8D5E4}" presName="textRect" presStyleLbl="revTx" presStyleIdx="0" presStyleCnt="2">
        <dgm:presLayoutVars>
          <dgm:chMax val="1"/>
          <dgm:chPref val="1"/>
        </dgm:presLayoutVars>
      </dgm:prSet>
      <dgm:spPr/>
    </dgm:pt>
    <dgm:pt modelId="{A0EEDEA9-C804-4884-AE2D-DE118C50C378}" type="pres">
      <dgm:prSet presAssocID="{00761471-5AD5-41F2-9479-AB7431423C50}" presName="sibTrans" presStyleLbl="sibTrans2D1" presStyleIdx="0" presStyleCnt="0"/>
      <dgm:spPr/>
    </dgm:pt>
    <dgm:pt modelId="{CB7A9C0C-327B-4BA5-9253-762A58678528}" type="pres">
      <dgm:prSet presAssocID="{F2D313E4-4F19-4198-82CE-EC492D9DA639}" presName="compNode" presStyleCnt="0"/>
      <dgm:spPr/>
    </dgm:pt>
    <dgm:pt modelId="{343FC419-FCF8-460E-BF30-EFC187E47AC6}" type="pres">
      <dgm:prSet presAssocID="{F2D313E4-4F19-4198-82CE-EC492D9DA639}" presName="iconBgRect" presStyleLbl="bgShp" presStyleIdx="1" presStyleCnt="2"/>
      <dgm:spPr/>
    </dgm:pt>
    <dgm:pt modelId="{6BE50DE0-2252-4B2F-AA0A-0E28EA678410}" type="pres">
      <dgm:prSet presAssocID="{F2D313E4-4F19-4198-82CE-EC492D9DA63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7D9F1AA0-5D3E-470C-AA1B-4872341822F5}" type="pres">
      <dgm:prSet presAssocID="{F2D313E4-4F19-4198-82CE-EC492D9DA639}" presName="spaceRect" presStyleCnt="0"/>
      <dgm:spPr/>
    </dgm:pt>
    <dgm:pt modelId="{B156F8F4-64C6-4AEC-A30E-7DCDB5C7616C}" type="pres">
      <dgm:prSet presAssocID="{F2D313E4-4F19-4198-82CE-EC492D9DA639}" presName="textRect" presStyleLbl="revTx" presStyleIdx="1" presStyleCnt="2">
        <dgm:presLayoutVars>
          <dgm:chMax val="1"/>
          <dgm:chPref val="1"/>
        </dgm:presLayoutVars>
      </dgm:prSet>
      <dgm:spPr/>
    </dgm:pt>
  </dgm:ptLst>
  <dgm:cxnLst>
    <dgm:cxn modelId="{DF08F106-C0F9-487B-8218-7E512AC6D95C}" type="presOf" srcId="{F2D313E4-4F19-4198-82CE-EC492D9DA639}" destId="{B156F8F4-64C6-4AEC-A30E-7DCDB5C7616C}" srcOrd="0" destOrd="0" presId="urn:microsoft.com/office/officeart/2018/2/layout/IconCircleList"/>
    <dgm:cxn modelId="{9465D042-E3C9-481B-993A-5AE0C07D9620}" type="presOf" srcId="{D09C600C-1DCF-4654-A88A-45CB41C8D5E4}" destId="{E1835A28-0577-40B9-A94B-50DF92E75DD1}" srcOrd="0" destOrd="0" presId="urn:microsoft.com/office/officeart/2018/2/layout/IconCircleList"/>
    <dgm:cxn modelId="{55C8BE69-AC76-487D-A37E-CEBD929B4F39}" srcId="{4660FB27-40FA-43D8-B2F6-75B4EE85A6C6}" destId="{F2D313E4-4F19-4198-82CE-EC492D9DA639}" srcOrd="1" destOrd="0" parTransId="{FEFF5D15-F956-4593-A3CD-84479DFC243F}" sibTransId="{4D246C7F-1068-4A10-9BCB-F1169EBD4A9F}"/>
    <dgm:cxn modelId="{CD122E89-784C-48B0-80BF-C4440C88743B}" type="presOf" srcId="{4660FB27-40FA-43D8-B2F6-75B4EE85A6C6}" destId="{7832F59A-BF2F-4CD0-AE8D-475758C8E54F}" srcOrd="0" destOrd="0" presId="urn:microsoft.com/office/officeart/2018/2/layout/IconCircleList"/>
    <dgm:cxn modelId="{3CFDD98C-E04F-4C11-9813-4E1A5B539B3A}" type="presOf" srcId="{00761471-5AD5-41F2-9479-AB7431423C50}" destId="{A0EEDEA9-C804-4884-AE2D-DE118C50C378}" srcOrd="0" destOrd="0" presId="urn:microsoft.com/office/officeart/2018/2/layout/IconCircleList"/>
    <dgm:cxn modelId="{3B3F81EF-C85C-4D39-BB96-2C5F45B2DF1B}" srcId="{4660FB27-40FA-43D8-B2F6-75B4EE85A6C6}" destId="{D09C600C-1DCF-4654-A88A-45CB41C8D5E4}" srcOrd="0" destOrd="0" parTransId="{2547C8B1-4642-4D9F-9907-2035ECC3A9C4}" sibTransId="{00761471-5AD5-41F2-9479-AB7431423C50}"/>
    <dgm:cxn modelId="{9179DD30-6B4A-40E4-86D9-8C31EFFB4030}" type="presParOf" srcId="{7832F59A-BF2F-4CD0-AE8D-475758C8E54F}" destId="{C5141B80-7DD7-4ED7-96B0-7496E1860BEB}" srcOrd="0" destOrd="0" presId="urn:microsoft.com/office/officeart/2018/2/layout/IconCircleList"/>
    <dgm:cxn modelId="{B88809F2-8B27-448F-AA3F-F90A5D39BEC5}" type="presParOf" srcId="{C5141B80-7DD7-4ED7-96B0-7496E1860BEB}" destId="{CA7A3200-A7FB-43B8-828F-453435BCE8D0}" srcOrd="0" destOrd="0" presId="urn:microsoft.com/office/officeart/2018/2/layout/IconCircleList"/>
    <dgm:cxn modelId="{A3FB6911-1E06-4F01-8E91-7C8FFE527C90}" type="presParOf" srcId="{CA7A3200-A7FB-43B8-828F-453435BCE8D0}" destId="{B75A3F3C-681A-4E24-ACEE-42F61FD7A049}" srcOrd="0" destOrd="0" presId="urn:microsoft.com/office/officeart/2018/2/layout/IconCircleList"/>
    <dgm:cxn modelId="{CEDFF4E0-A89E-44B9-818A-C72F1F786169}" type="presParOf" srcId="{CA7A3200-A7FB-43B8-828F-453435BCE8D0}" destId="{E235D4B0-777F-4961-B630-A2D093A55512}" srcOrd="1" destOrd="0" presId="urn:microsoft.com/office/officeart/2018/2/layout/IconCircleList"/>
    <dgm:cxn modelId="{1F7F1DF7-FDF6-4E28-9FC6-56F8E3DB749A}" type="presParOf" srcId="{CA7A3200-A7FB-43B8-828F-453435BCE8D0}" destId="{5907CEF0-7743-414F-9267-214F8E13E36B}" srcOrd="2" destOrd="0" presId="urn:microsoft.com/office/officeart/2018/2/layout/IconCircleList"/>
    <dgm:cxn modelId="{E7F0878E-D1C7-4A8D-AE1E-CF8916A24402}" type="presParOf" srcId="{CA7A3200-A7FB-43B8-828F-453435BCE8D0}" destId="{E1835A28-0577-40B9-A94B-50DF92E75DD1}" srcOrd="3" destOrd="0" presId="urn:microsoft.com/office/officeart/2018/2/layout/IconCircleList"/>
    <dgm:cxn modelId="{46372D27-BF1D-415D-854B-5B21120914D4}" type="presParOf" srcId="{C5141B80-7DD7-4ED7-96B0-7496E1860BEB}" destId="{A0EEDEA9-C804-4884-AE2D-DE118C50C378}" srcOrd="1" destOrd="0" presId="urn:microsoft.com/office/officeart/2018/2/layout/IconCircleList"/>
    <dgm:cxn modelId="{9079DA6F-A9AA-4242-9FE7-F22CDBAF0355}" type="presParOf" srcId="{C5141B80-7DD7-4ED7-96B0-7496E1860BEB}" destId="{CB7A9C0C-327B-4BA5-9253-762A58678528}" srcOrd="2" destOrd="0" presId="urn:microsoft.com/office/officeart/2018/2/layout/IconCircleList"/>
    <dgm:cxn modelId="{AB8C4CEB-F37C-4912-AB6C-621621E87F63}" type="presParOf" srcId="{CB7A9C0C-327B-4BA5-9253-762A58678528}" destId="{343FC419-FCF8-460E-BF30-EFC187E47AC6}" srcOrd="0" destOrd="0" presId="urn:microsoft.com/office/officeart/2018/2/layout/IconCircleList"/>
    <dgm:cxn modelId="{68A81E13-E4C0-4224-9FE7-8B6BB6C37765}" type="presParOf" srcId="{CB7A9C0C-327B-4BA5-9253-762A58678528}" destId="{6BE50DE0-2252-4B2F-AA0A-0E28EA678410}" srcOrd="1" destOrd="0" presId="urn:microsoft.com/office/officeart/2018/2/layout/IconCircleList"/>
    <dgm:cxn modelId="{28FE99F1-D5C6-4C91-BBF5-602F05643BE3}" type="presParOf" srcId="{CB7A9C0C-327B-4BA5-9253-762A58678528}" destId="{7D9F1AA0-5D3E-470C-AA1B-4872341822F5}" srcOrd="2" destOrd="0" presId="urn:microsoft.com/office/officeart/2018/2/layout/IconCircleList"/>
    <dgm:cxn modelId="{F6E8AB8B-1203-48CD-9E05-642ECF44F5E3}" type="presParOf" srcId="{CB7A9C0C-327B-4BA5-9253-762A58678528}" destId="{B156F8F4-64C6-4AEC-A30E-7DCDB5C7616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05E0F-0F54-425C-9A19-84EF6A452B6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64FA7C0-CB49-48BD-B356-45B35C80F9CA}">
      <dgm:prSet/>
      <dgm:spPr/>
      <dgm:t>
        <a:bodyPr/>
        <a:lstStyle/>
        <a:p>
          <a:pPr>
            <a:lnSpc>
              <a:spcPct val="100000"/>
            </a:lnSpc>
          </a:pPr>
          <a:r>
            <a:rPr lang="en-GB">
              <a:latin typeface="Sassoon Infant Std" panose="020B0503020103030203" pitchFamily="34" charset="0"/>
            </a:rPr>
            <a:t>JC run our holiday clubs. </a:t>
          </a:r>
          <a:endParaRPr lang="en-US">
            <a:latin typeface="Sassoon Infant Std" panose="020B0503020103030203" pitchFamily="34" charset="0"/>
          </a:endParaRPr>
        </a:p>
      </dgm:t>
    </dgm:pt>
    <dgm:pt modelId="{C9A63FD4-5B04-4D09-9CE8-5752909A8C9C}" type="parTrans" cxnId="{19D3F020-C911-499F-B6A8-8FCE4A5D46E6}">
      <dgm:prSet/>
      <dgm:spPr/>
      <dgm:t>
        <a:bodyPr/>
        <a:lstStyle/>
        <a:p>
          <a:endParaRPr lang="en-US"/>
        </a:p>
      </dgm:t>
    </dgm:pt>
    <dgm:pt modelId="{C23156E6-CE41-457A-882A-CD012B713187}" type="sibTrans" cxnId="{19D3F020-C911-499F-B6A8-8FCE4A5D46E6}">
      <dgm:prSet/>
      <dgm:spPr/>
      <dgm:t>
        <a:bodyPr/>
        <a:lstStyle/>
        <a:p>
          <a:endParaRPr lang="en-US"/>
        </a:p>
      </dgm:t>
    </dgm:pt>
    <dgm:pt modelId="{31C02061-7A5D-41D4-974A-5E15A5C4EE2D}">
      <dgm:prSet/>
      <dgm:spPr/>
      <dgm:t>
        <a:bodyPr/>
        <a:lstStyle/>
        <a:p>
          <a:pPr rtl="0">
            <a:lnSpc>
              <a:spcPct val="100000"/>
            </a:lnSpc>
          </a:pPr>
          <a:r>
            <a:rPr lang="en-GB">
              <a:latin typeface="Sassoon Infant Std"/>
            </a:rPr>
            <a:t>They will ask for an expression of interest for October, Easter and Summer Holiday club.</a:t>
          </a:r>
          <a:endParaRPr lang="en-US">
            <a:latin typeface="Sassoon Infant Std"/>
          </a:endParaRPr>
        </a:p>
      </dgm:t>
    </dgm:pt>
    <dgm:pt modelId="{B5ECBEEB-203E-4405-A689-180C540DF0FD}" type="parTrans" cxnId="{EF8B2AA0-5EA3-4B4F-A9F4-C1DCAB30BB98}">
      <dgm:prSet/>
      <dgm:spPr/>
      <dgm:t>
        <a:bodyPr/>
        <a:lstStyle/>
        <a:p>
          <a:endParaRPr lang="en-US"/>
        </a:p>
      </dgm:t>
    </dgm:pt>
    <dgm:pt modelId="{78BF9052-D32B-4114-8047-576C31D3FC21}" type="sibTrans" cxnId="{EF8B2AA0-5EA3-4B4F-A9F4-C1DCAB30BB98}">
      <dgm:prSet/>
      <dgm:spPr/>
      <dgm:t>
        <a:bodyPr/>
        <a:lstStyle/>
        <a:p>
          <a:endParaRPr lang="en-US"/>
        </a:p>
      </dgm:t>
    </dgm:pt>
    <dgm:pt modelId="{5D60885B-F387-4B15-9DEB-EBC6C810ACE2}">
      <dgm:prSet/>
      <dgm:spPr/>
      <dgm:t>
        <a:bodyPr/>
        <a:lstStyle/>
        <a:p>
          <a:pPr rtl="0">
            <a:lnSpc>
              <a:spcPct val="100000"/>
            </a:lnSpc>
          </a:pPr>
          <a:r>
            <a:rPr lang="en-GB" dirty="0">
              <a:latin typeface="Sassoon Infant Std"/>
            </a:rPr>
            <a:t>If there is sufficient interest there may be a </a:t>
          </a:r>
          <a:r>
            <a:rPr lang="en-GB" dirty="0" err="1">
              <a:latin typeface="Sassoon Infant Std"/>
            </a:rPr>
            <a:t>possibilty</a:t>
          </a:r>
          <a:r>
            <a:rPr lang="en-GB" dirty="0">
              <a:latin typeface="Sassoon Infant Std"/>
            </a:rPr>
            <a:t> of future holiday clubs for under 4's</a:t>
          </a:r>
        </a:p>
      </dgm:t>
    </dgm:pt>
    <dgm:pt modelId="{46A1A4DE-A251-4670-B642-4B1107F15474}" type="parTrans" cxnId="{DEA9DD9B-06FB-4195-9E1E-98123FCEFC0D}">
      <dgm:prSet/>
      <dgm:spPr/>
      <dgm:t>
        <a:bodyPr/>
        <a:lstStyle/>
        <a:p>
          <a:endParaRPr lang="en-US"/>
        </a:p>
      </dgm:t>
    </dgm:pt>
    <dgm:pt modelId="{0226B93A-78F5-4689-AAD9-66D4562318CE}" type="sibTrans" cxnId="{DEA9DD9B-06FB-4195-9E1E-98123FCEFC0D}">
      <dgm:prSet/>
      <dgm:spPr/>
      <dgm:t>
        <a:bodyPr/>
        <a:lstStyle/>
        <a:p>
          <a:endParaRPr lang="en-US"/>
        </a:p>
      </dgm:t>
    </dgm:pt>
    <dgm:pt modelId="{536A4D4C-0AB2-44BE-AC8B-C583F6848492}" type="pres">
      <dgm:prSet presAssocID="{58B05E0F-0F54-425C-9A19-84EF6A452B68}" presName="root" presStyleCnt="0">
        <dgm:presLayoutVars>
          <dgm:dir/>
          <dgm:resizeHandles val="exact"/>
        </dgm:presLayoutVars>
      </dgm:prSet>
      <dgm:spPr/>
    </dgm:pt>
    <dgm:pt modelId="{3FD36B3E-0FDA-4453-B045-C9DE99260704}" type="pres">
      <dgm:prSet presAssocID="{864FA7C0-CB49-48BD-B356-45B35C80F9CA}" presName="compNode" presStyleCnt="0"/>
      <dgm:spPr/>
    </dgm:pt>
    <dgm:pt modelId="{3744B22B-73A2-401B-BAA4-4B51EC8011DF}" type="pres">
      <dgm:prSet presAssocID="{864FA7C0-CB49-48BD-B356-45B35C80F9C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Golf"/>
        </a:ext>
      </dgm:extLst>
    </dgm:pt>
    <dgm:pt modelId="{67A80CD9-DD28-4530-B62F-21329ACC03A1}" type="pres">
      <dgm:prSet presAssocID="{864FA7C0-CB49-48BD-B356-45B35C80F9CA}" presName="spaceRect" presStyleCnt="0"/>
      <dgm:spPr/>
    </dgm:pt>
    <dgm:pt modelId="{DA9477D8-C193-4ED0-B50F-856D9283DC2C}" type="pres">
      <dgm:prSet presAssocID="{864FA7C0-CB49-48BD-B356-45B35C80F9CA}" presName="textRect" presStyleLbl="revTx" presStyleIdx="0" presStyleCnt="3">
        <dgm:presLayoutVars>
          <dgm:chMax val="1"/>
          <dgm:chPref val="1"/>
        </dgm:presLayoutVars>
      </dgm:prSet>
      <dgm:spPr/>
    </dgm:pt>
    <dgm:pt modelId="{F238B943-ECD3-42AD-8B54-4CDE61F0E161}" type="pres">
      <dgm:prSet presAssocID="{C23156E6-CE41-457A-882A-CD012B713187}" presName="sibTrans" presStyleCnt="0"/>
      <dgm:spPr/>
    </dgm:pt>
    <dgm:pt modelId="{A89C585A-4987-419C-A517-DAC19B924B05}" type="pres">
      <dgm:prSet presAssocID="{31C02061-7A5D-41D4-974A-5E15A5C4EE2D}" presName="compNode" presStyleCnt="0"/>
      <dgm:spPr/>
    </dgm:pt>
    <dgm:pt modelId="{8DEC1F62-50B2-4C99-A0B6-1A0DCDC3E7AB}" type="pres">
      <dgm:prSet presAssocID="{31C02061-7A5D-41D4-974A-5E15A5C4EE2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ggs In Basket"/>
        </a:ext>
      </dgm:extLst>
    </dgm:pt>
    <dgm:pt modelId="{E140E0E3-6C2D-4F73-9C3E-998504189DD0}" type="pres">
      <dgm:prSet presAssocID="{31C02061-7A5D-41D4-974A-5E15A5C4EE2D}" presName="spaceRect" presStyleCnt="0"/>
      <dgm:spPr/>
    </dgm:pt>
    <dgm:pt modelId="{33ED1323-83EB-4A31-AE86-879FA5F4C395}" type="pres">
      <dgm:prSet presAssocID="{31C02061-7A5D-41D4-974A-5E15A5C4EE2D}" presName="textRect" presStyleLbl="revTx" presStyleIdx="1" presStyleCnt="3">
        <dgm:presLayoutVars>
          <dgm:chMax val="1"/>
          <dgm:chPref val="1"/>
        </dgm:presLayoutVars>
      </dgm:prSet>
      <dgm:spPr/>
    </dgm:pt>
    <dgm:pt modelId="{4AAA75C1-0C3D-4FE2-A165-C638DAB635D8}" type="pres">
      <dgm:prSet presAssocID="{78BF9052-D32B-4114-8047-576C31D3FC21}" presName="sibTrans" presStyleCnt="0"/>
      <dgm:spPr/>
    </dgm:pt>
    <dgm:pt modelId="{2FFC0BFD-BAF2-41B4-81D6-F5E1844A9A68}" type="pres">
      <dgm:prSet presAssocID="{5D60885B-F387-4B15-9DEB-EBC6C810ACE2}" presName="compNode" presStyleCnt="0"/>
      <dgm:spPr/>
    </dgm:pt>
    <dgm:pt modelId="{6786F4C4-69D9-4807-BC41-EEF6F2B58257}" type="pres">
      <dgm:prSet presAssocID="{5D60885B-F387-4B15-9DEB-EBC6C810ACE2}"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Run"/>
        </a:ext>
      </dgm:extLst>
    </dgm:pt>
    <dgm:pt modelId="{0E980BF9-25B4-4F00-B8D9-5718D797AE28}" type="pres">
      <dgm:prSet presAssocID="{5D60885B-F387-4B15-9DEB-EBC6C810ACE2}" presName="spaceRect" presStyleCnt="0"/>
      <dgm:spPr/>
    </dgm:pt>
    <dgm:pt modelId="{AF8495F5-CF07-4B29-B230-D7C2DE1A9D83}" type="pres">
      <dgm:prSet presAssocID="{5D60885B-F387-4B15-9DEB-EBC6C810ACE2}" presName="textRect" presStyleLbl="revTx" presStyleIdx="2" presStyleCnt="3">
        <dgm:presLayoutVars>
          <dgm:chMax val="1"/>
          <dgm:chPref val="1"/>
        </dgm:presLayoutVars>
      </dgm:prSet>
      <dgm:spPr/>
    </dgm:pt>
  </dgm:ptLst>
  <dgm:cxnLst>
    <dgm:cxn modelId="{8B850107-5A1A-4369-826A-92692801E991}" type="presOf" srcId="{58B05E0F-0F54-425C-9A19-84EF6A452B68}" destId="{536A4D4C-0AB2-44BE-AC8B-C583F6848492}" srcOrd="0" destOrd="0" presId="urn:microsoft.com/office/officeart/2018/2/layout/IconLabelList"/>
    <dgm:cxn modelId="{E093B81E-F0E1-4C86-9AF9-0B42282E3ECE}" type="presOf" srcId="{864FA7C0-CB49-48BD-B356-45B35C80F9CA}" destId="{DA9477D8-C193-4ED0-B50F-856D9283DC2C}" srcOrd="0" destOrd="0" presId="urn:microsoft.com/office/officeart/2018/2/layout/IconLabelList"/>
    <dgm:cxn modelId="{19D3F020-C911-499F-B6A8-8FCE4A5D46E6}" srcId="{58B05E0F-0F54-425C-9A19-84EF6A452B68}" destId="{864FA7C0-CB49-48BD-B356-45B35C80F9CA}" srcOrd="0" destOrd="0" parTransId="{C9A63FD4-5B04-4D09-9CE8-5752909A8C9C}" sibTransId="{C23156E6-CE41-457A-882A-CD012B713187}"/>
    <dgm:cxn modelId="{AF63C07D-BC58-4ED6-8B12-A2864A9C45E0}" type="presOf" srcId="{5D60885B-F387-4B15-9DEB-EBC6C810ACE2}" destId="{AF8495F5-CF07-4B29-B230-D7C2DE1A9D83}" srcOrd="0" destOrd="0" presId="urn:microsoft.com/office/officeart/2018/2/layout/IconLabelList"/>
    <dgm:cxn modelId="{DEA9DD9B-06FB-4195-9E1E-98123FCEFC0D}" srcId="{58B05E0F-0F54-425C-9A19-84EF6A452B68}" destId="{5D60885B-F387-4B15-9DEB-EBC6C810ACE2}" srcOrd="2" destOrd="0" parTransId="{46A1A4DE-A251-4670-B642-4B1107F15474}" sibTransId="{0226B93A-78F5-4689-AAD9-66D4562318CE}"/>
    <dgm:cxn modelId="{EF8B2AA0-5EA3-4B4F-A9F4-C1DCAB30BB98}" srcId="{58B05E0F-0F54-425C-9A19-84EF6A452B68}" destId="{31C02061-7A5D-41D4-974A-5E15A5C4EE2D}" srcOrd="1" destOrd="0" parTransId="{B5ECBEEB-203E-4405-A689-180C540DF0FD}" sibTransId="{78BF9052-D32B-4114-8047-576C31D3FC21}"/>
    <dgm:cxn modelId="{28B0ABC0-7F2A-4D18-BDA6-BD22BF6B70F1}" type="presOf" srcId="{31C02061-7A5D-41D4-974A-5E15A5C4EE2D}" destId="{33ED1323-83EB-4A31-AE86-879FA5F4C395}" srcOrd="0" destOrd="0" presId="urn:microsoft.com/office/officeart/2018/2/layout/IconLabelList"/>
    <dgm:cxn modelId="{5AC68C5E-C57D-4137-84D7-89BD5F9FEA91}" type="presParOf" srcId="{536A4D4C-0AB2-44BE-AC8B-C583F6848492}" destId="{3FD36B3E-0FDA-4453-B045-C9DE99260704}" srcOrd="0" destOrd="0" presId="urn:microsoft.com/office/officeart/2018/2/layout/IconLabelList"/>
    <dgm:cxn modelId="{13B37070-EBC6-4ED4-807B-FD52889CE434}" type="presParOf" srcId="{3FD36B3E-0FDA-4453-B045-C9DE99260704}" destId="{3744B22B-73A2-401B-BAA4-4B51EC8011DF}" srcOrd="0" destOrd="0" presId="urn:microsoft.com/office/officeart/2018/2/layout/IconLabelList"/>
    <dgm:cxn modelId="{27BAC322-29F8-4DE4-8E01-4F208ACCE451}" type="presParOf" srcId="{3FD36B3E-0FDA-4453-B045-C9DE99260704}" destId="{67A80CD9-DD28-4530-B62F-21329ACC03A1}" srcOrd="1" destOrd="0" presId="urn:microsoft.com/office/officeart/2018/2/layout/IconLabelList"/>
    <dgm:cxn modelId="{91E22DFE-93E0-4072-A080-F894FBA15020}" type="presParOf" srcId="{3FD36B3E-0FDA-4453-B045-C9DE99260704}" destId="{DA9477D8-C193-4ED0-B50F-856D9283DC2C}" srcOrd="2" destOrd="0" presId="urn:microsoft.com/office/officeart/2018/2/layout/IconLabelList"/>
    <dgm:cxn modelId="{909BA428-9CC9-40E0-93CD-D34B2185E7DC}" type="presParOf" srcId="{536A4D4C-0AB2-44BE-AC8B-C583F6848492}" destId="{F238B943-ECD3-42AD-8B54-4CDE61F0E161}" srcOrd="1" destOrd="0" presId="urn:microsoft.com/office/officeart/2018/2/layout/IconLabelList"/>
    <dgm:cxn modelId="{28DC3C54-1183-4A89-8679-9B7A5A20BD8B}" type="presParOf" srcId="{536A4D4C-0AB2-44BE-AC8B-C583F6848492}" destId="{A89C585A-4987-419C-A517-DAC19B924B05}" srcOrd="2" destOrd="0" presId="urn:microsoft.com/office/officeart/2018/2/layout/IconLabelList"/>
    <dgm:cxn modelId="{01BDBE3F-D363-4536-BB57-8E4ADA8730FC}" type="presParOf" srcId="{A89C585A-4987-419C-A517-DAC19B924B05}" destId="{8DEC1F62-50B2-4C99-A0B6-1A0DCDC3E7AB}" srcOrd="0" destOrd="0" presId="urn:microsoft.com/office/officeart/2018/2/layout/IconLabelList"/>
    <dgm:cxn modelId="{2AFC9471-2DA6-44AE-B2A6-79565AF1695C}" type="presParOf" srcId="{A89C585A-4987-419C-A517-DAC19B924B05}" destId="{E140E0E3-6C2D-4F73-9C3E-998504189DD0}" srcOrd="1" destOrd="0" presId="urn:microsoft.com/office/officeart/2018/2/layout/IconLabelList"/>
    <dgm:cxn modelId="{3F2DA657-02B2-4DCE-9921-341A48CE8591}" type="presParOf" srcId="{A89C585A-4987-419C-A517-DAC19B924B05}" destId="{33ED1323-83EB-4A31-AE86-879FA5F4C395}" srcOrd="2" destOrd="0" presId="urn:microsoft.com/office/officeart/2018/2/layout/IconLabelList"/>
    <dgm:cxn modelId="{E526F90B-F1ED-4F9B-A0A1-0D0677BDC2CD}" type="presParOf" srcId="{536A4D4C-0AB2-44BE-AC8B-C583F6848492}" destId="{4AAA75C1-0C3D-4FE2-A165-C638DAB635D8}" srcOrd="3" destOrd="0" presId="urn:microsoft.com/office/officeart/2018/2/layout/IconLabelList"/>
    <dgm:cxn modelId="{8770F964-DD04-4456-8DB6-B2E6AF1E1F92}" type="presParOf" srcId="{536A4D4C-0AB2-44BE-AC8B-C583F6848492}" destId="{2FFC0BFD-BAF2-41B4-81D6-F5E1844A9A68}" srcOrd="4" destOrd="0" presId="urn:microsoft.com/office/officeart/2018/2/layout/IconLabelList"/>
    <dgm:cxn modelId="{88D95287-C01D-4CA4-9F92-E2551F779937}" type="presParOf" srcId="{2FFC0BFD-BAF2-41B4-81D6-F5E1844A9A68}" destId="{6786F4C4-69D9-4807-BC41-EEF6F2B58257}" srcOrd="0" destOrd="0" presId="urn:microsoft.com/office/officeart/2018/2/layout/IconLabelList"/>
    <dgm:cxn modelId="{4E54AE85-73FB-419F-B7F8-E66A630486F3}" type="presParOf" srcId="{2FFC0BFD-BAF2-41B4-81D6-F5E1844A9A68}" destId="{0E980BF9-25B4-4F00-B8D9-5718D797AE28}" srcOrd="1" destOrd="0" presId="urn:microsoft.com/office/officeart/2018/2/layout/IconLabelList"/>
    <dgm:cxn modelId="{09EE8061-956A-4661-80BC-E6E84A450F30}" type="presParOf" srcId="{2FFC0BFD-BAF2-41B4-81D6-F5E1844A9A68}" destId="{AF8495F5-CF07-4B29-B230-D7C2DE1A9D8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7F884-251F-4021-9057-633B35420633}">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21C7CE-8B5D-4940-A8FC-31D91142AB02}">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Who are the key people in school? </a:t>
          </a:r>
        </a:p>
      </dsp:txBody>
      <dsp:txXfrm>
        <a:off x="0" y="531"/>
        <a:ext cx="10515600" cy="870055"/>
      </dsp:txXfrm>
    </dsp:sp>
    <dsp:sp modelId="{0ECB31F9-B50D-4B4D-9FE9-CC65260B962E}">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BD4D4-A910-458B-8903-E51CFAD01C09}">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What does learning look like in Sunflowers?</a:t>
          </a:r>
        </a:p>
      </dsp:txBody>
      <dsp:txXfrm>
        <a:off x="0" y="870586"/>
        <a:ext cx="10515600" cy="870055"/>
      </dsp:txXfrm>
    </dsp:sp>
    <dsp:sp modelId="{FAF050B0-BD3F-4CB8-A672-F4635A2B3F1E}">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F8CC2-F1DF-402C-ABE0-202921619777}">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What do I need to do before September?</a:t>
          </a:r>
        </a:p>
      </dsp:txBody>
      <dsp:txXfrm>
        <a:off x="0" y="1740641"/>
        <a:ext cx="10515600" cy="870055"/>
      </dsp:txXfrm>
    </dsp:sp>
    <dsp:sp modelId="{7AA235CB-0043-4B99-9FBF-1A350F3D88A6}">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5A564-C5FB-4B3D-8726-348F2DA96872}">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How can I prepare my child?</a:t>
          </a:r>
        </a:p>
      </dsp:txBody>
      <dsp:txXfrm>
        <a:off x="0" y="2610696"/>
        <a:ext cx="10515600" cy="870055"/>
      </dsp:txXfrm>
    </dsp:sp>
    <dsp:sp modelId="{69A4FFCD-186E-4547-A725-60FE61ACAC16}">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0CEEE-439F-4B26-88AD-AC5D1FB118A0}">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What Wraparound Care is available?</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A3F3C-681A-4E24-ACEE-42F61FD7A049}">
      <dsp:nvSpPr>
        <dsp:cNvPr id="0" name=""/>
        <dsp:cNvSpPr/>
      </dsp:nvSpPr>
      <dsp:spPr>
        <a:xfrm>
          <a:off x="181777" y="1373143"/>
          <a:ext cx="1320143" cy="1320143"/>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5D4B0-777F-4961-B630-A2D093A55512}">
      <dsp:nvSpPr>
        <dsp:cNvPr id="0" name=""/>
        <dsp:cNvSpPr/>
      </dsp:nvSpPr>
      <dsp:spPr>
        <a:xfrm>
          <a:off x="459007" y="1650373"/>
          <a:ext cx="765683" cy="7656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35A28-0577-40B9-A94B-50DF92E75DD1}">
      <dsp:nvSpPr>
        <dsp:cNvPr id="0" name=""/>
        <dsp:cNvSpPr/>
      </dsp:nvSpPr>
      <dsp:spPr>
        <a:xfrm>
          <a:off x="1784808" y="1373143"/>
          <a:ext cx="3111765" cy="1320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GB" sz="2400" kern="1200" dirty="0">
              <a:latin typeface="Sassoon Infant Std"/>
            </a:rPr>
            <a:t>An invoice will be generated on </a:t>
          </a:r>
          <a:r>
            <a:rPr lang="en-GB" sz="2400" kern="1200" dirty="0" err="1">
              <a:latin typeface="Sassoon Infant Std"/>
            </a:rPr>
            <a:t>Famly</a:t>
          </a:r>
          <a:r>
            <a:rPr lang="en-GB" sz="2400" kern="1200" dirty="0">
              <a:latin typeface="Sassoon Infant Std"/>
            </a:rPr>
            <a:t> for provision, and payments are to be made on Arbor. </a:t>
          </a:r>
          <a:endParaRPr lang="en-US" sz="2400" kern="1200" dirty="0">
            <a:latin typeface="Sassoon Infant Std"/>
          </a:endParaRPr>
        </a:p>
      </dsp:txBody>
      <dsp:txXfrm>
        <a:off x="1784808" y="1373143"/>
        <a:ext cx="3111765" cy="1320143"/>
      </dsp:txXfrm>
    </dsp:sp>
    <dsp:sp modelId="{343FC419-FCF8-460E-BF30-EFC187E47AC6}">
      <dsp:nvSpPr>
        <dsp:cNvPr id="0" name=""/>
        <dsp:cNvSpPr/>
      </dsp:nvSpPr>
      <dsp:spPr>
        <a:xfrm>
          <a:off x="5438775" y="1373143"/>
          <a:ext cx="1320143" cy="1320143"/>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E50DE0-2252-4B2F-AA0A-0E28EA678410}">
      <dsp:nvSpPr>
        <dsp:cNvPr id="0" name=""/>
        <dsp:cNvSpPr/>
      </dsp:nvSpPr>
      <dsp:spPr>
        <a:xfrm>
          <a:off x="5716005" y="1650373"/>
          <a:ext cx="765683" cy="7656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6F8F4-64C6-4AEC-A30E-7DCDB5C7616C}">
      <dsp:nvSpPr>
        <dsp:cNvPr id="0" name=""/>
        <dsp:cNvSpPr/>
      </dsp:nvSpPr>
      <dsp:spPr>
        <a:xfrm>
          <a:off x="7041806" y="1373143"/>
          <a:ext cx="3111765" cy="1320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Sassoon Infant Std"/>
            </a:rPr>
            <a:t>Please book lunches via Arbor. Rec</a:t>
          </a:r>
          <a:r>
            <a:rPr lang="en-GB" sz="2400" kern="1200">
              <a:latin typeface="Sassoon Infant Std"/>
            </a:rPr>
            <a:t>eption Class get free school meals. Please note that the system will allow you to book these for the entire half term, but at least 24 hours in advance.  </a:t>
          </a:r>
          <a:endParaRPr lang="en-US" sz="2400" kern="1200">
            <a:latin typeface="Sassoon Infant Std"/>
          </a:endParaRPr>
        </a:p>
      </dsp:txBody>
      <dsp:txXfrm>
        <a:off x="7041806" y="1373143"/>
        <a:ext cx="3111765" cy="1320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4B22B-73A2-401B-BAA4-4B51EC8011DF}">
      <dsp:nvSpPr>
        <dsp:cNvPr id="0" name=""/>
        <dsp:cNvSpPr/>
      </dsp:nvSpPr>
      <dsp:spPr>
        <a:xfrm>
          <a:off x="1212569" y="987197"/>
          <a:ext cx="1300252" cy="13002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477D8-C193-4ED0-B50F-856D9283DC2C}">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latin typeface="Sassoon Infant Std" panose="020B0503020103030203" pitchFamily="34" charset="0"/>
            </a:rPr>
            <a:t>JC run our holiday clubs. </a:t>
          </a:r>
          <a:endParaRPr lang="en-US" sz="1500" kern="1200">
            <a:latin typeface="Sassoon Infant Std" panose="020B0503020103030203" pitchFamily="34" charset="0"/>
          </a:endParaRPr>
        </a:p>
      </dsp:txBody>
      <dsp:txXfrm>
        <a:off x="417971" y="2644140"/>
        <a:ext cx="2889450" cy="720000"/>
      </dsp:txXfrm>
    </dsp:sp>
    <dsp:sp modelId="{8DEC1F62-50B2-4C99-A0B6-1A0DCDC3E7AB}">
      <dsp:nvSpPr>
        <dsp:cNvPr id="0" name=""/>
        <dsp:cNvSpPr/>
      </dsp:nvSpPr>
      <dsp:spPr>
        <a:xfrm>
          <a:off x="4607673" y="987197"/>
          <a:ext cx="1300252" cy="13002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D1323-83EB-4A31-AE86-879FA5F4C395}">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rtl="0">
            <a:lnSpc>
              <a:spcPct val="100000"/>
            </a:lnSpc>
            <a:spcBef>
              <a:spcPct val="0"/>
            </a:spcBef>
            <a:spcAft>
              <a:spcPct val="35000"/>
            </a:spcAft>
            <a:buNone/>
          </a:pPr>
          <a:r>
            <a:rPr lang="en-GB" sz="1500" kern="1200">
              <a:latin typeface="Sassoon Infant Std"/>
            </a:rPr>
            <a:t>They will ask for an expression of interest for October, Easter and Summer Holiday club.</a:t>
          </a:r>
          <a:endParaRPr lang="en-US" sz="1500" kern="1200">
            <a:latin typeface="Sassoon Infant Std"/>
          </a:endParaRPr>
        </a:p>
      </dsp:txBody>
      <dsp:txXfrm>
        <a:off x="3813075" y="2644140"/>
        <a:ext cx="2889450" cy="720000"/>
      </dsp:txXfrm>
    </dsp:sp>
    <dsp:sp modelId="{6786F4C4-69D9-4807-BC41-EEF6F2B58257}">
      <dsp:nvSpPr>
        <dsp:cNvPr id="0" name=""/>
        <dsp:cNvSpPr/>
      </dsp:nvSpPr>
      <dsp:spPr>
        <a:xfrm>
          <a:off x="8002777" y="987197"/>
          <a:ext cx="1300252" cy="13002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495F5-CF07-4B29-B230-D7C2DE1A9D83}">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rtl="0">
            <a:lnSpc>
              <a:spcPct val="100000"/>
            </a:lnSpc>
            <a:spcBef>
              <a:spcPct val="0"/>
            </a:spcBef>
            <a:spcAft>
              <a:spcPct val="35000"/>
            </a:spcAft>
            <a:buNone/>
          </a:pPr>
          <a:r>
            <a:rPr lang="en-GB" sz="1500" kern="1200" dirty="0">
              <a:latin typeface="Sassoon Infant Std"/>
            </a:rPr>
            <a:t>If there is sufficient interest there may be a </a:t>
          </a:r>
          <a:r>
            <a:rPr lang="en-GB" sz="1500" kern="1200" dirty="0" err="1">
              <a:latin typeface="Sassoon Infant Std"/>
            </a:rPr>
            <a:t>possibilty</a:t>
          </a:r>
          <a:r>
            <a:rPr lang="en-GB" sz="1500" kern="1200" dirty="0">
              <a:latin typeface="Sassoon Infant Std"/>
            </a:rPr>
            <a:t> of future holiday clubs for under 4's</a:t>
          </a:r>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DF37B-C6A8-448B-94F8-525AE136F4BF}" type="datetimeFigureOut">
              <a:rPr lang="en-GB" smtClean="0"/>
              <a:t>22/06/2026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A48B5-75E7-44FF-A6F9-5D0B0288DFCD}" type="slidenum">
              <a:rPr lang="en-GB" smtClean="0"/>
              <a:t>‹#›</a:t>
            </a:fld>
            <a:endParaRPr lang="en-GB"/>
          </a:p>
        </p:txBody>
      </p:sp>
    </p:spTree>
    <p:extLst>
      <p:ext uri="{BB962C8B-B14F-4D97-AF65-F5344CB8AC3E}">
        <p14:creationId xmlns:p14="http://schemas.microsoft.com/office/powerpoint/2010/main" val="1573118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A48B5-75E7-44FF-A6F9-5D0B0288DFCD}" type="slidenum">
              <a:rPr lang="en-GB" smtClean="0"/>
              <a:t>1</a:t>
            </a:fld>
            <a:endParaRPr lang="en-GB"/>
          </a:p>
        </p:txBody>
      </p:sp>
    </p:spTree>
    <p:extLst>
      <p:ext uri="{BB962C8B-B14F-4D97-AF65-F5344CB8AC3E}">
        <p14:creationId xmlns:p14="http://schemas.microsoft.com/office/powerpoint/2010/main" val="2070024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bespoke behaviour system as we know all children are different and different </a:t>
            </a:r>
            <a:r>
              <a:rPr lang="en-GB" dirty="0" err="1"/>
              <a:t>streagies</a:t>
            </a:r>
            <a:r>
              <a:rPr lang="en-GB" dirty="0"/>
              <a:t> and approaches are individual for each child. We over all follow the “Rainbow system which is our school policy.” However, we adapt and change to meet all individual needs.  </a:t>
            </a:r>
          </a:p>
          <a:p>
            <a:endParaRPr lang="en-GB" dirty="0"/>
          </a:p>
          <a:p>
            <a:r>
              <a:rPr lang="en-GB" dirty="0"/>
              <a:t>WE FOCUS ON POSTIVIE REINFORCEMENT AND COMMIUNICATION TO DISCUSS FEELINGS, NEEDS AND WANTS. We ensure children feel safe and secure to discuss their emotions. </a:t>
            </a:r>
          </a:p>
          <a:p>
            <a:endParaRPr lang="en-GB" dirty="0"/>
          </a:p>
          <a:p>
            <a:endParaRPr lang="en-GB" dirty="0"/>
          </a:p>
          <a:p>
            <a:r>
              <a:rPr lang="en-GB" sz="1200" kern="1200" dirty="0">
                <a:solidFill>
                  <a:schemeClr val="tx1"/>
                </a:solidFill>
                <a:effectLst/>
                <a:latin typeface="+mn-lt"/>
                <a:ea typeface="+mn-ea"/>
                <a:cs typeface="+mn-cs"/>
              </a:rPr>
              <a:t>All children’s names will start on the sun at the beginning of each day. Names will remain here for adhering to Streethay Expectations. </a:t>
            </a:r>
          </a:p>
          <a:p>
            <a:r>
              <a:rPr lang="en-GB" sz="1200" b="1" kern="1200" dirty="0">
                <a:solidFill>
                  <a:schemeClr val="tx1"/>
                </a:solidFill>
                <a:effectLst/>
                <a:latin typeface="+mn-lt"/>
                <a:ea typeface="+mn-ea"/>
                <a:cs typeface="+mn-cs"/>
              </a:rPr>
              <a:t>Rainbow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Children’s names can be put on the rainbow during the day for especially excellent behaviour and excellent work. When children move up to the rainbow, they will receive a certificate and praise their achievements. </a:t>
            </a:r>
          </a:p>
          <a:p>
            <a:r>
              <a:rPr lang="en-GB" sz="1200" b="1" kern="1200" dirty="0">
                <a:solidFill>
                  <a:schemeClr val="tx1"/>
                </a:solidFill>
                <a:effectLst/>
                <a:latin typeface="+mn-lt"/>
                <a:ea typeface="+mn-ea"/>
                <a:cs typeface="+mn-cs"/>
              </a:rPr>
              <a:t>Sun covered by cloud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Children’s names will move down onto the sun covered by the cloud when they have been given a warning. ‘Stop and think’. Children are reminded of the school rules and self-regulation is encouraged. </a:t>
            </a:r>
          </a:p>
          <a:p>
            <a:r>
              <a:rPr lang="en-GB" sz="1200" b="1" kern="1200" dirty="0">
                <a:solidFill>
                  <a:schemeClr val="tx1"/>
                </a:solidFill>
                <a:effectLst/>
                <a:latin typeface="+mn-lt"/>
                <a:ea typeface="+mn-ea"/>
                <a:cs typeface="+mn-cs"/>
              </a:rPr>
              <a:t>Grey sad cloud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can move down if they continue to not follow the Streethay Expectations. Children are encouraged to ‘Put it right’ and given thinking time in class or if necessary, in another class. Children have restorative conversation with a member of staff and remined of the school rules. </a:t>
            </a:r>
          </a:p>
          <a:p>
            <a:r>
              <a:rPr lang="en-GB" sz="1200" b="1" kern="1200" dirty="0">
                <a:solidFill>
                  <a:schemeClr val="tx1"/>
                </a:solidFill>
                <a:effectLst/>
                <a:latin typeface="+mn-lt"/>
                <a:ea typeface="+mn-ea"/>
                <a:cs typeface="+mn-cs"/>
              </a:rPr>
              <a:t>If children continue not to follow the Streethay rules or are aggressive physically or verbally they receive thinking time with SLT, and their behaviour is recorded on the behaviour log. Parents are contacted or spoken to at the end of the day about their child’s behaviour.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Children’s names can move up and down the system throughout the day. At the end of the day each child returns to the sun. Each day is a fresh start. </a:t>
            </a:r>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18</a:t>
            </a:fld>
            <a:endParaRPr lang="en-GB"/>
          </a:p>
        </p:txBody>
      </p:sp>
    </p:spTree>
    <p:extLst>
      <p:ext uri="{BB962C8B-B14F-4D97-AF65-F5344CB8AC3E}">
        <p14:creationId xmlns:p14="http://schemas.microsoft.com/office/powerpoint/2010/main" val="194412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an open door school and we encourage parents to communicate and interact with us as much as possible. If you ever need to speak to a member of staff we will always make time to discuss your child. </a:t>
            </a:r>
          </a:p>
          <a:p>
            <a:endParaRPr lang="en-GB" dirty="0"/>
          </a:p>
          <a:p>
            <a:r>
              <a:rPr lang="en-GB" dirty="0"/>
              <a:t>I have started to visit some Nursery Setting and had the pleasure speaking to current key workers and settings. I will of contacted you to discuss your child and how is best to support them in the transition into Sunflowers. I am so excited for the meet the teacher sessions and welcoming all the children into sunflowers. There will be fun and engaging activates set up for your child to explore and become familiar with their new environment. </a:t>
            </a:r>
          </a:p>
          <a:p>
            <a:endParaRPr lang="en-GB" dirty="0"/>
          </a:p>
          <a:p>
            <a:r>
              <a:rPr lang="en-GB" dirty="0"/>
              <a:t>Before the Summer holiday you will be set up onto Tapestry our learning journal where myself and Miss Wheeler will post exciting messages to welcome you to Streethay. Please over the summer holiday post pictures so we can start to develop our communication and </a:t>
            </a:r>
            <a:r>
              <a:rPr lang="en-GB" dirty="0" err="1"/>
              <a:t>repor</a:t>
            </a:r>
            <a:r>
              <a:rPr lang="en-GB" dirty="0"/>
              <a:t> with your child for when they start Sunflowers. </a:t>
            </a:r>
          </a:p>
          <a:p>
            <a:endParaRPr lang="en-GB" dirty="0"/>
          </a:p>
          <a:p>
            <a:r>
              <a:rPr lang="en-GB" dirty="0"/>
              <a:t>At the … on the table I have created welcome packs for each of you to take home. Inside you will find a transition booklet with pictures of the classroom of the main areas of the school, please show and share these with your children. </a:t>
            </a:r>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19</a:t>
            </a:fld>
            <a:endParaRPr lang="en-GB"/>
          </a:p>
        </p:txBody>
      </p:sp>
    </p:spTree>
    <p:extLst>
      <p:ext uri="{BB962C8B-B14F-4D97-AF65-F5344CB8AC3E}">
        <p14:creationId xmlns:p14="http://schemas.microsoft.com/office/powerpoint/2010/main" val="249775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3</a:t>
            </a:fld>
            <a:endParaRPr lang="en-GB"/>
          </a:p>
        </p:txBody>
      </p:sp>
    </p:spTree>
    <p:extLst>
      <p:ext uri="{BB962C8B-B14F-4D97-AF65-F5344CB8AC3E}">
        <p14:creationId xmlns:p14="http://schemas.microsoft.com/office/powerpoint/2010/main" val="112115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Reception baseline assessment is a short assessment which is sent to department for education to track the progress of the children from entering school to the end of school in year 6. </a:t>
            </a:r>
          </a:p>
          <a:p>
            <a:endParaRPr lang="en-GB" dirty="0"/>
          </a:p>
          <a:p>
            <a:r>
              <a:rPr lang="en-GB" dirty="0"/>
              <a:t>We use </a:t>
            </a:r>
            <a:r>
              <a:rPr lang="en-GB" dirty="0" err="1"/>
              <a:t>famly</a:t>
            </a:r>
            <a:r>
              <a:rPr lang="en-GB" dirty="0"/>
              <a:t> as our main assessment platform where we record observations of your child when they are our focus child for the week. We focus on all 7 areas of learning and observe children during ‘in the moment impacts’ where we have modelled or intervened with their learning or during a ‘wow’ moment where they have achieved an outcome independently. We have created our own curriculum which is underpinned by the non statutory framework ‘Development matters’ Creating our own Streethay expectations for the children to achieve throughout the year.</a:t>
            </a:r>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11</a:t>
            </a:fld>
            <a:endParaRPr lang="en-GB"/>
          </a:p>
        </p:txBody>
      </p:sp>
    </p:spTree>
    <p:extLst>
      <p:ext uri="{BB962C8B-B14F-4D97-AF65-F5344CB8AC3E}">
        <p14:creationId xmlns:p14="http://schemas.microsoft.com/office/powerpoint/2010/main" val="47878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are passionate about giving our children the best possible start to their learning journey. We follow aspects of a Reggio Emilia approach in the EYFS, using natural materials and resources to engage and spark thinking within our learners. This environment enables all learners to become engrossed within their play and supports development.</a:t>
            </a:r>
          </a:p>
          <a:p>
            <a:r>
              <a:rPr lang="en-GB" sz="1200" b="0" i="0" kern="1200" dirty="0">
                <a:solidFill>
                  <a:schemeClr val="tx1"/>
                </a:solidFill>
                <a:effectLst/>
                <a:latin typeface="+mn-lt"/>
                <a:ea typeface="+mn-ea"/>
                <a:cs typeface="+mn-cs"/>
              </a:rPr>
              <a:t>Our Streethay curriculum has been designed to enable children to succeed. We support all learners and create opportunities to maximise opportunities for children to thrive, by challenging more able children with cross-curricular links and learning experiences. We also recognise the importance to support our SEND children with our bespoke approach to enable them to achieve the best of their abilities.</a:t>
            </a:r>
          </a:p>
          <a:p>
            <a:endParaRPr lang="en-GB" b="1" dirty="0"/>
          </a:p>
        </p:txBody>
      </p:sp>
      <p:sp>
        <p:nvSpPr>
          <p:cNvPr id="4" name="Slide Number Placeholder 3"/>
          <p:cNvSpPr>
            <a:spLocks noGrp="1"/>
          </p:cNvSpPr>
          <p:nvPr>
            <p:ph type="sldNum" sz="quarter" idx="5"/>
          </p:nvPr>
        </p:nvSpPr>
        <p:spPr/>
        <p:txBody>
          <a:bodyPr/>
          <a:lstStyle/>
          <a:p>
            <a:fld id="{5E2A48B5-75E7-44FF-A6F9-5D0B0288DFCD}" type="slidenum">
              <a:rPr lang="en-GB" smtClean="0"/>
              <a:t>12</a:t>
            </a:fld>
            <a:endParaRPr lang="en-GB"/>
          </a:p>
        </p:txBody>
      </p:sp>
    </p:spTree>
    <p:extLst>
      <p:ext uri="{BB962C8B-B14F-4D97-AF65-F5344CB8AC3E}">
        <p14:creationId xmlns:p14="http://schemas.microsoft.com/office/powerpoint/2010/main" val="297449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Streethay we have many enrichments to deepen children’s knowledge and skills. We are currently working hard to map out our enrichments for next year. </a:t>
            </a:r>
          </a:p>
          <a:p>
            <a:r>
              <a:rPr lang="en-GB" dirty="0"/>
              <a:t>As the Forest School Lead my favourite enrichment for the children is forest school. It allows the children to explore their natural environment and create a safe space for them to experience risk and challenge. </a:t>
            </a:r>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13</a:t>
            </a:fld>
            <a:endParaRPr lang="en-GB"/>
          </a:p>
        </p:txBody>
      </p:sp>
    </p:spTree>
    <p:extLst>
      <p:ext uri="{BB962C8B-B14F-4D97-AF65-F5344CB8AC3E}">
        <p14:creationId xmlns:p14="http://schemas.microsoft.com/office/powerpoint/2010/main" val="74702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guide to a day in sunflowers. We follow a routine throughout the year to support the children. We ensure children have a range of activities and that they are all stimulating and engaging for the children. </a:t>
            </a:r>
          </a:p>
        </p:txBody>
      </p:sp>
      <p:sp>
        <p:nvSpPr>
          <p:cNvPr id="4" name="Slide Number Placeholder 3"/>
          <p:cNvSpPr>
            <a:spLocks noGrp="1"/>
          </p:cNvSpPr>
          <p:nvPr>
            <p:ph type="sldNum" sz="quarter" idx="5"/>
          </p:nvPr>
        </p:nvSpPr>
        <p:spPr/>
        <p:txBody>
          <a:bodyPr/>
          <a:lstStyle/>
          <a:p>
            <a:fld id="{5E2A48B5-75E7-44FF-A6F9-5D0B0288DFCD}" type="slidenum">
              <a:rPr lang="en-GB" smtClean="0"/>
              <a:t>14</a:t>
            </a:fld>
            <a:endParaRPr lang="en-GB"/>
          </a:p>
        </p:txBody>
      </p:sp>
    </p:spTree>
    <p:extLst>
      <p:ext uri="{BB962C8B-B14F-4D97-AF65-F5344CB8AC3E}">
        <p14:creationId xmlns:p14="http://schemas.microsoft.com/office/powerpoint/2010/main" val="277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 time as seen on pervious slide, we ensure we cover all areas of learning in reception. This can be through adult led, continuous provision or child initiated.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CofEL</a:t>
            </a:r>
            <a:r>
              <a:rPr lang="en-GB" sz="1200" b="0" i="0" kern="1200" dirty="0">
                <a:solidFill>
                  <a:schemeClr val="tx1"/>
                </a:solidFill>
                <a:effectLst/>
                <a:latin typeface="+mn-lt"/>
                <a:ea typeface="+mn-ea"/>
                <a:cs typeface="+mn-cs"/>
              </a:rPr>
              <a:t> </a:t>
            </a:r>
            <a:r>
              <a:rPr lang="en-GB" dirty="0"/>
              <a:t>These strands underpin the children’s learning and development. We use these three stands to reflect on the different rates at which children learn and develop and adjust our practise to support all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 and exploring – Investitive and explore, have a 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Active learning – Concentrate and keep on trying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Creating and thinking critically - Children develop their own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EYFS is fundamental in ensuring solid foundations for children enabling them to be life-long learners. At Streethay, we place great emphasis on building positive and secure relationships with our children and families in order to achieve the best possible outcomes. Our children are enthusiastic, safe and well supported and challenged by our teaching staff.</a:t>
            </a:r>
          </a:p>
          <a:p>
            <a:endParaRPr lang="en-GB" dirty="0"/>
          </a:p>
          <a:p>
            <a:r>
              <a:rPr lang="en-GB" dirty="0"/>
              <a:t>PSED is crucial for children to lead healthy and happy lives, and is fundamental to their cognitive development. We strive to support all children and create nurturing environments which leads to the children developing strong, warm and supportive relationships with adults. We support children with their self regulation, feelings and those of others, to play co-operatively and manage own personal needs. This develops a positive sense of self worth, confidence and resilience. Which supports them within their development and life long skills.</a:t>
            </a:r>
          </a:p>
          <a:p>
            <a:endParaRPr lang="en-GB" dirty="0"/>
          </a:p>
          <a:p>
            <a:r>
              <a:rPr lang="en-GB" dirty="0"/>
              <a:t>C&amp;L is the development of children’s language and underpins all 7 areas of learning. It is vital for children to have back and forth interactions and conversations. We ensure our provisions are language rich with key vocabulary, adult modelling and reading frequently to the children a range of books such as fiction, non fiction, rhymes and poems. We support children to have a voice and share ideas, answers and to ask questions. </a:t>
            </a:r>
          </a:p>
          <a:p>
            <a:r>
              <a:rPr lang="en-GB" dirty="0"/>
              <a:t>We also have an in house S&amp;L therapist who supports children with their speech. </a:t>
            </a:r>
          </a:p>
          <a:p>
            <a:endParaRPr lang="en-GB" dirty="0"/>
          </a:p>
          <a:p>
            <a:r>
              <a:rPr lang="en-GB" dirty="0"/>
              <a:t>PD is vital in children’s all round development. It enables them to pursue happy, healthy and active lives. Gross motor skills provide the foundations for developing healthy bodies and social and emotional well being. Fine motor skills support children with their control and precision with hand eye co-ordination, which is later linked to early literacy. Helping the children to make marks and write. </a:t>
            </a:r>
          </a:p>
          <a:p>
            <a:endParaRPr lang="en-GB" dirty="0"/>
          </a:p>
          <a:p>
            <a:r>
              <a:rPr lang="en-GB" dirty="0"/>
              <a:t>L it is crucial for children to develop a life-long love of reading. Reading consists of two dimensions: Language comprehension (When an adult talks to a child about a the world around them using books) and word reading (this is taught later but involves decoding words in order for them to read). Writing involves pre mark making skills which then develops into  spelling and handwriting and articulating ideas and structuring them in speech before writing. </a:t>
            </a:r>
          </a:p>
          <a:p>
            <a:endParaRPr lang="en-GB" dirty="0"/>
          </a:p>
          <a:p>
            <a:r>
              <a:rPr lang="en-GB" dirty="0"/>
              <a:t>M this develops a strong grounding in numbers. Children should be able to count confidently, develop a deep understanding of numbers to 10, the relationship between them and the patterns within those numbers. Children will secure their mathematic vocabulary through our math mastery approach. We think it is important for children to explore numbers and have the confidence to have a go and not be afraid to make mistakes in order to develop their knowledge. </a:t>
            </a:r>
          </a:p>
          <a:p>
            <a:endParaRPr lang="en-GB" dirty="0"/>
          </a:p>
          <a:p>
            <a:r>
              <a:rPr lang="en-GB" dirty="0"/>
              <a:t>UW – This allows the children to have a sense of their physical world and community. It is allow children to experience the world around them such as visiting parks, museums and in addition explore the diversity of the whole world through books, looking at cultures, traditional, religions and countries. </a:t>
            </a:r>
          </a:p>
          <a:p>
            <a:endParaRPr lang="en-GB" dirty="0"/>
          </a:p>
          <a:p>
            <a:endParaRPr lang="en-GB" dirty="0"/>
          </a:p>
          <a:p>
            <a:r>
              <a:rPr lang="en-GB" dirty="0"/>
              <a:t>EAD – This develops the children’s artistic and cultural awareness to support their imagination and creativity. It is important that children have opportunities to engage with arts allowing them to play with a variety of materials such as instruments, songs, dance, paint, playdoh and much more. It allows children to develop their understanding of self-expression and allows them to communicate through arts. </a:t>
            </a:r>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15</a:t>
            </a:fld>
            <a:endParaRPr lang="en-GB"/>
          </a:p>
        </p:txBody>
      </p:sp>
    </p:spTree>
    <p:extLst>
      <p:ext uri="{BB962C8B-B14F-4D97-AF65-F5344CB8AC3E}">
        <p14:creationId xmlns:p14="http://schemas.microsoft.com/office/powerpoint/2010/main" val="126184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follow Little Wandle for our phonics program. We have short daily sessions and follow a teacher sequence of sounds. We focus heavily on repeated practise and revisiting sounds that have been previously taught to secure children’s knowledge and understanding. We ensure all our phonics lessons are consistent and use the same terminology and lesson structure daily. </a:t>
            </a:r>
          </a:p>
          <a:p>
            <a:endParaRPr lang="en-GB" dirty="0"/>
          </a:p>
          <a:p>
            <a:r>
              <a:rPr lang="en-GB" dirty="0"/>
              <a:t>We use the Little Wandle handwriting rhymes which will be sent out at the start of the year when we begin phonics. It is important to model correct formation of letters to the children. </a:t>
            </a:r>
          </a:p>
          <a:p>
            <a:r>
              <a:rPr lang="en-GB" dirty="0"/>
              <a:t>We begin the year by focusing mainly on name writing and the formation of letters within their name. </a:t>
            </a:r>
          </a:p>
          <a:p>
            <a:r>
              <a:rPr lang="en-GB" dirty="0"/>
              <a:t>The children begin the year making early mark making shapes, such as lines, circles and crosses. As we start phonics the children develop the skills to begin to write words and form letters correctly. </a:t>
            </a:r>
          </a:p>
          <a:p>
            <a:r>
              <a:rPr lang="en-GB" dirty="0"/>
              <a:t>We encourage the children to hold their pencil with a tripod grip by says “pinch your pencil” supporting children to hold their pencil correctly. </a:t>
            </a:r>
          </a:p>
          <a:p>
            <a:endParaRPr lang="en-GB" dirty="0"/>
          </a:p>
          <a:p>
            <a:endParaRPr lang="en-GB" dirty="0"/>
          </a:p>
        </p:txBody>
      </p:sp>
      <p:sp>
        <p:nvSpPr>
          <p:cNvPr id="4" name="Slide Number Placeholder 3"/>
          <p:cNvSpPr>
            <a:spLocks noGrp="1"/>
          </p:cNvSpPr>
          <p:nvPr>
            <p:ph type="sldNum" sz="quarter" idx="5"/>
          </p:nvPr>
        </p:nvSpPr>
        <p:spPr/>
        <p:txBody>
          <a:bodyPr/>
          <a:lstStyle/>
          <a:p>
            <a:fld id="{5E2A48B5-75E7-44FF-A6F9-5D0B0288DFCD}" type="slidenum">
              <a:rPr lang="en-GB" smtClean="0"/>
              <a:t>16</a:t>
            </a:fld>
            <a:endParaRPr lang="en-GB"/>
          </a:p>
        </p:txBody>
      </p:sp>
    </p:spTree>
    <p:extLst>
      <p:ext uri="{BB962C8B-B14F-4D97-AF65-F5344CB8AC3E}">
        <p14:creationId xmlns:p14="http://schemas.microsoft.com/office/powerpoint/2010/main" val="372121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vital for the children to play outside and to develop their gross motor skills, team building and release energy. </a:t>
            </a:r>
          </a:p>
          <a:p>
            <a:r>
              <a:rPr lang="en-GB" dirty="0"/>
              <a:t>In sunflowers we support the children to be their own educators outside, we nurture and guide the children and model were appropriate. Children take learning into their own hands and can explore a various of open-ended learning environments ensuring all 7 areas of learning are accessible. </a:t>
            </a:r>
          </a:p>
        </p:txBody>
      </p:sp>
      <p:sp>
        <p:nvSpPr>
          <p:cNvPr id="4" name="Slide Number Placeholder 3"/>
          <p:cNvSpPr>
            <a:spLocks noGrp="1"/>
          </p:cNvSpPr>
          <p:nvPr>
            <p:ph type="sldNum" sz="quarter" idx="5"/>
          </p:nvPr>
        </p:nvSpPr>
        <p:spPr/>
        <p:txBody>
          <a:bodyPr/>
          <a:lstStyle/>
          <a:p>
            <a:fld id="{5E2A48B5-75E7-44FF-A6F9-5D0B0288DFCD}" type="slidenum">
              <a:rPr lang="en-GB" smtClean="0"/>
              <a:t>17</a:t>
            </a:fld>
            <a:endParaRPr lang="en-GB"/>
          </a:p>
        </p:txBody>
      </p:sp>
    </p:spTree>
    <p:extLst>
      <p:ext uri="{BB962C8B-B14F-4D97-AF65-F5344CB8AC3E}">
        <p14:creationId xmlns:p14="http://schemas.microsoft.com/office/powerpoint/2010/main" val="230010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E89B35-E489-48AC-AF43-3BA409256C99}" type="datetimeFigureOut">
              <a:rPr lang="en-GB" smtClean="0"/>
              <a:t>22/06/2026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377194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89B35-E489-48AC-AF43-3BA409256C99}" type="datetimeFigureOut">
              <a:rPr lang="en-GB" smtClean="0"/>
              <a:t>22/06/2026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4458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89B35-E489-48AC-AF43-3BA409256C99}" type="datetimeFigureOut">
              <a:rPr lang="en-GB" smtClean="0"/>
              <a:t>22/06/2026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398017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89B35-E489-48AC-AF43-3BA409256C99}" type="datetimeFigureOut">
              <a:rPr lang="en-GB" smtClean="0"/>
              <a:t>22/06/2026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139565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E89B35-E489-48AC-AF43-3BA409256C99}" type="datetimeFigureOut">
              <a:rPr lang="en-GB" smtClean="0"/>
              <a:t>22/06/2026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54355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E89B35-E489-48AC-AF43-3BA409256C99}" type="datetimeFigureOut">
              <a:rPr lang="en-GB" smtClean="0"/>
              <a:t>22/06/2026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401527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E89B35-E489-48AC-AF43-3BA409256C99}" type="datetimeFigureOut">
              <a:rPr lang="en-GB" smtClean="0"/>
              <a:t>22/06/2026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302910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E89B35-E489-48AC-AF43-3BA409256C99}" type="datetimeFigureOut">
              <a:rPr lang="en-GB" smtClean="0"/>
              <a:t>22/06/2026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237895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89B35-E489-48AC-AF43-3BA409256C99}" type="datetimeFigureOut">
              <a:rPr lang="en-GB" smtClean="0"/>
              <a:t>22/06/2026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85624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E89B35-E489-48AC-AF43-3BA409256C99}" type="datetimeFigureOut">
              <a:rPr lang="en-GB" smtClean="0"/>
              <a:t>22/06/2026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221869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E89B35-E489-48AC-AF43-3BA409256C99}" type="datetimeFigureOut">
              <a:rPr lang="en-GB" smtClean="0"/>
              <a:t>22/06/2026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72EEA-9F19-469A-84E7-24A192B7DC67}" type="slidenum">
              <a:rPr lang="en-GB" smtClean="0"/>
              <a:t>‹#›</a:t>
            </a:fld>
            <a:endParaRPr lang="en-GB"/>
          </a:p>
        </p:txBody>
      </p:sp>
    </p:spTree>
    <p:extLst>
      <p:ext uri="{BB962C8B-B14F-4D97-AF65-F5344CB8AC3E}">
        <p14:creationId xmlns:p14="http://schemas.microsoft.com/office/powerpoint/2010/main" val="297705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89B35-E489-48AC-AF43-3BA409256C99}" type="datetimeFigureOut">
              <a:rPr lang="en-GB" smtClean="0"/>
              <a:t>22/06/2026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72EEA-9F19-469A-84E7-24A192B7DC67}" type="slidenum">
              <a:rPr lang="en-GB" smtClean="0"/>
              <a:t>‹#›</a:t>
            </a:fld>
            <a:endParaRPr lang="en-GB"/>
          </a:p>
        </p:txBody>
      </p:sp>
    </p:spTree>
    <p:extLst>
      <p:ext uri="{BB962C8B-B14F-4D97-AF65-F5344CB8AC3E}">
        <p14:creationId xmlns:p14="http://schemas.microsoft.com/office/powerpoint/2010/main" val="31437173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uniformsplus.co.uk/category/school-uniforms/"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unflower&#10;&#10;AI-generated content may be incorrect.">
            <a:extLst>
              <a:ext uri="{FF2B5EF4-FFF2-40B4-BE49-F238E27FC236}">
                <a16:creationId xmlns:a16="http://schemas.microsoft.com/office/drawing/2014/main" id="{88D8CA69-62C4-139D-CAEA-27947245390C}"/>
              </a:ext>
            </a:extLst>
          </p:cNvPr>
          <p:cNvPicPr>
            <a:picLocks noChangeAspect="1"/>
          </p:cNvPicPr>
          <p:nvPr/>
        </p:nvPicPr>
        <p:blipFill>
          <a:blip r:embed="rId3"/>
          <a:srcRect t="12952" r="-2" b="4866"/>
          <a:stretch>
            <a:fillRect/>
          </a:stretch>
        </p:blipFill>
        <p:spPr>
          <a:xfrm>
            <a:off x="4299865" y="10"/>
            <a:ext cx="7892135" cy="6857990"/>
          </a:xfrm>
          <a:prstGeom prst="rect">
            <a:avLst/>
          </a:prstGeom>
        </p:spPr>
      </p:pic>
      <p:sp>
        <p:nvSpPr>
          <p:cNvPr id="2070" name="Rectangle 206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11135C-51CB-9D51-A3A5-84D35577A168}"/>
              </a:ext>
            </a:extLst>
          </p:cNvPr>
          <p:cNvSpPr>
            <a:spLocks noGrp="1"/>
          </p:cNvSpPr>
          <p:nvPr>
            <p:ph type="ctrTitle"/>
          </p:nvPr>
        </p:nvSpPr>
        <p:spPr>
          <a:xfrm>
            <a:off x="477981" y="1122363"/>
            <a:ext cx="4023360" cy="3204134"/>
          </a:xfrm>
        </p:spPr>
        <p:txBody>
          <a:bodyPr anchor="b">
            <a:normAutofit/>
          </a:bodyPr>
          <a:lstStyle/>
          <a:p>
            <a:pPr algn="l"/>
            <a:r>
              <a:rPr lang="en-GB" sz="4800" dirty="0">
                <a:latin typeface="Baguet Script" panose="020F0502020204030204" pitchFamily="2" charset="0"/>
              </a:rPr>
              <a:t>Welcome to </a:t>
            </a:r>
            <a:r>
              <a:rPr lang="en-GB" sz="4800" dirty="0" err="1">
                <a:latin typeface="Baguet Script" panose="020F0502020204030204" pitchFamily="2" charset="0"/>
              </a:rPr>
              <a:t>Streethay</a:t>
            </a:r>
          </a:p>
        </p:txBody>
      </p:sp>
      <p:sp>
        <p:nvSpPr>
          <p:cNvPr id="3" name="Subtitle 2">
            <a:extLst>
              <a:ext uri="{FF2B5EF4-FFF2-40B4-BE49-F238E27FC236}">
                <a16:creationId xmlns:a16="http://schemas.microsoft.com/office/drawing/2014/main" id="{6E849592-0CE0-3318-7803-EEBC945CFCBE}"/>
              </a:ext>
            </a:extLst>
          </p:cNvPr>
          <p:cNvSpPr>
            <a:spLocks noGrp="1"/>
          </p:cNvSpPr>
          <p:nvPr>
            <p:ph type="subTitle" idx="1"/>
          </p:nvPr>
        </p:nvSpPr>
        <p:spPr>
          <a:xfrm>
            <a:off x="477980" y="4872922"/>
            <a:ext cx="4023359" cy="1208141"/>
          </a:xfrm>
        </p:spPr>
        <p:txBody>
          <a:bodyPr>
            <a:normAutofit/>
          </a:bodyPr>
          <a:lstStyle/>
          <a:p>
            <a:pPr algn="l"/>
            <a:r>
              <a:rPr lang="en-GB" sz="2000">
                <a:latin typeface="Baguet Script" panose="020F0502020204030204" pitchFamily="2" charset="0"/>
              </a:rPr>
              <a:t>Team Sunflowers</a:t>
            </a:r>
          </a:p>
        </p:txBody>
      </p:sp>
      <p:sp>
        <p:nvSpPr>
          <p:cNvPr id="2072" name="Rectangle 207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4" name="Rectangle 207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9B70D17-8742-7C6A-7CE1-A8561F8B7A5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1208890" y="87931"/>
            <a:ext cx="959267" cy="831865"/>
          </a:xfrm>
          <a:prstGeom prst="rect">
            <a:avLst/>
          </a:prstGeom>
          <a:noFill/>
        </p:spPr>
      </p:pic>
      <p:pic>
        <p:nvPicPr>
          <p:cNvPr id="8" name="Picture 7">
            <a:extLst>
              <a:ext uri="{FF2B5EF4-FFF2-40B4-BE49-F238E27FC236}">
                <a16:creationId xmlns:a16="http://schemas.microsoft.com/office/drawing/2014/main" id="{C92B7FCA-F323-6CB4-3967-04E58507A629}"/>
              </a:ext>
            </a:extLst>
          </p:cNvPr>
          <p:cNvPicPr>
            <a:picLocks noChangeAspect="1"/>
          </p:cNvPicPr>
          <p:nvPr/>
        </p:nvPicPr>
        <p:blipFill>
          <a:blip r:embed="rId5"/>
          <a:stretch>
            <a:fillRect/>
          </a:stretch>
        </p:blipFill>
        <p:spPr>
          <a:xfrm>
            <a:off x="210748" y="93487"/>
            <a:ext cx="1843060" cy="921530"/>
          </a:xfrm>
          <a:prstGeom prst="rect">
            <a:avLst/>
          </a:prstGeom>
        </p:spPr>
      </p:pic>
    </p:spTree>
    <p:extLst>
      <p:ext uri="{BB962C8B-B14F-4D97-AF65-F5344CB8AC3E}">
        <p14:creationId xmlns:p14="http://schemas.microsoft.com/office/powerpoint/2010/main" val="17183312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5625-9126-BFE1-413E-05E9E0ECF8F2}"/>
              </a:ext>
            </a:extLst>
          </p:cNvPr>
          <p:cNvSpPr>
            <a:spLocks noGrp="1"/>
          </p:cNvSpPr>
          <p:nvPr>
            <p:ph type="title"/>
          </p:nvPr>
        </p:nvSpPr>
        <p:spPr/>
        <p:txBody>
          <a:bodyPr/>
          <a:lstStyle/>
          <a:p>
            <a:r>
              <a:rPr lang="en-GB" dirty="0">
                <a:latin typeface="Sassoon Infant Std" panose="020B0503020103030203" pitchFamily="34" charset="0"/>
              </a:rPr>
              <a:t>JC Academy – Holiday Club</a:t>
            </a:r>
          </a:p>
        </p:txBody>
      </p:sp>
      <p:graphicFrame>
        <p:nvGraphicFramePr>
          <p:cNvPr id="1030" name="Content Placeholder 2">
            <a:extLst>
              <a:ext uri="{FF2B5EF4-FFF2-40B4-BE49-F238E27FC236}">
                <a16:creationId xmlns:a16="http://schemas.microsoft.com/office/drawing/2014/main" id="{FEC8596A-7993-2AE9-10BA-89A7F13AE896}"/>
              </a:ext>
            </a:extLst>
          </p:cNvPr>
          <p:cNvGraphicFramePr>
            <a:graphicFrameLocks noGrp="1"/>
          </p:cNvGraphicFramePr>
          <p:nvPr>
            <p:ph idx="1"/>
            <p:extLst>
              <p:ext uri="{D42A27DB-BD31-4B8C-83A1-F6EECF244321}">
                <p14:modId xmlns:p14="http://schemas.microsoft.com/office/powerpoint/2010/main" val="42377585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JCAcademy">
            <a:extLst>
              <a:ext uri="{FF2B5EF4-FFF2-40B4-BE49-F238E27FC236}">
                <a16:creationId xmlns:a16="http://schemas.microsoft.com/office/drawing/2014/main" id="{F964D4EC-E73A-2D1D-4E20-919CAB8117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4077" y="365125"/>
            <a:ext cx="27336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38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7D6186E-985E-3B23-185E-2B3AE43D204C}"/>
              </a:ext>
            </a:extLst>
          </p:cNvPr>
          <p:cNvSpPr>
            <a:spLocks noGrp="1"/>
          </p:cNvSpPr>
          <p:nvPr>
            <p:ph type="title"/>
          </p:nvPr>
        </p:nvSpPr>
        <p:spPr>
          <a:xfrm>
            <a:off x="1295400" y="669925"/>
            <a:ext cx="4151304" cy="1325563"/>
          </a:xfrm>
        </p:spPr>
        <p:txBody>
          <a:bodyPr anchor="b">
            <a:normAutofit/>
          </a:bodyPr>
          <a:lstStyle/>
          <a:p>
            <a:r>
              <a:rPr lang="en-GB">
                <a:solidFill>
                  <a:schemeClr val="bg1"/>
                </a:solidFill>
                <a:latin typeface="Sassoon Infant Std" panose="020B0503020103030203" pitchFamily="34" charset="0"/>
              </a:rPr>
              <a:t>Famly App – Learning Journey </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706609-66A9-13DC-B023-7780AAEF6564}"/>
              </a:ext>
            </a:extLst>
          </p:cNvPr>
          <p:cNvSpPr>
            <a:spLocks noGrp="1"/>
          </p:cNvSpPr>
          <p:nvPr>
            <p:ph idx="1"/>
          </p:nvPr>
        </p:nvSpPr>
        <p:spPr>
          <a:xfrm>
            <a:off x="1295400" y="2288833"/>
            <a:ext cx="4151304" cy="3711571"/>
          </a:xfrm>
        </p:spPr>
        <p:txBody>
          <a:bodyPr>
            <a:normAutofit/>
          </a:bodyPr>
          <a:lstStyle/>
          <a:p>
            <a:r>
              <a:rPr lang="en-GB" sz="2000">
                <a:solidFill>
                  <a:schemeClr val="bg1"/>
                </a:solidFill>
                <a:latin typeface="Sassoon Infant Std" panose="020B0503020103030203" pitchFamily="34" charset="0"/>
              </a:rPr>
              <a:t>Observations </a:t>
            </a:r>
          </a:p>
          <a:p>
            <a:r>
              <a:rPr lang="en-GB" sz="2000">
                <a:solidFill>
                  <a:schemeClr val="bg1"/>
                </a:solidFill>
                <a:latin typeface="Sassoon Infant Std" panose="020B0503020103030203" pitchFamily="34" charset="0"/>
              </a:rPr>
              <a:t>Instant messaging between – 8am and 4pm. </a:t>
            </a:r>
          </a:p>
          <a:p>
            <a:r>
              <a:rPr lang="en-GB" sz="2000">
                <a:solidFill>
                  <a:schemeClr val="bg1"/>
                </a:solidFill>
                <a:latin typeface="Sassoon Infant Std" panose="020B0503020103030203" pitchFamily="34" charset="0"/>
              </a:rPr>
              <a:t>Interactive news feed with updates from the classroom. </a:t>
            </a:r>
          </a:p>
          <a:p>
            <a:r>
              <a:rPr lang="en-GB" sz="2000">
                <a:solidFill>
                  <a:schemeClr val="bg1"/>
                </a:solidFill>
                <a:latin typeface="Sassoon Infant Std" panose="020B0503020103030203" pitchFamily="34" charset="0"/>
              </a:rPr>
              <a:t>Consent for your children will be required.</a:t>
            </a:r>
          </a:p>
          <a:p>
            <a:pPr marL="0" indent="0">
              <a:buNone/>
            </a:pPr>
            <a:endParaRPr lang="en-GB" sz="2000">
              <a:solidFill>
                <a:schemeClr val="bg1"/>
              </a:solidFill>
              <a:latin typeface="Sassoon Infant Std" panose="020B0503020103030203" pitchFamily="34" charset="0"/>
            </a:endParaRPr>
          </a:p>
          <a:p>
            <a:pPr marL="0" indent="0">
              <a:buNone/>
            </a:pPr>
            <a:endParaRPr lang="en-GB" sz="2000">
              <a:solidFill>
                <a:schemeClr val="bg1"/>
              </a:solidFill>
              <a:highlight>
                <a:srgbClr val="FFFF00"/>
              </a:highlight>
              <a:latin typeface="Sassoon Infant Std" panose="020B0503020103030203" pitchFamily="34" charset="0"/>
            </a:endParaRPr>
          </a:p>
        </p:txBody>
      </p:sp>
      <p:pic>
        <p:nvPicPr>
          <p:cNvPr id="8" name="Picture 7" descr="A picture containing clothing, person, footwear, play&#10;&#10;Description automatically generated">
            <a:extLst>
              <a:ext uri="{FF2B5EF4-FFF2-40B4-BE49-F238E27FC236}">
                <a16:creationId xmlns:a16="http://schemas.microsoft.com/office/drawing/2014/main" id="{4C8A4565-AA18-998A-74BB-A140A252F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1128" y="605057"/>
            <a:ext cx="2971800" cy="2228850"/>
          </a:xfrm>
          <a:prstGeom prst="rect">
            <a:avLst/>
          </a:prstGeom>
        </p:spPr>
      </p:pic>
      <p:pic>
        <p:nvPicPr>
          <p:cNvPr id="6" name="Picture 5" descr="A picture containing clothing, person, human face, indoor&#10;&#10;Description automatically generated">
            <a:extLst>
              <a:ext uri="{FF2B5EF4-FFF2-40B4-BE49-F238E27FC236}">
                <a16:creationId xmlns:a16="http://schemas.microsoft.com/office/drawing/2014/main" id="{85AEBA7F-36CB-36FF-1246-0C5B4CD22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03170" y="605057"/>
            <a:ext cx="2971800" cy="2228850"/>
          </a:xfrm>
          <a:prstGeom prst="rect">
            <a:avLst/>
          </a:prstGeom>
        </p:spPr>
      </p:pic>
      <p:pic>
        <p:nvPicPr>
          <p:cNvPr id="10" name="Picture 9" descr="A picture containing clothing, person, indoor, child&#10;&#10;Description automatically generated">
            <a:extLst>
              <a:ext uri="{FF2B5EF4-FFF2-40B4-BE49-F238E27FC236}">
                <a16:creationId xmlns:a16="http://schemas.microsoft.com/office/drawing/2014/main" id="{56F2F7A0-74D3-CA01-AE0E-FF6FB4672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653" y="3411753"/>
            <a:ext cx="2971800" cy="2228850"/>
          </a:xfrm>
          <a:prstGeom prst="rect">
            <a:avLst/>
          </a:prstGeom>
        </p:spPr>
      </p:pic>
      <p:pic>
        <p:nvPicPr>
          <p:cNvPr id="4" name="Picture 2" descr="Famly">
            <a:extLst>
              <a:ext uri="{FF2B5EF4-FFF2-40B4-BE49-F238E27FC236}">
                <a16:creationId xmlns:a16="http://schemas.microsoft.com/office/drawing/2014/main" id="{2A7ABD49-8F36-17F9-E311-2365251B22C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74645" y="3411753"/>
            <a:ext cx="2971800" cy="154801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81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70E1-04C9-BFF5-AEAE-8D7B7B151CE4}"/>
              </a:ext>
            </a:extLst>
          </p:cNvPr>
          <p:cNvSpPr>
            <a:spLocks noGrp="1"/>
          </p:cNvSpPr>
          <p:nvPr>
            <p:ph type="title"/>
          </p:nvPr>
        </p:nvSpPr>
        <p:spPr/>
        <p:txBody>
          <a:bodyPr/>
          <a:lstStyle/>
          <a:p>
            <a:r>
              <a:rPr lang="en-GB" dirty="0">
                <a:latin typeface="Sassoon Infant Std" panose="020B0503020103030203" pitchFamily="34" charset="0"/>
              </a:rPr>
              <a:t>Curriculum Themes</a:t>
            </a:r>
          </a:p>
        </p:txBody>
      </p:sp>
      <p:graphicFrame>
        <p:nvGraphicFramePr>
          <p:cNvPr id="4" name="Table 4">
            <a:extLst>
              <a:ext uri="{FF2B5EF4-FFF2-40B4-BE49-F238E27FC236}">
                <a16:creationId xmlns:a16="http://schemas.microsoft.com/office/drawing/2014/main" id="{3CF7710E-4A64-5C65-8690-1BB6E7E116BE}"/>
              </a:ext>
            </a:extLst>
          </p:cNvPr>
          <p:cNvGraphicFramePr>
            <a:graphicFrameLocks noGrp="1"/>
          </p:cNvGraphicFramePr>
          <p:nvPr>
            <p:ph idx="1"/>
            <p:extLst>
              <p:ext uri="{D42A27DB-BD31-4B8C-83A1-F6EECF244321}">
                <p14:modId xmlns:p14="http://schemas.microsoft.com/office/powerpoint/2010/main" val="1623026342"/>
              </p:ext>
            </p:extLst>
          </p:nvPr>
        </p:nvGraphicFramePr>
        <p:xfrm>
          <a:off x="144379" y="1690688"/>
          <a:ext cx="11887200" cy="2430529"/>
        </p:xfrm>
        <a:graphic>
          <a:graphicData uri="http://schemas.openxmlformats.org/drawingml/2006/table">
            <a:tbl>
              <a:tblPr firstRow="1" bandRow="1">
                <a:tableStyleId>{93296810-A885-4BE3-A3E7-6D5BEEA58F35}</a:tableStyleId>
              </a:tblPr>
              <a:tblGrid>
                <a:gridCol w="1981200">
                  <a:extLst>
                    <a:ext uri="{9D8B030D-6E8A-4147-A177-3AD203B41FA5}">
                      <a16:colId xmlns:a16="http://schemas.microsoft.com/office/drawing/2014/main" val="2545345764"/>
                    </a:ext>
                  </a:extLst>
                </a:gridCol>
                <a:gridCol w="1981200">
                  <a:extLst>
                    <a:ext uri="{9D8B030D-6E8A-4147-A177-3AD203B41FA5}">
                      <a16:colId xmlns:a16="http://schemas.microsoft.com/office/drawing/2014/main" val="2727588816"/>
                    </a:ext>
                  </a:extLst>
                </a:gridCol>
                <a:gridCol w="1981200">
                  <a:extLst>
                    <a:ext uri="{9D8B030D-6E8A-4147-A177-3AD203B41FA5}">
                      <a16:colId xmlns:a16="http://schemas.microsoft.com/office/drawing/2014/main" val="3304152410"/>
                    </a:ext>
                  </a:extLst>
                </a:gridCol>
                <a:gridCol w="1981200">
                  <a:extLst>
                    <a:ext uri="{9D8B030D-6E8A-4147-A177-3AD203B41FA5}">
                      <a16:colId xmlns:a16="http://schemas.microsoft.com/office/drawing/2014/main" val="2115569595"/>
                    </a:ext>
                  </a:extLst>
                </a:gridCol>
                <a:gridCol w="1981200">
                  <a:extLst>
                    <a:ext uri="{9D8B030D-6E8A-4147-A177-3AD203B41FA5}">
                      <a16:colId xmlns:a16="http://schemas.microsoft.com/office/drawing/2014/main" val="2295036458"/>
                    </a:ext>
                  </a:extLst>
                </a:gridCol>
                <a:gridCol w="1981200">
                  <a:extLst>
                    <a:ext uri="{9D8B030D-6E8A-4147-A177-3AD203B41FA5}">
                      <a16:colId xmlns:a16="http://schemas.microsoft.com/office/drawing/2014/main" val="1804463283"/>
                    </a:ext>
                  </a:extLst>
                </a:gridCol>
              </a:tblGrid>
              <a:tr h="876049">
                <a:tc>
                  <a:txBody>
                    <a:bodyPr/>
                    <a:lstStyle/>
                    <a:p>
                      <a:r>
                        <a:rPr lang="en-GB" sz="3200" dirty="0">
                          <a:solidFill>
                            <a:schemeClr val="bg1"/>
                          </a:solidFill>
                        </a:rPr>
                        <a:t>Autumn 1</a:t>
                      </a:r>
                    </a:p>
                  </a:txBody>
                  <a:tcPr/>
                </a:tc>
                <a:tc>
                  <a:txBody>
                    <a:bodyPr/>
                    <a:lstStyle/>
                    <a:p>
                      <a:r>
                        <a:rPr lang="en-GB" sz="3200" dirty="0">
                          <a:solidFill>
                            <a:schemeClr val="bg1"/>
                          </a:solidFill>
                        </a:rPr>
                        <a:t>Autumn 2</a:t>
                      </a:r>
                    </a:p>
                  </a:txBody>
                  <a:tcPr/>
                </a:tc>
                <a:tc>
                  <a:txBody>
                    <a:bodyPr/>
                    <a:lstStyle/>
                    <a:p>
                      <a:r>
                        <a:rPr lang="en-GB" sz="3200" dirty="0">
                          <a:solidFill>
                            <a:schemeClr val="bg1"/>
                          </a:solidFill>
                        </a:rPr>
                        <a:t>Spring 1</a:t>
                      </a:r>
                    </a:p>
                  </a:txBody>
                  <a:tcPr/>
                </a:tc>
                <a:tc>
                  <a:txBody>
                    <a:bodyPr/>
                    <a:lstStyle/>
                    <a:p>
                      <a:r>
                        <a:rPr lang="en-GB" sz="3200" dirty="0">
                          <a:solidFill>
                            <a:schemeClr val="bg1"/>
                          </a:solidFill>
                        </a:rPr>
                        <a:t>Spring 2</a:t>
                      </a:r>
                    </a:p>
                  </a:txBody>
                  <a:tcPr/>
                </a:tc>
                <a:tc>
                  <a:txBody>
                    <a:bodyPr/>
                    <a:lstStyle/>
                    <a:p>
                      <a:r>
                        <a:rPr lang="en-GB" sz="3200" dirty="0">
                          <a:solidFill>
                            <a:schemeClr val="bg1"/>
                          </a:solidFill>
                        </a:rPr>
                        <a:t>Summer 1</a:t>
                      </a:r>
                    </a:p>
                  </a:txBody>
                  <a:tcPr/>
                </a:tc>
                <a:tc>
                  <a:txBody>
                    <a:bodyPr/>
                    <a:lstStyle/>
                    <a:p>
                      <a:r>
                        <a:rPr lang="en-GB" sz="3200" dirty="0">
                          <a:solidFill>
                            <a:schemeClr val="bg1"/>
                          </a:solidFill>
                        </a:rPr>
                        <a:t>Summer 2</a:t>
                      </a:r>
                    </a:p>
                  </a:txBody>
                  <a:tcPr/>
                </a:tc>
                <a:extLst>
                  <a:ext uri="{0D108BD9-81ED-4DB2-BD59-A6C34878D82A}">
                    <a16:rowId xmlns:a16="http://schemas.microsoft.com/office/drawing/2014/main" val="1163615844"/>
                  </a:ext>
                </a:extLst>
              </a:tr>
              <a:tr h="1171287">
                <a:tc>
                  <a:txBody>
                    <a:bodyPr/>
                    <a:lstStyle/>
                    <a:p>
                      <a:r>
                        <a:rPr lang="en-GB" sz="3200" dirty="0"/>
                        <a:t>Marvelous Me!</a:t>
                      </a:r>
                    </a:p>
                  </a:txBody>
                  <a:tcPr/>
                </a:tc>
                <a:tc>
                  <a:txBody>
                    <a:bodyPr/>
                    <a:lstStyle/>
                    <a:p>
                      <a:r>
                        <a:rPr lang="en-GB" sz="3200" dirty="0"/>
                        <a:t>My local Area</a:t>
                      </a:r>
                    </a:p>
                  </a:txBody>
                  <a:tcPr/>
                </a:tc>
                <a:tc>
                  <a:txBody>
                    <a:bodyPr/>
                    <a:lstStyle/>
                    <a:p>
                      <a:r>
                        <a:rPr lang="en-GB" sz="3200" dirty="0"/>
                        <a:t>Once Upon a Time</a:t>
                      </a:r>
                    </a:p>
                  </a:txBody>
                  <a:tcPr/>
                </a:tc>
                <a:tc>
                  <a:txBody>
                    <a:bodyPr/>
                    <a:lstStyle/>
                    <a:p>
                      <a:r>
                        <a:rPr lang="en-GB" sz="3200" dirty="0"/>
                        <a:t>Out of This World</a:t>
                      </a:r>
                    </a:p>
                    <a:p>
                      <a:endParaRPr lang="en-GB" sz="3200" dirty="0"/>
                    </a:p>
                  </a:txBody>
                  <a:tcPr/>
                </a:tc>
                <a:tc>
                  <a:txBody>
                    <a:bodyPr/>
                    <a:lstStyle/>
                    <a:p>
                      <a:r>
                        <a:rPr lang="en-GB" sz="3200" dirty="0"/>
                        <a:t>In the Garden</a:t>
                      </a:r>
                    </a:p>
                  </a:txBody>
                  <a:tcPr/>
                </a:tc>
                <a:tc>
                  <a:txBody>
                    <a:bodyPr/>
                    <a:lstStyle/>
                    <a:p>
                      <a:r>
                        <a:rPr lang="en-GB" sz="3200" dirty="0"/>
                        <a:t>Journeys</a:t>
                      </a:r>
                    </a:p>
                    <a:p>
                      <a:endParaRPr lang="en-GB" sz="3200" dirty="0"/>
                    </a:p>
                  </a:txBody>
                  <a:tcPr/>
                </a:tc>
                <a:extLst>
                  <a:ext uri="{0D108BD9-81ED-4DB2-BD59-A6C34878D82A}">
                    <a16:rowId xmlns:a16="http://schemas.microsoft.com/office/drawing/2014/main" val="649314499"/>
                  </a:ext>
                </a:extLst>
              </a:tr>
            </a:tbl>
          </a:graphicData>
        </a:graphic>
      </p:graphicFrame>
      <p:pic>
        <p:nvPicPr>
          <p:cNvPr id="5" name="Picture 4" descr="A group of children sitting in a circle in a circle&#10;&#10;Description automatically generated">
            <a:extLst>
              <a:ext uri="{FF2B5EF4-FFF2-40B4-BE49-F238E27FC236}">
                <a16:creationId xmlns:a16="http://schemas.microsoft.com/office/drawing/2014/main" id="{035835BF-A85A-C13F-E527-5CA4C5875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4427471"/>
            <a:ext cx="3048000" cy="2286000"/>
          </a:xfrm>
          <a:prstGeom prst="rect">
            <a:avLst/>
          </a:prstGeom>
        </p:spPr>
      </p:pic>
      <p:pic>
        <p:nvPicPr>
          <p:cNvPr id="7" name="Picture 6" descr="A child holding a box&#10;&#10;Description automatically generated with low confidence">
            <a:extLst>
              <a:ext uri="{FF2B5EF4-FFF2-40B4-BE49-F238E27FC236}">
                <a16:creationId xmlns:a16="http://schemas.microsoft.com/office/drawing/2014/main" id="{1D37ABBE-07EC-FF4E-6A05-3026D8750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16615" y="4420302"/>
            <a:ext cx="2851484" cy="2138613"/>
          </a:xfrm>
          <a:prstGeom prst="rect">
            <a:avLst/>
          </a:prstGeom>
        </p:spPr>
      </p:pic>
      <p:pic>
        <p:nvPicPr>
          <p:cNvPr id="9" name="Picture 8" descr="A group of kids in a garden&#10;&#10;Description automatically generated with medium confidence">
            <a:extLst>
              <a:ext uri="{FF2B5EF4-FFF2-40B4-BE49-F238E27FC236}">
                <a16:creationId xmlns:a16="http://schemas.microsoft.com/office/drawing/2014/main" id="{44EAADFF-57E6-4E42-94FB-87754A631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09" y="4199021"/>
            <a:ext cx="3545305" cy="2658979"/>
          </a:xfrm>
          <a:prstGeom prst="rect">
            <a:avLst/>
          </a:prstGeom>
        </p:spPr>
      </p:pic>
    </p:spTree>
    <p:extLst>
      <p:ext uri="{BB962C8B-B14F-4D97-AF65-F5344CB8AC3E}">
        <p14:creationId xmlns:p14="http://schemas.microsoft.com/office/powerpoint/2010/main" val="871656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521C-D82B-5A83-D303-67A949CEA9CC}"/>
              </a:ext>
            </a:extLst>
          </p:cNvPr>
          <p:cNvSpPr>
            <a:spLocks noGrp="1"/>
          </p:cNvSpPr>
          <p:nvPr>
            <p:ph type="title"/>
          </p:nvPr>
        </p:nvSpPr>
        <p:spPr/>
        <p:txBody>
          <a:bodyPr/>
          <a:lstStyle/>
          <a:p>
            <a:r>
              <a:rPr lang="en-GB" dirty="0">
                <a:latin typeface="Sassoon Infant Std" panose="020B0503020103030203" pitchFamily="34" charset="0"/>
              </a:rPr>
              <a:t>Curriculum Trips and Workshops</a:t>
            </a:r>
          </a:p>
        </p:txBody>
      </p:sp>
      <p:graphicFrame>
        <p:nvGraphicFramePr>
          <p:cNvPr id="4" name="Table 4">
            <a:extLst>
              <a:ext uri="{FF2B5EF4-FFF2-40B4-BE49-F238E27FC236}">
                <a16:creationId xmlns:a16="http://schemas.microsoft.com/office/drawing/2014/main" id="{158F5105-B758-7CEA-F7B5-A1D22E69B4AB}"/>
              </a:ext>
            </a:extLst>
          </p:cNvPr>
          <p:cNvGraphicFramePr>
            <a:graphicFrameLocks noGrp="1"/>
          </p:cNvGraphicFramePr>
          <p:nvPr>
            <p:ph idx="1"/>
            <p:extLst>
              <p:ext uri="{D42A27DB-BD31-4B8C-83A1-F6EECF244321}">
                <p14:modId xmlns:p14="http://schemas.microsoft.com/office/powerpoint/2010/main" val="2247271679"/>
              </p:ext>
            </p:extLst>
          </p:nvPr>
        </p:nvGraphicFramePr>
        <p:xfrm>
          <a:off x="240632" y="1411705"/>
          <a:ext cx="11373852" cy="4657531"/>
        </p:xfrm>
        <a:graphic>
          <a:graphicData uri="http://schemas.openxmlformats.org/drawingml/2006/table">
            <a:tbl>
              <a:tblPr firstRow="1" bandRow="1">
                <a:tableStyleId>{93296810-A885-4BE3-A3E7-6D5BEEA58F35}</a:tableStyleId>
              </a:tblPr>
              <a:tblGrid>
                <a:gridCol w="1895642">
                  <a:extLst>
                    <a:ext uri="{9D8B030D-6E8A-4147-A177-3AD203B41FA5}">
                      <a16:colId xmlns:a16="http://schemas.microsoft.com/office/drawing/2014/main" val="2817238978"/>
                    </a:ext>
                  </a:extLst>
                </a:gridCol>
                <a:gridCol w="1895642">
                  <a:extLst>
                    <a:ext uri="{9D8B030D-6E8A-4147-A177-3AD203B41FA5}">
                      <a16:colId xmlns:a16="http://schemas.microsoft.com/office/drawing/2014/main" val="2280761983"/>
                    </a:ext>
                  </a:extLst>
                </a:gridCol>
                <a:gridCol w="1895642">
                  <a:extLst>
                    <a:ext uri="{9D8B030D-6E8A-4147-A177-3AD203B41FA5}">
                      <a16:colId xmlns:a16="http://schemas.microsoft.com/office/drawing/2014/main" val="2956370493"/>
                    </a:ext>
                  </a:extLst>
                </a:gridCol>
                <a:gridCol w="1895642">
                  <a:extLst>
                    <a:ext uri="{9D8B030D-6E8A-4147-A177-3AD203B41FA5}">
                      <a16:colId xmlns:a16="http://schemas.microsoft.com/office/drawing/2014/main" val="1435763497"/>
                    </a:ext>
                  </a:extLst>
                </a:gridCol>
                <a:gridCol w="1895642">
                  <a:extLst>
                    <a:ext uri="{9D8B030D-6E8A-4147-A177-3AD203B41FA5}">
                      <a16:colId xmlns:a16="http://schemas.microsoft.com/office/drawing/2014/main" val="3980826591"/>
                    </a:ext>
                  </a:extLst>
                </a:gridCol>
                <a:gridCol w="1895642">
                  <a:extLst>
                    <a:ext uri="{9D8B030D-6E8A-4147-A177-3AD203B41FA5}">
                      <a16:colId xmlns:a16="http://schemas.microsoft.com/office/drawing/2014/main" val="3591230740"/>
                    </a:ext>
                  </a:extLst>
                </a:gridCol>
              </a:tblGrid>
              <a:tr h="1395663">
                <a:tc>
                  <a:txBody>
                    <a:bodyPr/>
                    <a:lstStyle/>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Autumn 1</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Marvellous me </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Autumn 2</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My local area </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Spring 1</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Once upon a time</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Spring 2</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Out of this world</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Summer 1</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In the garden</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Summer 2</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solidFill>
                            <a:srgbClr val="000000"/>
                          </a:solidFill>
                          <a:effectLst/>
                          <a:latin typeface="Sassoon Infant Std" panose="020B0503020103030203" pitchFamily="34" charset="0"/>
                          <a:ea typeface="Calibri" panose="020F0502020204030204" pitchFamily="34" charset="0"/>
                          <a:cs typeface="Times New Roman" panose="02020603050405020304" pitchFamily="18" charset="0"/>
                        </a:rPr>
                        <a:t>Journey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9556976"/>
                  </a:ext>
                </a:extLst>
              </a:tr>
              <a:tr h="3228964">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Parent Workshop – Phonics.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All about me posters (Parents to bring in)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Christmas Play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Local walk exploring houses.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Trip – The adventure Farm.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Parent Workshop – Maths.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Space Dress up day. </a:t>
                      </a:r>
                    </a:p>
                    <a:p>
                      <a:pPr>
                        <a:lnSpc>
                          <a:spcPct val="107000"/>
                        </a:lnSpc>
                        <a:spcAft>
                          <a:spcPts val="800"/>
                        </a:spcAft>
                      </a:pPr>
                      <a:endPar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Little Town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Spring Art Exhibition.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Teddy Bears Picnic</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Sports Day</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panose="020B0503020103030203" pitchFamily="34" charset="0"/>
                          <a:ea typeface="Calibri" panose="020F0502020204030204" pitchFamily="34" charset="0"/>
                          <a:cs typeface="Times New Roman" panose="02020603050405020304" pitchFamily="18" charset="0"/>
                        </a:rPr>
                        <a:t>Transition</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dirty="0">
                          <a:effectLst/>
                          <a:latin typeface="Sassoon Infant Std"/>
                          <a:ea typeface="Calibri"/>
                          <a:cs typeface="Times New Roman"/>
                        </a:rPr>
                        <a:t>Trip – Statfold Country Park</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6370281"/>
                  </a:ext>
                </a:extLst>
              </a:tr>
            </a:tbl>
          </a:graphicData>
        </a:graphic>
      </p:graphicFrame>
    </p:spTree>
    <p:extLst>
      <p:ext uri="{BB962C8B-B14F-4D97-AF65-F5344CB8AC3E}">
        <p14:creationId xmlns:p14="http://schemas.microsoft.com/office/powerpoint/2010/main" val="16956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CBF6-2416-4BA7-5308-E3251F04AB5E}"/>
              </a:ext>
            </a:extLst>
          </p:cNvPr>
          <p:cNvSpPr>
            <a:spLocks noGrp="1"/>
          </p:cNvSpPr>
          <p:nvPr>
            <p:ph type="title"/>
          </p:nvPr>
        </p:nvSpPr>
        <p:spPr>
          <a:xfrm>
            <a:off x="2914650" y="95251"/>
            <a:ext cx="10515600" cy="1325563"/>
          </a:xfrm>
        </p:spPr>
        <p:txBody>
          <a:bodyPr/>
          <a:lstStyle/>
          <a:p>
            <a:r>
              <a:rPr lang="en-GB" dirty="0">
                <a:latin typeface="Sassoon Infant Std" panose="020B0503020103030203" pitchFamily="34" charset="0"/>
              </a:rPr>
              <a:t>Timetable and Day to Day</a:t>
            </a:r>
          </a:p>
        </p:txBody>
      </p:sp>
      <p:pic>
        <p:nvPicPr>
          <p:cNvPr id="5" name="Picture 4">
            <a:extLst>
              <a:ext uri="{FF2B5EF4-FFF2-40B4-BE49-F238E27FC236}">
                <a16:creationId xmlns:a16="http://schemas.microsoft.com/office/drawing/2014/main" id="{6FAF7B41-7063-3571-4CA7-E8C21B3D62A1}"/>
              </a:ext>
            </a:extLst>
          </p:cNvPr>
          <p:cNvPicPr>
            <a:picLocks noChangeAspect="1"/>
          </p:cNvPicPr>
          <p:nvPr/>
        </p:nvPicPr>
        <p:blipFill>
          <a:blip r:embed="rId3"/>
          <a:stretch>
            <a:fillRect/>
          </a:stretch>
        </p:blipFill>
        <p:spPr>
          <a:xfrm>
            <a:off x="1740417" y="1180170"/>
            <a:ext cx="8305800" cy="5396509"/>
          </a:xfrm>
          <a:prstGeom prst="rect">
            <a:avLst/>
          </a:prstGeom>
        </p:spPr>
      </p:pic>
      <p:sp>
        <p:nvSpPr>
          <p:cNvPr id="3" name="TextBox 2">
            <a:extLst>
              <a:ext uri="{FF2B5EF4-FFF2-40B4-BE49-F238E27FC236}">
                <a16:creationId xmlns:a16="http://schemas.microsoft.com/office/drawing/2014/main" id="{CAFFB0C6-5032-8D80-A2FC-87CFB734D5CB}"/>
              </a:ext>
            </a:extLst>
          </p:cNvPr>
          <p:cNvSpPr txBox="1"/>
          <p:nvPr/>
        </p:nvSpPr>
        <p:spPr>
          <a:xfrm>
            <a:off x="4666179" y="1797977"/>
            <a:ext cx="2579241" cy="21544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800" dirty="0">
              <a:ea typeface="Calibri"/>
              <a:cs typeface="Calibri"/>
            </a:endParaRPr>
          </a:p>
        </p:txBody>
      </p:sp>
    </p:spTree>
    <p:extLst>
      <p:ext uri="{BB962C8B-B14F-4D97-AF65-F5344CB8AC3E}">
        <p14:creationId xmlns:p14="http://schemas.microsoft.com/office/powerpoint/2010/main" val="298272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723E-7C64-9951-20B6-D7FD6A8838F2}"/>
              </a:ext>
            </a:extLst>
          </p:cNvPr>
          <p:cNvSpPr>
            <a:spLocks noGrp="1"/>
          </p:cNvSpPr>
          <p:nvPr>
            <p:ph type="title"/>
          </p:nvPr>
        </p:nvSpPr>
        <p:spPr/>
        <p:txBody>
          <a:bodyPr/>
          <a:lstStyle/>
          <a:p>
            <a:r>
              <a:rPr lang="en-GB" dirty="0">
                <a:latin typeface="Sassoon Infant Std" panose="020B0503020103030203" pitchFamily="34" charset="0"/>
              </a:rPr>
              <a:t>Areas of Learning and Characteristics of Effective Learning (</a:t>
            </a:r>
            <a:r>
              <a:rPr lang="en-GB" dirty="0" err="1">
                <a:latin typeface="Sassoon Infant Std" panose="020B0503020103030203" pitchFamily="34" charset="0"/>
              </a:rPr>
              <a:t>CofEL</a:t>
            </a:r>
            <a:r>
              <a:rPr lang="en-GB" dirty="0">
                <a:latin typeface="Sassoon Infant Std" panose="020B0503020103030203" pitchFamily="34" charset="0"/>
              </a:rPr>
              <a:t>)</a:t>
            </a:r>
          </a:p>
        </p:txBody>
      </p:sp>
      <p:graphicFrame>
        <p:nvGraphicFramePr>
          <p:cNvPr id="8" name="Content Placeholder 3">
            <a:extLst>
              <a:ext uri="{FF2B5EF4-FFF2-40B4-BE49-F238E27FC236}">
                <a16:creationId xmlns:a16="http://schemas.microsoft.com/office/drawing/2014/main" id="{27581F20-BDD8-AC5D-0FA8-5741A027AD1D}"/>
              </a:ext>
            </a:extLst>
          </p:cNvPr>
          <p:cNvGraphicFramePr>
            <a:graphicFrameLocks noGrp="1"/>
          </p:cNvGraphicFramePr>
          <p:nvPr>
            <p:ph idx="1"/>
            <p:extLst>
              <p:ext uri="{D42A27DB-BD31-4B8C-83A1-F6EECF244321}">
                <p14:modId xmlns:p14="http://schemas.microsoft.com/office/powerpoint/2010/main" val="651334803"/>
              </p:ext>
            </p:extLst>
          </p:nvPr>
        </p:nvGraphicFramePr>
        <p:xfrm>
          <a:off x="948740" y="1540612"/>
          <a:ext cx="8596313" cy="2194560"/>
        </p:xfrm>
        <a:graphic>
          <a:graphicData uri="http://schemas.openxmlformats.org/drawingml/2006/table">
            <a:tbl>
              <a:tblPr firstRow="1" bandRow="1">
                <a:tableStyleId>{93296810-A885-4BE3-A3E7-6D5BEEA58F35}</a:tableStyleId>
              </a:tblPr>
              <a:tblGrid>
                <a:gridCol w="2892846">
                  <a:extLst>
                    <a:ext uri="{9D8B030D-6E8A-4147-A177-3AD203B41FA5}">
                      <a16:colId xmlns:a16="http://schemas.microsoft.com/office/drawing/2014/main" val="2350197766"/>
                    </a:ext>
                  </a:extLst>
                </a:gridCol>
                <a:gridCol w="2996311">
                  <a:extLst>
                    <a:ext uri="{9D8B030D-6E8A-4147-A177-3AD203B41FA5}">
                      <a16:colId xmlns:a16="http://schemas.microsoft.com/office/drawing/2014/main" val="1665665208"/>
                    </a:ext>
                  </a:extLst>
                </a:gridCol>
                <a:gridCol w="2707156">
                  <a:extLst>
                    <a:ext uri="{9D8B030D-6E8A-4147-A177-3AD203B41FA5}">
                      <a16:colId xmlns:a16="http://schemas.microsoft.com/office/drawing/2014/main" val="4207128678"/>
                    </a:ext>
                  </a:extLst>
                </a:gridCol>
              </a:tblGrid>
              <a:tr h="286793">
                <a:tc gridSpan="3">
                  <a:txBody>
                    <a:bodyPr/>
                    <a:lstStyle/>
                    <a:p>
                      <a:pPr algn="ctr"/>
                      <a:r>
                        <a:rPr lang="en-GB" dirty="0"/>
                        <a:t>Prime Areas</a:t>
                      </a:r>
                    </a:p>
                  </a:txBody>
                  <a:tcPr marL="107454" marR="107454"/>
                </a:tc>
                <a:tc hMerge="1">
                  <a:txBody>
                    <a:bodyPr/>
                    <a:lstStyle/>
                    <a:p>
                      <a:pPr algn="ctr"/>
                      <a:endParaRPr lang="en-GB" dirty="0"/>
                    </a:p>
                  </a:txBody>
                  <a:tcPr marL="107454" marR="107454"/>
                </a:tc>
                <a:tc hMerge="1">
                  <a:txBody>
                    <a:bodyPr/>
                    <a:lstStyle/>
                    <a:p>
                      <a:pPr algn="ctr"/>
                      <a:endParaRPr lang="en-GB" dirty="0"/>
                    </a:p>
                  </a:txBody>
                  <a:tcPr marL="107454" marR="107454"/>
                </a:tc>
                <a:extLst>
                  <a:ext uri="{0D108BD9-81ED-4DB2-BD59-A6C34878D82A}">
                    <a16:rowId xmlns:a16="http://schemas.microsoft.com/office/drawing/2014/main" val="2740468871"/>
                  </a:ext>
                </a:extLst>
              </a:tr>
              <a:tr h="370840">
                <a:tc>
                  <a:txBody>
                    <a:bodyPr/>
                    <a:lstStyle/>
                    <a:p>
                      <a:pPr algn="ctr"/>
                      <a:r>
                        <a:rPr lang="en-GB" dirty="0"/>
                        <a:t>Personal, Social, Emotional Development </a:t>
                      </a:r>
                    </a:p>
                  </a:txBody>
                  <a:tcPr marL="107454" marR="107454"/>
                </a:tc>
                <a:tc>
                  <a:txBody>
                    <a:bodyPr/>
                    <a:lstStyle/>
                    <a:p>
                      <a:pPr algn="ctr"/>
                      <a:r>
                        <a:rPr lang="en-GB" dirty="0"/>
                        <a:t>Communication and Language </a:t>
                      </a:r>
                    </a:p>
                  </a:txBody>
                  <a:tcPr marL="107454" marR="107454"/>
                </a:tc>
                <a:tc>
                  <a:txBody>
                    <a:bodyPr/>
                    <a:lstStyle/>
                    <a:p>
                      <a:pPr algn="ctr"/>
                      <a:r>
                        <a:rPr lang="en-GB" dirty="0"/>
                        <a:t>Physical Development </a:t>
                      </a:r>
                    </a:p>
                  </a:txBody>
                  <a:tcPr marL="107454" marR="107454"/>
                </a:tc>
                <a:extLst>
                  <a:ext uri="{0D108BD9-81ED-4DB2-BD59-A6C34878D82A}">
                    <a16:rowId xmlns:a16="http://schemas.microsoft.com/office/drawing/2014/main" val="263056158"/>
                  </a:ext>
                </a:extLst>
              </a:tr>
              <a:tr h="370840">
                <a:tc>
                  <a:txBody>
                    <a:bodyPr/>
                    <a:lstStyle/>
                    <a:p>
                      <a:pPr algn="ctr"/>
                      <a:r>
                        <a:rPr lang="en-GB" dirty="0"/>
                        <a:t>Relationships.</a:t>
                      </a:r>
                    </a:p>
                    <a:p>
                      <a:pPr algn="ctr"/>
                      <a:r>
                        <a:rPr lang="en-GB" dirty="0"/>
                        <a:t>Manging emotions. </a:t>
                      </a:r>
                    </a:p>
                    <a:p>
                      <a:pPr algn="ctr"/>
                      <a:r>
                        <a:rPr lang="en-GB" dirty="0"/>
                        <a:t>Positive sense of self.</a:t>
                      </a:r>
                    </a:p>
                    <a:p>
                      <a:pPr algn="ctr"/>
                      <a:r>
                        <a:rPr lang="en-GB" dirty="0"/>
                        <a:t>Growing confidence.  </a:t>
                      </a:r>
                    </a:p>
                  </a:txBody>
                  <a:tcPr marL="107454" marR="107454"/>
                </a:tc>
                <a:tc>
                  <a:txBody>
                    <a:bodyPr/>
                    <a:lstStyle/>
                    <a:p>
                      <a:pPr algn="ctr"/>
                      <a:r>
                        <a:rPr lang="en-GB" dirty="0"/>
                        <a:t>Spoken Language.</a:t>
                      </a:r>
                    </a:p>
                    <a:p>
                      <a:pPr algn="ctr"/>
                      <a:r>
                        <a:rPr lang="en-GB" dirty="0"/>
                        <a:t>Back and forth interaction for language and cognitive development. </a:t>
                      </a:r>
                    </a:p>
                  </a:txBody>
                  <a:tcPr marL="107454" marR="107454"/>
                </a:tc>
                <a:tc>
                  <a:txBody>
                    <a:bodyPr/>
                    <a:lstStyle/>
                    <a:p>
                      <a:pPr algn="ctr"/>
                      <a:r>
                        <a:rPr lang="en-GB" dirty="0"/>
                        <a:t>Gross and Fine Motor.</a:t>
                      </a:r>
                    </a:p>
                    <a:p>
                      <a:pPr algn="ctr"/>
                      <a:r>
                        <a:rPr lang="en-GB" dirty="0"/>
                        <a:t>Healthy Bodies.</a:t>
                      </a:r>
                    </a:p>
                    <a:p>
                      <a:pPr algn="ctr"/>
                      <a:r>
                        <a:rPr lang="en-GB" dirty="0"/>
                        <a:t>Oral Hygiene. </a:t>
                      </a:r>
                    </a:p>
                  </a:txBody>
                  <a:tcPr marL="107454" marR="107454"/>
                </a:tc>
                <a:extLst>
                  <a:ext uri="{0D108BD9-81ED-4DB2-BD59-A6C34878D82A}">
                    <a16:rowId xmlns:a16="http://schemas.microsoft.com/office/drawing/2014/main" val="3258334922"/>
                  </a:ext>
                </a:extLst>
              </a:tr>
            </a:tbl>
          </a:graphicData>
        </a:graphic>
      </p:graphicFrame>
      <p:graphicFrame>
        <p:nvGraphicFramePr>
          <p:cNvPr id="9" name="Table 8">
            <a:extLst>
              <a:ext uri="{FF2B5EF4-FFF2-40B4-BE49-F238E27FC236}">
                <a16:creationId xmlns:a16="http://schemas.microsoft.com/office/drawing/2014/main" id="{B90145F2-70D0-E704-EFAF-8292FFDBAECE}"/>
              </a:ext>
            </a:extLst>
          </p:cNvPr>
          <p:cNvGraphicFramePr>
            <a:graphicFrameLocks noGrp="1"/>
          </p:cNvGraphicFramePr>
          <p:nvPr>
            <p:extLst>
              <p:ext uri="{D42A27DB-BD31-4B8C-83A1-F6EECF244321}">
                <p14:modId xmlns:p14="http://schemas.microsoft.com/office/powerpoint/2010/main" val="3472715603"/>
              </p:ext>
            </p:extLst>
          </p:nvPr>
        </p:nvGraphicFramePr>
        <p:xfrm>
          <a:off x="4268234" y="3853837"/>
          <a:ext cx="7737108" cy="2194560"/>
        </p:xfrm>
        <a:graphic>
          <a:graphicData uri="http://schemas.openxmlformats.org/drawingml/2006/table">
            <a:tbl>
              <a:tblPr firstRow="1" bandRow="1">
                <a:tableStyleId>{93296810-A885-4BE3-A3E7-6D5BEEA58F35}</a:tableStyleId>
              </a:tblPr>
              <a:tblGrid>
                <a:gridCol w="1934277">
                  <a:extLst>
                    <a:ext uri="{9D8B030D-6E8A-4147-A177-3AD203B41FA5}">
                      <a16:colId xmlns:a16="http://schemas.microsoft.com/office/drawing/2014/main" val="3399065363"/>
                    </a:ext>
                  </a:extLst>
                </a:gridCol>
                <a:gridCol w="1934277">
                  <a:extLst>
                    <a:ext uri="{9D8B030D-6E8A-4147-A177-3AD203B41FA5}">
                      <a16:colId xmlns:a16="http://schemas.microsoft.com/office/drawing/2014/main" val="3876085358"/>
                    </a:ext>
                  </a:extLst>
                </a:gridCol>
                <a:gridCol w="1934277">
                  <a:extLst>
                    <a:ext uri="{9D8B030D-6E8A-4147-A177-3AD203B41FA5}">
                      <a16:colId xmlns:a16="http://schemas.microsoft.com/office/drawing/2014/main" val="3517095385"/>
                    </a:ext>
                  </a:extLst>
                </a:gridCol>
                <a:gridCol w="1934277">
                  <a:extLst>
                    <a:ext uri="{9D8B030D-6E8A-4147-A177-3AD203B41FA5}">
                      <a16:colId xmlns:a16="http://schemas.microsoft.com/office/drawing/2014/main" val="184391569"/>
                    </a:ext>
                  </a:extLst>
                </a:gridCol>
              </a:tblGrid>
              <a:tr h="146102">
                <a:tc gridSpan="4">
                  <a:txBody>
                    <a:bodyPr/>
                    <a:lstStyle/>
                    <a:p>
                      <a:pPr algn="ctr"/>
                      <a:r>
                        <a:rPr lang="en-GB" dirty="0"/>
                        <a:t>Specific Areas</a:t>
                      </a:r>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4051248653"/>
                  </a:ext>
                </a:extLst>
              </a:tr>
              <a:tr h="597193">
                <a:tc>
                  <a:txBody>
                    <a:bodyPr/>
                    <a:lstStyle/>
                    <a:p>
                      <a:pPr algn="ctr"/>
                      <a:r>
                        <a:rPr lang="en-GB" dirty="0"/>
                        <a:t>Literacy</a:t>
                      </a:r>
                    </a:p>
                  </a:txBody>
                  <a:tcPr/>
                </a:tc>
                <a:tc>
                  <a:txBody>
                    <a:bodyPr/>
                    <a:lstStyle/>
                    <a:p>
                      <a:pPr algn="ctr"/>
                      <a:r>
                        <a:rPr lang="en-GB" dirty="0"/>
                        <a:t>Mathematics </a:t>
                      </a:r>
                    </a:p>
                  </a:txBody>
                  <a:tcPr/>
                </a:tc>
                <a:tc>
                  <a:txBody>
                    <a:bodyPr/>
                    <a:lstStyle/>
                    <a:p>
                      <a:pPr algn="ctr"/>
                      <a:r>
                        <a:rPr lang="en-GB" dirty="0"/>
                        <a:t>Understanding the World </a:t>
                      </a:r>
                    </a:p>
                  </a:txBody>
                  <a:tcPr/>
                </a:tc>
                <a:tc>
                  <a:txBody>
                    <a:bodyPr/>
                    <a:lstStyle/>
                    <a:p>
                      <a:pPr algn="ctr"/>
                      <a:r>
                        <a:rPr lang="en-GB" dirty="0"/>
                        <a:t>Expressive Arts and Design </a:t>
                      </a:r>
                    </a:p>
                  </a:txBody>
                  <a:tcPr/>
                </a:tc>
                <a:extLst>
                  <a:ext uri="{0D108BD9-81ED-4DB2-BD59-A6C34878D82A}">
                    <a16:rowId xmlns:a16="http://schemas.microsoft.com/office/drawing/2014/main" val="2794609291"/>
                  </a:ext>
                </a:extLst>
              </a:tr>
              <a:tr h="1109074">
                <a:tc>
                  <a:txBody>
                    <a:bodyPr/>
                    <a:lstStyle/>
                    <a:p>
                      <a:pPr algn="ctr"/>
                      <a:r>
                        <a:rPr lang="en-GB" dirty="0"/>
                        <a:t>Reading. </a:t>
                      </a:r>
                    </a:p>
                    <a:p>
                      <a:pPr algn="ctr"/>
                      <a:r>
                        <a:rPr lang="en-GB" dirty="0"/>
                        <a:t>Writing.</a:t>
                      </a:r>
                    </a:p>
                  </a:txBody>
                  <a:tcPr/>
                </a:tc>
                <a:tc>
                  <a:txBody>
                    <a:bodyPr/>
                    <a:lstStyle/>
                    <a:p>
                      <a:pPr algn="ctr"/>
                      <a:r>
                        <a:rPr lang="en-GB" dirty="0"/>
                        <a:t>Mastery Maths. </a:t>
                      </a:r>
                    </a:p>
                    <a:p>
                      <a:pPr algn="ctr"/>
                      <a:r>
                        <a:rPr lang="en-GB" dirty="0"/>
                        <a:t>Numbers. </a:t>
                      </a:r>
                    </a:p>
                    <a:p>
                      <a:pPr algn="ctr"/>
                      <a:r>
                        <a:rPr lang="en-GB" dirty="0"/>
                        <a:t>Shape Space and Measure</a:t>
                      </a:r>
                    </a:p>
                  </a:txBody>
                  <a:tcPr/>
                </a:tc>
                <a:tc>
                  <a:txBody>
                    <a:bodyPr/>
                    <a:lstStyle/>
                    <a:p>
                      <a:pPr algn="ctr"/>
                      <a:r>
                        <a:rPr lang="en-GB" dirty="0"/>
                        <a:t>World.</a:t>
                      </a:r>
                    </a:p>
                    <a:p>
                      <a:pPr algn="ctr"/>
                      <a:r>
                        <a:rPr lang="en-GB" dirty="0"/>
                        <a:t>Community.</a:t>
                      </a:r>
                    </a:p>
                    <a:p>
                      <a:pPr algn="ctr"/>
                      <a:r>
                        <a:rPr lang="en-GB" dirty="0"/>
                        <a:t> </a:t>
                      </a:r>
                    </a:p>
                    <a:p>
                      <a:pPr algn="ctr"/>
                      <a:endParaRPr lang="en-GB" dirty="0"/>
                    </a:p>
                  </a:txBody>
                  <a:tcPr/>
                </a:tc>
                <a:tc>
                  <a:txBody>
                    <a:bodyPr/>
                    <a:lstStyle/>
                    <a:p>
                      <a:pPr algn="ctr"/>
                      <a:r>
                        <a:rPr lang="en-GB" dirty="0"/>
                        <a:t>Being Imaginative. </a:t>
                      </a:r>
                    </a:p>
                    <a:p>
                      <a:pPr algn="ctr"/>
                      <a:r>
                        <a:rPr lang="en-GB" dirty="0"/>
                        <a:t>Creativity.</a:t>
                      </a:r>
                    </a:p>
                    <a:p>
                      <a:pPr algn="ctr"/>
                      <a:endParaRPr lang="en-GB" dirty="0"/>
                    </a:p>
                  </a:txBody>
                  <a:tcPr/>
                </a:tc>
                <a:extLst>
                  <a:ext uri="{0D108BD9-81ED-4DB2-BD59-A6C34878D82A}">
                    <a16:rowId xmlns:a16="http://schemas.microsoft.com/office/drawing/2014/main" val="826856390"/>
                  </a:ext>
                </a:extLst>
              </a:tr>
            </a:tbl>
          </a:graphicData>
        </a:graphic>
      </p:graphicFrame>
      <p:pic>
        <p:nvPicPr>
          <p:cNvPr id="11" name="Picture 4" descr="Image">
            <a:extLst>
              <a:ext uri="{FF2B5EF4-FFF2-40B4-BE49-F238E27FC236}">
                <a16:creationId xmlns:a16="http://schemas.microsoft.com/office/drawing/2014/main" id="{25B022A5-DACB-6090-2584-766758264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5053" y="1027906"/>
            <a:ext cx="2060793" cy="2747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2">
            <a:extLst>
              <a:ext uri="{FF2B5EF4-FFF2-40B4-BE49-F238E27FC236}">
                <a16:creationId xmlns:a16="http://schemas.microsoft.com/office/drawing/2014/main" id="{0CA1BCF2-6818-3C78-2629-58317ADB2097}"/>
              </a:ext>
            </a:extLst>
          </p:cNvPr>
          <p:cNvGraphicFramePr>
            <a:graphicFrameLocks noGrp="1"/>
          </p:cNvGraphicFramePr>
          <p:nvPr>
            <p:extLst>
              <p:ext uri="{D42A27DB-BD31-4B8C-83A1-F6EECF244321}">
                <p14:modId xmlns:p14="http://schemas.microsoft.com/office/powerpoint/2010/main" val="3056921561"/>
              </p:ext>
            </p:extLst>
          </p:nvPr>
        </p:nvGraphicFramePr>
        <p:xfrm>
          <a:off x="1118587" y="5303520"/>
          <a:ext cx="3595456" cy="1554480"/>
        </p:xfrm>
        <a:graphic>
          <a:graphicData uri="http://schemas.openxmlformats.org/drawingml/2006/table">
            <a:tbl>
              <a:tblPr firstRow="1" bandRow="1">
                <a:tableStyleId>{93296810-A885-4BE3-A3E7-6D5BEEA58F35}</a:tableStyleId>
              </a:tblPr>
              <a:tblGrid>
                <a:gridCol w="1087220">
                  <a:extLst>
                    <a:ext uri="{9D8B030D-6E8A-4147-A177-3AD203B41FA5}">
                      <a16:colId xmlns:a16="http://schemas.microsoft.com/office/drawing/2014/main" val="1077369660"/>
                    </a:ext>
                  </a:extLst>
                </a:gridCol>
                <a:gridCol w="1309750">
                  <a:extLst>
                    <a:ext uri="{9D8B030D-6E8A-4147-A177-3AD203B41FA5}">
                      <a16:colId xmlns:a16="http://schemas.microsoft.com/office/drawing/2014/main" val="363663724"/>
                    </a:ext>
                  </a:extLst>
                </a:gridCol>
                <a:gridCol w="1198486">
                  <a:extLst>
                    <a:ext uri="{9D8B030D-6E8A-4147-A177-3AD203B41FA5}">
                      <a16:colId xmlns:a16="http://schemas.microsoft.com/office/drawing/2014/main" val="2047783862"/>
                    </a:ext>
                  </a:extLst>
                </a:gridCol>
              </a:tblGrid>
              <a:tr h="355272">
                <a:tc gridSpan="3">
                  <a:txBody>
                    <a:bodyPr/>
                    <a:lstStyle/>
                    <a:p>
                      <a:pPr algn="ctr"/>
                      <a:r>
                        <a:rPr lang="en-GB" dirty="0" err="1"/>
                        <a:t>CofEL</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429961084"/>
                  </a:ext>
                </a:extLst>
              </a:tr>
              <a:tr h="1154634">
                <a:tc>
                  <a:txBody>
                    <a:bodyPr/>
                    <a:lstStyle/>
                    <a:p>
                      <a:r>
                        <a:rPr lang="en-GB" dirty="0"/>
                        <a:t>Playing and Exploring</a:t>
                      </a:r>
                    </a:p>
                  </a:txBody>
                  <a:tcPr/>
                </a:tc>
                <a:tc>
                  <a:txBody>
                    <a:bodyPr/>
                    <a:lstStyle/>
                    <a:p>
                      <a:r>
                        <a:rPr lang="en-GB" dirty="0"/>
                        <a:t>Active Learning</a:t>
                      </a:r>
                    </a:p>
                  </a:txBody>
                  <a:tcPr/>
                </a:tc>
                <a:tc>
                  <a:txBody>
                    <a:bodyPr/>
                    <a:lstStyle/>
                    <a:p>
                      <a:r>
                        <a:rPr lang="en-GB" dirty="0"/>
                        <a:t>Creating and Thinking Critically</a:t>
                      </a:r>
                    </a:p>
                  </a:txBody>
                  <a:tcPr/>
                </a:tc>
                <a:extLst>
                  <a:ext uri="{0D108BD9-81ED-4DB2-BD59-A6C34878D82A}">
                    <a16:rowId xmlns:a16="http://schemas.microsoft.com/office/drawing/2014/main" val="2272701086"/>
                  </a:ext>
                </a:extLst>
              </a:tr>
            </a:tbl>
          </a:graphicData>
        </a:graphic>
      </p:graphicFrame>
      <p:pic>
        <p:nvPicPr>
          <p:cNvPr id="13" name="Picture 2" descr="Image">
            <a:extLst>
              <a:ext uri="{FF2B5EF4-FFF2-40B4-BE49-F238E27FC236}">
                <a16:creationId xmlns:a16="http://schemas.microsoft.com/office/drawing/2014/main" id="{A020752E-60D9-F812-55AA-D252C850E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58" y="3735172"/>
            <a:ext cx="1411225" cy="188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731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E2AB-D0F1-AEAD-E059-8217655C0A17}"/>
              </a:ext>
            </a:extLst>
          </p:cNvPr>
          <p:cNvSpPr>
            <a:spLocks noGrp="1"/>
          </p:cNvSpPr>
          <p:nvPr>
            <p:ph type="title"/>
          </p:nvPr>
        </p:nvSpPr>
        <p:spPr/>
        <p:txBody>
          <a:bodyPr/>
          <a:lstStyle/>
          <a:p>
            <a:r>
              <a:rPr lang="en-GB" dirty="0">
                <a:latin typeface="Sassoon Infant Std" panose="020B0503020103030203" pitchFamily="34" charset="0"/>
              </a:rPr>
              <a:t>Little Wandle</a:t>
            </a:r>
          </a:p>
        </p:txBody>
      </p:sp>
      <p:pic>
        <p:nvPicPr>
          <p:cNvPr id="6" name="Content Placeholder 5">
            <a:extLst>
              <a:ext uri="{FF2B5EF4-FFF2-40B4-BE49-F238E27FC236}">
                <a16:creationId xmlns:a16="http://schemas.microsoft.com/office/drawing/2014/main" id="{7E5AAD74-203D-8282-3CB6-780D6A76734D}"/>
              </a:ext>
            </a:extLst>
          </p:cNvPr>
          <p:cNvPicPr>
            <a:picLocks noGrp="1" noChangeAspect="1"/>
          </p:cNvPicPr>
          <p:nvPr>
            <p:ph idx="1"/>
          </p:nvPr>
        </p:nvPicPr>
        <p:blipFill>
          <a:blip r:embed="rId3"/>
          <a:stretch>
            <a:fillRect/>
          </a:stretch>
        </p:blipFill>
        <p:spPr>
          <a:xfrm>
            <a:off x="6066928" y="4197861"/>
            <a:ext cx="5934075" cy="2581323"/>
          </a:xfrm>
          <a:prstGeom prst="rect">
            <a:avLst/>
          </a:prstGeom>
        </p:spPr>
      </p:pic>
      <p:pic>
        <p:nvPicPr>
          <p:cNvPr id="4" name="Picture 3">
            <a:extLst>
              <a:ext uri="{FF2B5EF4-FFF2-40B4-BE49-F238E27FC236}">
                <a16:creationId xmlns:a16="http://schemas.microsoft.com/office/drawing/2014/main" id="{C1643C42-4D52-EB30-C7E3-DBCDAA39019B}"/>
              </a:ext>
            </a:extLst>
          </p:cNvPr>
          <p:cNvPicPr>
            <a:picLocks noChangeAspect="1"/>
          </p:cNvPicPr>
          <p:nvPr/>
        </p:nvPicPr>
        <p:blipFill>
          <a:blip r:embed="rId4"/>
          <a:stretch>
            <a:fillRect/>
          </a:stretch>
        </p:blipFill>
        <p:spPr>
          <a:xfrm>
            <a:off x="10212730" y="164107"/>
            <a:ext cx="1783933" cy="1727598"/>
          </a:xfrm>
          <a:prstGeom prst="rect">
            <a:avLst/>
          </a:prstGeom>
        </p:spPr>
      </p:pic>
      <p:pic>
        <p:nvPicPr>
          <p:cNvPr id="5" name="Picture 4">
            <a:extLst>
              <a:ext uri="{FF2B5EF4-FFF2-40B4-BE49-F238E27FC236}">
                <a16:creationId xmlns:a16="http://schemas.microsoft.com/office/drawing/2014/main" id="{65D95017-E4A0-BE6A-ABAD-3FED89390589}"/>
              </a:ext>
            </a:extLst>
          </p:cNvPr>
          <p:cNvPicPr>
            <a:picLocks noChangeAspect="1"/>
          </p:cNvPicPr>
          <p:nvPr/>
        </p:nvPicPr>
        <p:blipFill>
          <a:blip r:embed="rId5"/>
          <a:stretch>
            <a:fillRect/>
          </a:stretch>
        </p:blipFill>
        <p:spPr>
          <a:xfrm>
            <a:off x="9249256" y="2255294"/>
            <a:ext cx="2596283" cy="1746000"/>
          </a:xfrm>
          <a:prstGeom prst="rect">
            <a:avLst/>
          </a:prstGeom>
        </p:spPr>
      </p:pic>
      <p:sp>
        <p:nvSpPr>
          <p:cNvPr id="8" name="TextBox 7">
            <a:extLst>
              <a:ext uri="{FF2B5EF4-FFF2-40B4-BE49-F238E27FC236}">
                <a16:creationId xmlns:a16="http://schemas.microsoft.com/office/drawing/2014/main" id="{D00C4E39-5793-6287-800F-A7CBF1A3F129}"/>
              </a:ext>
            </a:extLst>
          </p:cNvPr>
          <p:cNvSpPr txBox="1"/>
          <p:nvPr/>
        </p:nvSpPr>
        <p:spPr>
          <a:xfrm>
            <a:off x="511041" y="1705968"/>
            <a:ext cx="5765934" cy="3267561"/>
          </a:xfrm>
          <a:prstGeom prst="rect">
            <a:avLst/>
          </a:prstGeom>
          <a:noFill/>
        </p:spPr>
        <p:txBody>
          <a:bodyPr wrap="square" lIns="91440" tIns="45720" rIns="91440" bIns="45720" anchor="t">
            <a:spAutoFit/>
          </a:bodyPr>
          <a:lstStyle/>
          <a:p>
            <a:pPr marL="285750" indent="-285750">
              <a:buClr>
                <a:schemeClr val="accent6">
                  <a:lumMod val="50000"/>
                </a:schemeClr>
              </a:buClr>
              <a:buSzPct val="102000"/>
              <a:buFont typeface="Arial" panose="020B0604020202020204" pitchFamily="34" charset="0"/>
              <a:buChar char="•"/>
            </a:pPr>
            <a:r>
              <a:rPr lang="en-GB" dirty="0">
                <a:solidFill>
                  <a:schemeClr val="bg1"/>
                </a:solidFill>
                <a:latin typeface="Sassoon Infant Std" panose="020B0503020103030203" pitchFamily="34" charset="0"/>
              </a:rPr>
              <a:t>We use Little Wandle Letters and Sounds Revised. </a:t>
            </a:r>
          </a:p>
          <a:p>
            <a:pPr marL="285750" indent="-285750">
              <a:buClr>
                <a:schemeClr val="accent6">
                  <a:lumMod val="50000"/>
                </a:schemeClr>
              </a:buClr>
              <a:buSzPct val="102000"/>
              <a:buFont typeface="Arial" panose="020B0604020202020204" pitchFamily="34" charset="0"/>
              <a:buChar char="•"/>
            </a:pPr>
            <a:r>
              <a:rPr lang="en-GB" dirty="0">
                <a:solidFill>
                  <a:schemeClr val="bg1"/>
                </a:solidFill>
                <a:latin typeface="Sassoon Infant Std" panose="020B0503020103030203" pitchFamily="34" charset="0"/>
              </a:rPr>
              <a:t>Phonics is </a:t>
            </a:r>
            <a:r>
              <a:rPr lang="en-US" dirty="0">
                <a:solidFill>
                  <a:schemeClr val="bg1"/>
                </a:solidFill>
                <a:latin typeface="Sassoon Infant Std" panose="020B0503020103030203" pitchFamily="34" charset="0"/>
              </a:rPr>
              <a:t>making connections between the sounds of our spoken words and the letters that are used to write them down.</a:t>
            </a:r>
          </a:p>
          <a:p>
            <a:pPr marL="285750" indent="-285750">
              <a:buClr>
                <a:schemeClr val="accent6">
                  <a:lumMod val="50000"/>
                </a:schemeClr>
              </a:buClr>
              <a:buSzPct val="102000"/>
              <a:buFont typeface="Arial" panose="020B0604020202020204" pitchFamily="34" charset="0"/>
              <a:buChar char="•"/>
            </a:pPr>
            <a:r>
              <a:rPr lang="en-US" sz="1800" dirty="0">
                <a:solidFill>
                  <a:schemeClr val="bg1"/>
                </a:solidFill>
                <a:latin typeface="Sassoon Infant Std" panose="020B0503020103030203" pitchFamily="34" charset="0"/>
              </a:rPr>
              <a:t>We teach children to write in print and work hard during the year to ensure your child forms letters correctly, holding their pencil with the tripod grasp. </a:t>
            </a:r>
          </a:p>
          <a:p>
            <a:pPr marL="285750" indent="-285750">
              <a:buClr>
                <a:schemeClr val="accent6">
                  <a:lumMod val="50000"/>
                </a:schemeClr>
              </a:buClr>
              <a:buSzPct val="102000"/>
              <a:buFont typeface="Arial" panose="020B0604020202020204" pitchFamily="34" charset="0"/>
              <a:buChar char="•"/>
            </a:pPr>
            <a:r>
              <a:rPr lang="en-US" sz="1800" dirty="0">
                <a:solidFill>
                  <a:schemeClr val="bg1"/>
                </a:solidFill>
                <a:latin typeface="Sassoon Infant Std"/>
              </a:rPr>
              <a:t>We focus on letter formation within our handwriting and </a:t>
            </a:r>
            <a:r>
              <a:rPr lang="en-US">
                <a:solidFill>
                  <a:schemeClr val="bg1"/>
                </a:solidFill>
                <a:latin typeface="Sassoon Infant Std"/>
              </a:rPr>
              <a:t>phonics</a:t>
            </a:r>
            <a:r>
              <a:rPr lang="en-US" sz="1800">
                <a:solidFill>
                  <a:schemeClr val="bg1"/>
                </a:solidFill>
                <a:latin typeface="Sassoon Infant Std"/>
              </a:rPr>
              <a:t> and transcription sessions.</a:t>
            </a:r>
            <a:endParaRPr lang="en-US">
              <a:solidFill>
                <a:schemeClr val="bg1"/>
              </a:solidFill>
              <a:latin typeface="Sassoon Infant Std"/>
            </a:endParaRPr>
          </a:p>
          <a:p>
            <a:pPr>
              <a:spcBef>
                <a:spcPts val="1000"/>
              </a:spcBef>
              <a:buClr>
                <a:schemeClr val="accent1"/>
              </a:buClr>
              <a:buSzPct val="80000"/>
            </a:pPr>
            <a:r>
              <a:rPr lang="en-US" b="1" dirty="0">
                <a:solidFill>
                  <a:schemeClr val="bg1"/>
                </a:solidFill>
                <a:latin typeface="Sassoon Infant Std" panose="020B0503020103030203" pitchFamily="34" charset="0"/>
              </a:rPr>
              <a:t>We will be holding Parent Workshops to explain phonics and transcription in more detail in September.</a:t>
            </a:r>
          </a:p>
        </p:txBody>
      </p:sp>
      <p:pic>
        <p:nvPicPr>
          <p:cNvPr id="7" name="Picture 6" descr="A picture containing text, handwriting&#10;&#10;Description automatically generated">
            <a:extLst>
              <a:ext uri="{FF2B5EF4-FFF2-40B4-BE49-F238E27FC236}">
                <a16:creationId xmlns:a16="http://schemas.microsoft.com/office/drawing/2014/main" id="{CACFAF49-CF38-3903-AEC2-2030E0AF020F}"/>
              </a:ext>
            </a:extLst>
          </p:cNvPr>
          <p:cNvPicPr>
            <a:picLocks noChangeAspect="1"/>
          </p:cNvPicPr>
          <p:nvPr/>
        </p:nvPicPr>
        <p:blipFill rotWithShape="1">
          <a:blip r:embed="rId6">
            <a:extLst>
              <a:ext uri="{28A0092B-C50C-407E-A947-70E740481C1C}">
                <a14:useLocalDpi xmlns:a14="http://schemas.microsoft.com/office/drawing/2010/main" val="0"/>
              </a:ext>
            </a:extLst>
          </a:blip>
          <a:srcRect l="27584" t="546" r="13918"/>
          <a:stretch/>
        </p:blipFill>
        <p:spPr>
          <a:xfrm rot="5400000">
            <a:off x="6717085" y="280319"/>
            <a:ext cx="2092059" cy="2667580"/>
          </a:xfrm>
          <a:prstGeom prst="rect">
            <a:avLst/>
          </a:prstGeom>
        </p:spPr>
      </p:pic>
    </p:spTree>
    <p:extLst>
      <p:ext uri="{BB962C8B-B14F-4D97-AF65-F5344CB8AC3E}">
        <p14:creationId xmlns:p14="http://schemas.microsoft.com/office/powerpoint/2010/main" val="1949235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B646-D1D9-E298-A128-49CFFA77A9F4}"/>
              </a:ext>
            </a:extLst>
          </p:cNvPr>
          <p:cNvSpPr>
            <a:spLocks noGrp="1"/>
          </p:cNvSpPr>
          <p:nvPr>
            <p:ph type="title"/>
          </p:nvPr>
        </p:nvSpPr>
        <p:spPr/>
        <p:txBody>
          <a:bodyPr/>
          <a:lstStyle/>
          <a:p>
            <a:r>
              <a:rPr lang="en-GB">
                <a:latin typeface="sassoon infant std"/>
              </a:rPr>
              <a:t>Outdoor Play</a:t>
            </a:r>
            <a:endParaRPr lang="en-US"/>
          </a:p>
        </p:txBody>
      </p:sp>
      <p:pic>
        <p:nvPicPr>
          <p:cNvPr id="5" name="Picture 4">
            <a:extLst>
              <a:ext uri="{FF2B5EF4-FFF2-40B4-BE49-F238E27FC236}">
                <a16:creationId xmlns:a16="http://schemas.microsoft.com/office/drawing/2014/main" id="{10510DDC-9017-78A6-9ED1-126188F91FEE}"/>
              </a:ext>
            </a:extLst>
          </p:cNvPr>
          <p:cNvPicPr>
            <a:picLocks noChangeAspect="1"/>
          </p:cNvPicPr>
          <p:nvPr/>
        </p:nvPicPr>
        <p:blipFill>
          <a:blip r:embed="rId3"/>
          <a:stretch>
            <a:fillRect/>
          </a:stretch>
        </p:blipFill>
        <p:spPr>
          <a:xfrm>
            <a:off x="9232208" y="661202"/>
            <a:ext cx="2121592" cy="2834886"/>
          </a:xfrm>
          <a:prstGeom prst="rect">
            <a:avLst/>
          </a:prstGeom>
        </p:spPr>
      </p:pic>
      <p:sp>
        <p:nvSpPr>
          <p:cNvPr id="8" name="TextBox 7">
            <a:extLst>
              <a:ext uri="{FF2B5EF4-FFF2-40B4-BE49-F238E27FC236}">
                <a16:creationId xmlns:a16="http://schemas.microsoft.com/office/drawing/2014/main" id="{E98DC28C-9303-7389-6AAB-FB65D0A96899}"/>
              </a:ext>
            </a:extLst>
          </p:cNvPr>
          <p:cNvSpPr txBox="1"/>
          <p:nvPr/>
        </p:nvSpPr>
        <p:spPr>
          <a:xfrm>
            <a:off x="301841" y="1690688"/>
            <a:ext cx="7111013" cy="4154984"/>
          </a:xfrm>
          <a:prstGeom prst="rect">
            <a:avLst/>
          </a:prstGeom>
          <a:noFill/>
        </p:spPr>
        <p:txBody>
          <a:bodyPr wrap="square" rtlCol="0">
            <a:spAutoFit/>
          </a:bodyPr>
          <a:lstStyle/>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Child initiated play – Discovered by their likes and interests. </a:t>
            </a:r>
          </a:p>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Enhanced and challenged through teacher modelling and interactions. </a:t>
            </a:r>
          </a:p>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Reduced / printed vocab signs to support imaginations and teachers to follow children play.</a:t>
            </a:r>
          </a:p>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Sunflowers is less structured adult lead activities (One set up per day) to support children’s ownership of learning.</a:t>
            </a:r>
          </a:p>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Gross motor skill focused. </a:t>
            </a:r>
          </a:p>
          <a:p>
            <a:pPr marL="285750" indent="-285750">
              <a:buClr>
                <a:schemeClr val="accent6">
                  <a:lumMod val="50000"/>
                </a:schemeClr>
              </a:buClr>
              <a:buFont typeface="Arial" panose="020B0604020202020204" pitchFamily="34" charset="0"/>
              <a:buChar char="•"/>
            </a:pPr>
            <a:r>
              <a:rPr lang="en-GB" sz="2400" dirty="0">
                <a:solidFill>
                  <a:schemeClr val="bg1"/>
                </a:solidFill>
                <a:latin typeface="Sassoon Infant Std" panose="020B0503020103030203" pitchFamily="34" charset="0"/>
              </a:rPr>
              <a:t>Loose parts play is vital outside. </a:t>
            </a:r>
          </a:p>
        </p:txBody>
      </p:sp>
    </p:spTree>
    <p:extLst>
      <p:ext uri="{BB962C8B-B14F-4D97-AF65-F5344CB8AC3E}">
        <p14:creationId xmlns:p14="http://schemas.microsoft.com/office/powerpoint/2010/main" val="369040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5A7F-52F8-8AA1-B678-BF499EF00FEA}"/>
              </a:ext>
            </a:extLst>
          </p:cNvPr>
          <p:cNvSpPr>
            <a:spLocks noGrp="1"/>
          </p:cNvSpPr>
          <p:nvPr>
            <p:ph type="title"/>
          </p:nvPr>
        </p:nvSpPr>
        <p:spPr>
          <a:xfrm>
            <a:off x="838200" y="91955"/>
            <a:ext cx="10515600" cy="1325563"/>
          </a:xfrm>
        </p:spPr>
        <p:txBody>
          <a:bodyPr/>
          <a:lstStyle/>
          <a:p>
            <a:r>
              <a:rPr lang="en-GB" dirty="0">
                <a:latin typeface="Sassoon Infant Std" panose="020B0503020103030203" pitchFamily="34" charset="0"/>
              </a:rPr>
              <a:t>Behaviour – Track it lights</a:t>
            </a:r>
          </a:p>
        </p:txBody>
      </p:sp>
      <p:sp>
        <p:nvSpPr>
          <p:cNvPr id="6" name="TextBox 5">
            <a:extLst>
              <a:ext uri="{FF2B5EF4-FFF2-40B4-BE49-F238E27FC236}">
                <a16:creationId xmlns:a16="http://schemas.microsoft.com/office/drawing/2014/main" id="{A1D56B18-778B-B55C-D006-35D1E1EA98B5}"/>
              </a:ext>
            </a:extLst>
          </p:cNvPr>
          <p:cNvSpPr txBox="1"/>
          <p:nvPr/>
        </p:nvSpPr>
        <p:spPr>
          <a:xfrm>
            <a:off x="141972" y="1242921"/>
            <a:ext cx="7730232" cy="3477875"/>
          </a:xfrm>
          <a:prstGeom prst="rect">
            <a:avLst/>
          </a:prstGeom>
          <a:noFill/>
        </p:spPr>
        <p:txBody>
          <a:bodyPr wrap="square">
            <a:spAutoFit/>
          </a:bodyPr>
          <a:lstStyle/>
          <a:p>
            <a:pPr marL="285750" indent="-285750">
              <a:buClr>
                <a:schemeClr val="accent6">
                  <a:lumMod val="50000"/>
                </a:schemeClr>
              </a:buClr>
              <a:buFont typeface="Arial" panose="020B0604020202020204" pitchFamily="34" charset="0"/>
              <a:buChar char="•"/>
            </a:pPr>
            <a:r>
              <a:rPr lang="en-GB" sz="2000" dirty="0">
                <a:solidFill>
                  <a:schemeClr val="bg1"/>
                </a:solidFill>
                <a:latin typeface="Sassoon Infant Std" panose="020B0503020103030203" pitchFamily="34" charset="0"/>
              </a:rPr>
              <a:t>In Reception we follow the whole school behaviour policy and use Track it lights. This gives the children instant rewards -house points, and warnings which if not corrected will lead to a consequence. </a:t>
            </a:r>
          </a:p>
          <a:p>
            <a:pPr marL="285750" indent="-285750">
              <a:buClr>
                <a:schemeClr val="accent6">
                  <a:lumMod val="50000"/>
                </a:schemeClr>
              </a:buClr>
              <a:buFont typeface="Arial" panose="020B0604020202020204" pitchFamily="34" charset="0"/>
              <a:buChar char="•"/>
            </a:pPr>
            <a:endParaRPr lang="en-GB" sz="2000" dirty="0">
              <a:solidFill>
                <a:schemeClr val="bg1"/>
              </a:solidFill>
              <a:latin typeface="Sassoon Infant Std" panose="020B0503020103030203" pitchFamily="34" charset="0"/>
            </a:endParaRPr>
          </a:p>
          <a:p>
            <a:pPr marL="285750" indent="-285750">
              <a:buClr>
                <a:schemeClr val="accent6">
                  <a:lumMod val="50000"/>
                </a:schemeClr>
              </a:buClr>
              <a:buFont typeface="Arial" panose="020B0604020202020204" pitchFamily="34" charset="0"/>
              <a:buChar char="•"/>
            </a:pPr>
            <a:r>
              <a:rPr lang="en-GB" sz="2000" dirty="0">
                <a:solidFill>
                  <a:schemeClr val="bg1"/>
                </a:solidFill>
                <a:latin typeface="Sassoon Infant Std" panose="020B0503020103030203" pitchFamily="34" charset="0"/>
              </a:rPr>
              <a:t>We recognise that Personal, Social and Emotional development is a prime area of learning in the Early Years Foundation Stage and is fundamental to children’s development. </a:t>
            </a:r>
          </a:p>
          <a:p>
            <a:pPr>
              <a:buClr>
                <a:schemeClr val="accent6">
                  <a:lumMod val="50000"/>
                </a:schemeClr>
              </a:buClr>
            </a:pPr>
            <a:endParaRPr lang="en-GB" sz="2000" dirty="0">
              <a:solidFill>
                <a:schemeClr val="bg1"/>
              </a:solidFill>
              <a:latin typeface="Sassoon Infant Std" panose="020B0503020103030203" pitchFamily="34" charset="0"/>
            </a:endParaRPr>
          </a:p>
          <a:p>
            <a:pPr marL="285750" indent="-285750">
              <a:buClr>
                <a:schemeClr val="accent6">
                  <a:lumMod val="50000"/>
                </a:schemeClr>
              </a:buClr>
              <a:buFont typeface="Arial" panose="020B0604020202020204" pitchFamily="34" charset="0"/>
              <a:buChar char="•"/>
            </a:pPr>
            <a:r>
              <a:rPr lang="en-GB" sz="2000" dirty="0">
                <a:solidFill>
                  <a:schemeClr val="bg1"/>
                </a:solidFill>
                <a:latin typeface="Sassoon Infant Std" panose="020B0503020103030203" pitchFamily="34" charset="0"/>
              </a:rPr>
              <a:t>Following the whole school policy and adhering to the expectations of being: Ready, Respectful and Safe.’ </a:t>
            </a:r>
          </a:p>
          <a:p>
            <a:pPr marL="285750" indent="-285750">
              <a:buClr>
                <a:schemeClr val="accent6">
                  <a:lumMod val="50000"/>
                </a:schemeClr>
              </a:buClr>
              <a:buFont typeface="Arial" panose="020B0604020202020204" pitchFamily="34" charset="0"/>
              <a:buChar char="•"/>
            </a:pPr>
            <a:endParaRPr lang="en-GB" sz="2000" dirty="0">
              <a:solidFill>
                <a:schemeClr val="bg1"/>
              </a:solidFill>
              <a:latin typeface="Sassoon Infant Std" panose="020B0503020103030203" pitchFamily="34" charset="0"/>
            </a:endParaRPr>
          </a:p>
        </p:txBody>
      </p:sp>
      <p:pic>
        <p:nvPicPr>
          <p:cNvPr id="2050" name="Picture 2">
            <a:extLst>
              <a:ext uri="{FF2B5EF4-FFF2-40B4-BE49-F238E27FC236}">
                <a16:creationId xmlns:a16="http://schemas.microsoft.com/office/drawing/2014/main" id="{08419BA1-A90D-E8F1-C424-43ECCA1170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1" t="4208" r="11885" b="14876"/>
          <a:stretch/>
        </p:blipFill>
        <p:spPr bwMode="auto">
          <a:xfrm rot="16200000">
            <a:off x="7958643" y="-180748"/>
            <a:ext cx="1651842" cy="2354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C56EB30-568F-9968-CC39-3CE9CE28EF51}"/>
              </a:ext>
            </a:extLst>
          </p:cNvPr>
          <p:cNvPicPr>
            <a:picLocks noChangeAspect="1"/>
          </p:cNvPicPr>
          <p:nvPr/>
        </p:nvPicPr>
        <p:blipFill>
          <a:blip r:embed="rId4"/>
          <a:stretch>
            <a:fillRect/>
          </a:stretch>
        </p:blipFill>
        <p:spPr>
          <a:xfrm>
            <a:off x="10104460" y="0"/>
            <a:ext cx="2087540" cy="5294702"/>
          </a:xfrm>
          <a:prstGeom prst="rect">
            <a:avLst/>
          </a:prstGeom>
        </p:spPr>
      </p:pic>
      <p:pic>
        <p:nvPicPr>
          <p:cNvPr id="3" name="Picture 2" descr="A group of green and white logos&#10;&#10;AI-generated content may be incorrect.">
            <a:extLst>
              <a:ext uri="{FF2B5EF4-FFF2-40B4-BE49-F238E27FC236}">
                <a16:creationId xmlns:a16="http://schemas.microsoft.com/office/drawing/2014/main" id="{356E16CF-657B-A0A7-A880-B34CC44F2F10}"/>
              </a:ext>
            </a:extLst>
          </p:cNvPr>
          <p:cNvPicPr>
            <a:picLocks noChangeAspect="1"/>
          </p:cNvPicPr>
          <p:nvPr/>
        </p:nvPicPr>
        <p:blipFill>
          <a:blip r:embed="rId5"/>
          <a:stretch>
            <a:fillRect/>
          </a:stretch>
        </p:blipFill>
        <p:spPr>
          <a:xfrm>
            <a:off x="454542" y="4826848"/>
            <a:ext cx="3654057" cy="1838327"/>
          </a:xfrm>
          <a:prstGeom prst="rect">
            <a:avLst/>
          </a:prstGeom>
        </p:spPr>
      </p:pic>
      <p:pic>
        <p:nvPicPr>
          <p:cNvPr id="4" name="Picture 3" descr="A group of blue and yellow signs&#10;&#10;AI-generated content may be incorrect.">
            <a:extLst>
              <a:ext uri="{FF2B5EF4-FFF2-40B4-BE49-F238E27FC236}">
                <a16:creationId xmlns:a16="http://schemas.microsoft.com/office/drawing/2014/main" id="{101E7059-3390-4BE4-2CF1-0C64939B16EE}"/>
              </a:ext>
            </a:extLst>
          </p:cNvPr>
          <p:cNvPicPr>
            <a:picLocks noChangeAspect="1"/>
          </p:cNvPicPr>
          <p:nvPr/>
        </p:nvPicPr>
        <p:blipFill>
          <a:blip r:embed="rId6"/>
          <a:stretch>
            <a:fillRect/>
          </a:stretch>
        </p:blipFill>
        <p:spPr>
          <a:xfrm>
            <a:off x="4303413" y="4832768"/>
            <a:ext cx="4074006" cy="1836349"/>
          </a:xfrm>
          <a:prstGeom prst="rect">
            <a:avLst/>
          </a:prstGeom>
        </p:spPr>
      </p:pic>
    </p:spTree>
    <p:extLst>
      <p:ext uri="{BB962C8B-B14F-4D97-AF65-F5344CB8AC3E}">
        <p14:creationId xmlns:p14="http://schemas.microsoft.com/office/powerpoint/2010/main" val="211648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5546-49E5-80B8-358D-F8D7489FA81A}"/>
              </a:ext>
            </a:extLst>
          </p:cNvPr>
          <p:cNvSpPr>
            <a:spLocks noGrp="1"/>
          </p:cNvSpPr>
          <p:nvPr>
            <p:ph type="title"/>
          </p:nvPr>
        </p:nvSpPr>
        <p:spPr/>
        <p:txBody>
          <a:bodyPr/>
          <a:lstStyle/>
          <a:p>
            <a:r>
              <a:rPr lang="en-GB" dirty="0">
                <a:latin typeface="Sassoon Infant Std" panose="020B0503020103030203" pitchFamily="34" charset="0"/>
              </a:rPr>
              <a:t>Transition Plan and Activities </a:t>
            </a:r>
          </a:p>
        </p:txBody>
      </p:sp>
      <p:sp>
        <p:nvSpPr>
          <p:cNvPr id="3" name="Content Placeholder 2">
            <a:extLst>
              <a:ext uri="{FF2B5EF4-FFF2-40B4-BE49-F238E27FC236}">
                <a16:creationId xmlns:a16="http://schemas.microsoft.com/office/drawing/2014/main" id="{D4391F84-6752-9F48-BD8A-6E0D32198AD4}"/>
              </a:ext>
            </a:extLst>
          </p:cNvPr>
          <p:cNvSpPr>
            <a:spLocks noGrp="1"/>
          </p:cNvSpPr>
          <p:nvPr>
            <p:ph idx="1"/>
          </p:nvPr>
        </p:nvSpPr>
        <p:spPr/>
        <p:txBody>
          <a:bodyPr vert="horz" lIns="91440" tIns="45720" rIns="91440" bIns="45720" rtlCol="0" anchor="t">
            <a:normAutofit/>
          </a:bodyPr>
          <a:lstStyle/>
          <a:p>
            <a:endParaRPr lang="en-GB" dirty="0">
              <a:latin typeface="Sassoon Infant Std" panose="020B0503020103030203" pitchFamily="34" charset="0"/>
            </a:endParaRPr>
          </a:p>
          <a:p>
            <a:pPr>
              <a:buClr>
                <a:schemeClr val="accent6">
                  <a:lumMod val="50000"/>
                </a:schemeClr>
              </a:buClr>
            </a:pPr>
            <a:r>
              <a:rPr lang="en-GB">
                <a:solidFill>
                  <a:schemeClr val="bg1"/>
                </a:solidFill>
                <a:latin typeface="Sassoon Infant Std"/>
              </a:rPr>
              <a:t>Children's Meet The Teacher – Tuesday 7</a:t>
            </a:r>
            <a:r>
              <a:rPr lang="en-GB" baseline="30000" dirty="0">
                <a:solidFill>
                  <a:schemeClr val="bg1"/>
                </a:solidFill>
                <a:latin typeface="Sassoon Infant Std"/>
              </a:rPr>
              <a:t>th</a:t>
            </a:r>
            <a:r>
              <a:rPr lang="en-GB" dirty="0">
                <a:solidFill>
                  <a:schemeClr val="bg1"/>
                </a:solidFill>
                <a:latin typeface="Sassoon Infant Std"/>
              </a:rPr>
              <a:t> July 9:00-10:30am</a:t>
            </a:r>
          </a:p>
          <a:p>
            <a:pPr>
              <a:buClr>
                <a:schemeClr val="accent6">
                  <a:lumMod val="50000"/>
                </a:schemeClr>
              </a:buClr>
            </a:pPr>
            <a:r>
              <a:rPr lang="en-GB">
                <a:solidFill>
                  <a:schemeClr val="bg1"/>
                </a:solidFill>
                <a:latin typeface="Sassoon Infant Std"/>
              </a:rPr>
              <a:t>September Start Date – Thursday 3rd September</a:t>
            </a:r>
          </a:p>
          <a:p>
            <a:pPr>
              <a:buClr>
                <a:schemeClr val="accent6">
                  <a:lumMod val="50000"/>
                </a:schemeClr>
              </a:buClr>
            </a:pPr>
            <a:r>
              <a:rPr lang="en-GB" dirty="0">
                <a:solidFill>
                  <a:schemeClr val="bg1"/>
                </a:solidFill>
                <a:latin typeface="Sassoon Infant Std"/>
              </a:rPr>
              <a:t>Challenge – Please post on </a:t>
            </a:r>
            <a:r>
              <a:rPr lang="en-GB" dirty="0" err="1">
                <a:solidFill>
                  <a:schemeClr val="bg1"/>
                </a:solidFill>
                <a:latin typeface="Sassoon Infant Std"/>
              </a:rPr>
              <a:t>Famly</a:t>
            </a:r>
            <a:r>
              <a:rPr lang="en-GB" dirty="0">
                <a:solidFill>
                  <a:schemeClr val="bg1"/>
                </a:solidFill>
                <a:latin typeface="Sassoon Infant Std"/>
              </a:rPr>
              <a:t> your child ‘Get Caught Reading or Singing’</a:t>
            </a:r>
          </a:p>
          <a:p>
            <a:pPr>
              <a:buClr>
                <a:schemeClr val="accent6">
                  <a:lumMod val="50000"/>
                </a:schemeClr>
              </a:buClr>
            </a:pPr>
            <a:r>
              <a:rPr lang="en-GB" dirty="0">
                <a:solidFill>
                  <a:schemeClr val="bg1"/>
                </a:solidFill>
                <a:latin typeface="Sassoon Infant Std"/>
              </a:rPr>
              <a:t>Feel free to post lots of fun activities that you get up to on </a:t>
            </a:r>
            <a:r>
              <a:rPr lang="en-GB" dirty="0" err="1">
                <a:solidFill>
                  <a:schemeClr val="bg1"/>
                </a:solidFill>
                <a:latin typeface="Sassoon Infant Std"/>
              </a:rPr>
              <a:t>Famly</a:t>
            </a:r>
            <a:r>
              <a:rPr lang="en-GB" dirty="0">
                <a:solidFill>
                  <a:schemeClr val="bg1"/>
                </a:solidFill>
                <a:latin typeface="Sassoon Infant Std"/>
              </a:rPr>
              <a:t>. We can’t wait to interact. </a:t>
            </a:r>
          </a:p>
          <a:p>
            <a:pPr>
              <a:buClr>
                <a:schemeClr val="accent6">
                  <a:lumMod val="50000"/>
                </a:schemeClr>
              </a:buClr>
            </a:pPr>
            <a:r>
              <a:rPr lang="en-GB" dirty="0">
                <a:solidFill>
                  <a:schemeClr val="bg1"/>
                </a:solidFill>
                <a:latin typeface="Sassoon Infant Std"/>
              </a:rPr>
              <a:t>Welcome to the </a:t>
            </a:r>
            <a:r>
              <a:rPr lang="en-GB" dirty="0" err="1">
                <a:solidFill>
                  <a:schemeClr val="bg1"/>
                </a:solidFill>
                <a:latin typeface="Sassoon Infant Std"/>
              </a:rPr>
              <a:t>Streethay</a:t>
            </a:r>
            <a:r>
              <a:rPr lang="en-GB" dirty="0">
                <a:solidFill>
                  <a:schemeClr val="bg1"/>
                </a:solidFill>
                <a:latin typeface="Sassoon Infant Std"/>
              </a:rPr>
              <a:t> Family </a:t>
            </a:r>
          </a:p>
        </p:txBody>
      </p:sp>
      <p:pic>
        <p:nvPicPr>
          <p:cNvPr id="4" name="Picture 2" descr="Famly">
            <a:extLst>
              <a:ext uri="{FF2B5EF4-FFF2-40B4-BE49-F238E27FC236}">
                <a16:creationId xmlns:a16="http://schemas.microsoft.com/office/drawing/2014/main" id="{AC6C6974-345D-B802-5042-D97155616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756" y="5230264"/>
            <a:ext cx="2962275" cy="1543050"/>
          </a:xfrm>
          <a:prstGeom prst="rect">
            <a:avLst/>
          </a:prstGeom>
          <a:noFill/>
          <a:extLst>
            <a:ext uri="{909E8E84-426E-40DD-AFC4-6F175D3DCCD1}">
              <a14:hiddenFill xmlns:a14="http://schemas.microsoft.com/office/drawing/2010/main">
                <a:solidFill>
                  <a:srgbClr val="FFFFFF"/>
                </a:solidFill>
              </a14:hiddenFill>
            </a:ext>
          </a:extLst>
        </p:spPr>
      </p:pic>
      <p:sp>
        <p:nvSpPr>
          <p:cNvPr id="5" name="Heart 4">
            <a:extLst>
              <a:ext uri="{FF2B5EF4-FFF2-40B4-BE49-F238E27FC236}">
                <a16:creationId xmlns:a16="http://schemas.microsoft.com/office/drawing/2014/main" id="{F6071A42-038C-3CA2-BE82-4003BD54C1C9}"/>
              </a:ext>
            </a:extLst>
          </p:cNvPr>
          <p:cNvSpPr/>
          <p:nvPr/>
        </p:nvSpPr>
        <p:spPr>
          <a:xfrm>
            <a:off x="6096000" y="5230264"/>
            <a:ext cx="491231" cy="399495"/>
          </a:xfrm>
          <a:prstGeom prst="heart">
            <a:avLst/>
          </a:prstGeom>
          <a:solidFill>
            <a:schemeClr val="accent6">
              <a:lumMod val="50000"/>
            </a:schemeClr>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latin typeface="Sassoon Infant Std" panose="020B0503020103030203" pitchFamily="34" charset="0"/>
            </a:endParaRPr>
          </a:p>
        </p:txBody>
      </p:sp>
    </p:spTree>
    <p:extLst>
      <p:ext uri="{BB962C8B-B14F-4D97-AF65-F5344CB8AC3E}">
        <p14:creationId xmlns:p14="http://schemas.microsoft.com/office/powerpoint/2010/main" val="253017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7DB1-7ABE-7B77-E796-0DC6DC10D844}"/>
              </a:ext>
            </a:extLst>
          </p:cNvPr>
          <p:cNvSpPr>
            <a:spLocks noGrp="1"/>
          </p:cNvSpPr>
          <p:nvPr>
            <p:ph type="title"/>
          </p:nvPr>
        </p:nvSpPr>
        <p:spPr/>
        <p:txBody>
          <a:bodyPr>
            <a:normAutofit/>
          </a:bodyPr>
          <a:lstStyle/>
          <a:p>
            <a:r>
              <a:rPr lang="en-GB" sz="5400" dirty="0">
                <a:latin typeface="Sassoon Infant Std" panose="020B0503020103030203" pitchFamily="34" charset="0"/>
              </a:rPr>
              <a:t>Purpose of the session</a:t>
            </a:r>
          </a:p>
        </p:txBody>
      </p:sp>
      <p:graphicFrame>
        <p:nvGraphicFramePr>
          <p:cNvPr id="5" name="Content Placeholder 2">
            <a:extLst>
              <a:ext uri="{FF2B5EF4-FFF2-40B4-BE49-F238E27FC236}">
                <a16:creationId xmlns:a16="http://schemas.microsoft.com/office/drawing/2014/main" id="{BC2F1B95-DA53-A5F8-5C7C-424F8F53BD2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9827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7D904-0E06-538C-F2BB-85D8B14970A9}"/>
              </a:ext>
            </a:extLst>
          </p:cNvPr>
          <p:cNvSpPr txBox="1"/>
          <p:nvPr/>
        </p:nvSpPr>
        <p:spPr>
          <a:xfrm>
            <a:off x="2424869" y="963449"/>
            <a:ext cx="6991350" cy="2800767"/>
          </a:xfrm>
          <a:prstGeom prst="rect">
            <a:avLst/>
          </a:prstGeom>
          <a:noFill/>
        </p:spPr>
        <p:txBody>
          <a:bodyPr wrap="square" rtlCol="0">
            <a:spAutoFit/>
          </a:bodyPr>
          <a:lstStyle/>
          <a:p>
            <a:pPr algn="ctr"/>
            <a:r>
              <a:rPr lang="en-GB" sz="8800" dirty="0">
                <a:latin typeface="Baguet Script" panose="00000500000000000000" pitchFamily="2" charset="0"/>
              </a:rPr>
              <a:t>Any Questions?</a:t>
            </a:r>
          </a:p>
        </p:txBody>
      </p:sp>
      <p:pic>
        <p:nvPicPr>
          <p:cNvPr id="3" name="Picture 2">
            <a:extLst>
              <a:ext uri="{FF2B5EF4-FFF2-40B4-BE49-F238E27FC236}">
                <a16:creationId xmlns:a16="http://schemas.microsoft.com/office/drawing/2014/main" id="{6A5C7939-0279-E887-E484-A4DB3C824B28}"/>
              </a:ext>
            </a:extLst>
          </p:cNvPr>
          <p:cNvPicPr>
            <a:picLocks noChangeAspect="1"/>
          </p:cNvPicPr>
          <p:nvPr/>
        </p:nvPicPr>
        <p:blipFill>
          <a:blip r:embed="rId2"/>
          <a:stretch>
            <a:fillRect/>
          </a:stretch>
        </p:blipFill>
        <p:spPr>
          <a:xfrm>
            <a:off x="278277" y="4176172"/>
            <a:ext cx="2417297" cy="2490797"/>
          </a:xfrm>
          <a:prstGeom prst="rect">
            <a:avLst/>
          </a:prstGeom>
        </p:spPr>
      </p:pic>
      <p:sp>
        <p:nvSpPr>
          <p:cNvPr id="5" name="TextBox 4">
            <a:extLst>
              <a:ext uri="{FF2B5EF4-FFF2-40B4-BE49-F238E27FC236}">
                <a16:creationId xmlns:a16="http://schemas.microsoft.com/office/drawing/2014/main" id="{FA9BF53B-E70D-1F0B-168E-BD7944F9B594}"/>
              </a:ext>
            </a:extLst>
          </p:cNvPr>
          <p:cNvSpPr txBox="1"/>
          <p:nvPr/>
        </p:nvSpPr>
        <p:spPr>
          <a:xfrm>
            <a:off x="3095625" y="5229225"/>
            <a:ext cx="1885950" cy="369332"/>
          </a:xfrm>
          <a:prstGeom prst="rect">
            <a:avLst/>
          </a:prstGeom>
          <a:noFill/>
        </p:spPr>
        <p:txBody>
          <a:bodyPr wrap="square" rtlCol="0">
            <a:spAutoFit/>
          </a:bodyPr>
          <a:lstStyle/>
          <a:p>
            <a:r>
              <a:rPr lang="en-GB" dirty="0">
                <a:latin typeface="Sassoon Infant Std" panose="020B0503020103030203" pitchFamily="34" charset="0"/>
              </a:rPr>
              <a:t>Uniform link</a:t>
            </a:r>
          </a:p>
        </p:txBody>
      </p:sp>
    </p:spTree>
    <p:extLst>
      <p:ext uri="{BB962C8B-B14F-4D97-AF65-F5344CB8AC3E}">
        <p14:creationId xmlns:p14="http://schemas.microsoft.com/office/powerpoint/2010/main" val="119715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3ED2922-3558-AF57-1740-3A05E11F4379}"/>
              </a:ext>
            </a:extLst>
          </p:cNvPr>
          <p:cNvSpPr>
            <a:spLocks noGrp="1"/>
          </p:cNvSpPr>
          <p:nvPr>
            <p:ph type="title"/>
          </p:nvPr>
        </p:nvSpPr>
        <p:spPr>
          <a:xfrm>
            <a:off x="1295400" y="669925"/>
            <a:ext cx="4800600" cy="1325563"/>
          </a:xfrm>
        </p:spPr>
        <p:txBody>
          <a:bodyPr anchor="b">
            <a:normAutofit/>
          </a:bodyPr>
          <a:lstStyle/>
          <a:p>
            <a:r>
              <a:rPr lang="en-GB">
                <a:solidFill>
                  <a:schemeClr val="bg1"/>
                </a:solidFill>
                <a:latin typeface="Sassoon Infant Std" panose="020B0503020103030203" pitchFamily="34" charset="0"/>
              </a:rPr>
              <a:t>Meet the Team</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265D6C-88FD-75D7-A1BA-4E340FE72F19}"/>
              </a:ext>
            </a:extLst>
          </p:cNvPr>
          <p:cNvSpPr>
            <a:spLocks noGrp="1"/>
          </p:cNvSpPr>
          <p:nvPr>
            <p:ph idx="1"/>
          </p:nvPr>
        </p:nvSpPr>
        <p:spPr>
          <a:xfrm>
            <a:off x="1295400" y="2288833"/>
            <a:ext cx="4800600" cy="3711571"/>
          </a:xfrm>
        </p:spPr>
        <p:txBody>
          <a:bodyPr vert="horz" lIns="91440" tIns="45720" rIns="91440" bIns="45720" rtlCol="0" anchor="t">
            <a:normAutofit/>
          </a:bodyPr>
          <a:lstStyle/>
          <a:p>
            <a:pPr marL="0" indent="0">
              <a:buNone/>
            </a:pPr>
            <a:r>
              <a:rPr lang="en-GB" sz="2000">
                <a:solidFill>
                  <a:schemeClr val="bg1"/>
                </a:solidFill>
                <a:latin typeface="Sassoon Infant Std" panose="020B0503020103030203" pitchFamily="34" charset="0"/>
              </a:rPr>
              <a:t>Mr Taylor – Headteacher </a:t>
            </a:r>
          </a:p>
          <a:p>
            <a:pPr marL="0" indent="0">
              <a:buNone/>
            </a:pPr>
            <a:r>
              <a:rPr lang="en-GB" sz="2000" dirty="0">
                <a:solidFill>
                  <a:schemeClr val="bg1"/>
                </a:solidFill>
                <a:latin typeface="Sassoon Infant Std"/>
              </a:rPr>
              <a:t>Mrs Price- Head of Early Years &amp; Class </a:t>
            </a:r>
            <a:r>
              <a:rPr lang="en-GB" sz="2000">
                <a:solidFill>
                  <a:schemeClr val="bg1"/>
                </a:solidFill>
                <a:latin typeface="Sassoon Infant Std"/>
              </a:rPr>
              <a:t>Teacher</a:t>
            </a:r>
          </a:p>
          <a:p>
            <a:pPr marL="0" indent="0">
              <a:buNone/>
            </a:pPr>
            <a:r>
              <a:rPr lang="en-GB" sz="2000">
                <a:solidFill>
                  <a:schemeClr val="bg1"/>
                </a:solidFill>
                <a:latin typeface="Sassoon Infant Std"/>
              </a:rPr>
              <a:t>Mrs Small- Class Teacher</a:t>
            </a:r>
            <a:endParaRPr lang="en-GB" sz="2000" dirty="0">
              <a:solidFill>
                <a:schemeClr val="bg1"/>
              </a:solidFill>
              <a:latin typeface="Sassoon Infant Std"/>
            </a:endParaRPr>
          </a:p>
          <a:p>
            <a:pPr marL="0" indent="0">
              <a:buNone/>
            </a:pPr>
            <a:r>
              <a:rPr lang="en-GB" sz="2000">
                <a:solidFill>
                  <a:schemeClr val="bg1"/>
                </a:solidFill>
                <a:latin typeface="Sassoon Infant Std"/>
              </a:rPr>
              <a:t>Mrs Yeung– Class Teaching Assistant </a:t>
            </a:r>
          </a:p>
          <a:p>
            <a:pPr marL="0" indent="0">
              <a:buNone/>
            </a:pPr>
            <a:r>
              <a:rPr lang="en-GB" sz="2000">
                <a:solidFill>
                  <a:schemeClr val="bg1"/>
                </a:solidFill>
                <a:latin typeface="Sassoon Infant Std"/>
              </a:rPr>
              <a:t>Mrs Hunt- Class inclusion TA </a:t>
            </a:r>
            <a:endParaRPr lang="en-GB" sz="2000" dirty="0">
              <a:solidFill>
                <a:schemeClr val="bg1"/>
              </a:solidFill>
              <a:latin typeface="Sassoon Infant Std"/>
            </a:endParaRPr>
          </a:p>
          <a:p>
            <a:pPr marL="0" indent="0">
              <a:buNone/>
            </a:pPr>
            <a:r>
              <a:rPr lang="en-GB" sz="2000" dirty="0">
                <a:solidFill>
                  <a:schemeClr val="bg1"/>
                </a:solidFill>
                <a:latin typeface="Sassoon Infant Std"/>
              </a:rPr>
              <a:t>Miss </a:t>
            </a:r>
            <a:r>
              <a:rPr lang="en-GB" sz="2000" dirty="0" err="1">
                <a:solidFill>
                  <a:schemeClr val="bg1"/>
                </a:solidFill>
                <a:latin typeface="Sassoon Infant Std"/>
              </a:rPr>
              <a:t>Bonehill</a:t>
            </a:r>
            <a:r>
              <a:rPr lang="en-GB" sz="2000" dirty="0">
                <a:solidFill>
                  <a:schemeClr val="bg1"/>
                </a:solidFill>
                <a:latin typeface="Sassoon Infant Std"/>
              </a:rPr>
              <a:t> – Wraparound Care Supervisor and Manager</a:t>
            </a:r>
          </a:p>
          <a:p>
            <a:pPr marL="0" indent="0">
              <a:buNone/>
            </a:pPr>
            <a:r>
              <a:rPr lang="en-GB" sz="2000" dirty="0">
                <a:solidFill>
                  <a:schemeClr val="bg1"/>
                </a:solidFill>
                <a:latin typeface="Sassoon Infant Std"/>
              </a:rPr>
              <a:t>Mrs Mole – Admissions, Attendance and Business and Pupil </a:t>
            </a:r>
            <a:r>
              <a:rPr lang="en-GB" sz="2000">
                <a:solidFill>
                  <a:schemeClr val="bg1"/>
                </a:solidFill>
                <a:latin typeface="Sassoon Infant Std"/>
              </a:rPr>
              <a:t>Services</a:t>
            </a:r>
            <a:endParaRPr lang="en-GB" sz="2000">
              <a:solidFill>
                <a:schemeClr val="bg1"/>
              </a:solidFill>
              <a:latin typeface="Sassoon Infant Std" panose="020B0503020103030203" pitchFamily="34" charset="0"/>
            </a:endParaRPr>
          </a:p>
          <a:p>
            <a:endParaRPr lang="en-GB" sz="2000">
              <a:solidFill>
                <a:schemeClr val="bg1"/>
              </a:solidFill>
              <a:latin typeface="Sassoon Infant Std" panose="020B0503020103030203" pitchFamily="34" charset="0"/>
            </a:endParaRPr>
          </a:p>
        </p:txBody>
      </p:sp>
      <p:sp>
        <p:nvSpPr>
          <p:cNvPr id="11" name="Rectangle 1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537F65-EDDB-641E-5909-235AB0F4D646}"/>
              </a:ext>
            </a:extLst>
          </p:cNvPr>
          <p:cNvPicPr>
            <a:picLocks noChangeAspect="1"/>
          </p:cNvPicPr>
          <p:nvPr/>
        </p:nvPicPr>
        <p:blipFill>
          <a:blip r:embed="rId3"/>
          <a:stretch>
            <a:fillRect/>
          </a:stretch>
        </p:blipFill>
        <p:spPr>
          <a:xfrm>
            <a:off x="6877531" y="381011"/>
            <a:ext cx="3110994" cy="2784532"/>
          </a:xfrm>
          <a:prstGeom prst="rect">
            <a:avLst/>
          </a:prstGeom>
        </p:spPr>
      </p:pic>
      <p:sp>
        <p:nvSpPr>
          <p:cNvPr id="13" name="Rectangle 1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miling at camera&#10;&#10;AI-generated content may be incorrect.">
            <a:extLst>
              <a:ext uri="{FF2B5EF4-FFF2-40B4-BE49-F238E27FC236}">
                <a16:creationId xmlns:a16="http://schemas.microsoft.com/office/drawing/2014/main" id="{2957DFF2-AE5A-75C1-81CB-D12D51B21161}"/>
              </a:ext>
            </a:extLst>
          </p:cNvPr>
          <p:cNvPicPr>
            <a:picLocks noChangeAspect="1"/>
          </p:cNvPicPr>
          <p:nvPr/>
        </p:nvPicPr>
        <p:blipFill>
          <a:blip r:embed="rId4"/>
          <a:stretch>
            <a:fillRect/>
          </a:stretch>
        </p:blipFill>
        <p:spPr>
          <a:xfrm>
            <a:off x="8213972" y="4909789"/>
            <a:ext cx="1206540" cy="1800858"/>
          </a:xfrm>
          <a:prstGeom prst="rect">
            <a:avLst/>
          </a:prstGeom>
        </p:spPr>
      </p:pic>
      <p:pic>
        <p:nvPicPr>
          <p:cNvPr id="8" name="Picture 7" descr="A person with long hair smiling&#10;&#10;AI-generated content may be incorrect.">
            <a:extLst>
              <a:ext uri="{FF2B5EF4-FFF2-40B4-BE49-F238E27FC236}">
                <a16:creationId xmlns:a16="http://schemas.microsoft.com/office/drawing/2014/main" id="{ED863F70-7564-0E29-37C4-F9BBDD3B998E}"/>
              </a:ext>
            </a:extLst>
          </p:cNvPr>
          <p:cNvPicPr>
            <a:picLocks noChangeAspect="1"/>
          </p:cNvPicPr>
          <p:nvPr/>
        </p:nvPicPr>
        <p:blipFill>
          <a:blip r:embed="rId5"/>
          <a:srcRect l="400" t="11494" r="-400"/>
          <a:stretch>
            <a:fillRect/>
          </a:stretch>
        </p:blipFill>
        <p:spPr>
          <a:xfrm>
            <a:off x="10000088" y="3587333"/>
            <a:ext cx="1181261" cy="1565434"/>
          </a:xfrm>
          <a:prstGeom prst="rect">
            <a:avLst/>
          </a:prstGeom>
        </p:spPr>
      </p:pic>
      <p:pic>
        <p:nvPicPr>
          <p:cNvPr id="12" name="Picture 11" descr="A person with blonde hair&#10;&#10;AI-generated content may be incorrect.">
            <a:extLst>
              <a:ext uri="{FF2B5EF4-FFF2-40B4-BE49-F238E27FC236}">
                <a16:creationId xmlns:a16="http://schemas.microsoft.com/office/drawing/2014/main" id="{3D96DFB2-35F7-5B84-9594-122708F071E3}"/>
              </a:ext>
            </a:extLst>
          </p:cNvPr>
          <p:cNvPicPr>
            <a:picLocks noChangeAspect="1"/>
          </p:cNvPicPr>
          <p:nvPr/>
        </p:nvPicPr>
        <p:blipFill>
          <a:blip r:embed="rId6"/>
          <a:stretch>
            <a:fillRect/>
          </a:stretch>
        </p:blipFill>
        <p:spPr>
          <a:xfrm>
            <a:off x="8231533" y="3565662"/>
            <a:ext cx="1526761" cy="1548850"/>
          </a:xfrm>
          <a:prstGeom prst="rect">
            <a:avLst/>
          </a:prstGeom>
        </p:spPr>
      </p:pic>
      <p:pic>
        <p:nvPicPr>
          <p:cNvPr id="14" name="Picture 13">
            <a:extLst>
              <a:ext uri="{FF2B5EF4-FFF2-40B4-BE49-F238E27FC236}">
                <a16:creationId xmlns:a16="http://schemas.microsoft.com/office/drawing/2014/main" id="{8092862C-F06A-1AE7-67F0-D346DC0F9D0F}"/>
              </a:ext>
            </a:extLst>
          </p:cNvPr>
          <p:cNvPicPr>
            <a:picLocks noChangeAspect="1"/>
          </p:cNvPicPr>
          <p:nvPr/>
        </p:nvPicPr>
        <p:blipFill>
          <a:blip r:embed="rId7">
            <a:extLst>
              <a:ext uri="{28A0092B-C50C-407E-A947-70E740481C1C}">
                <a14:useLocalDpi xmlns:a14="http://schemas.microsoft.com/office/drawing/2010/main" val="0"/>
              </a:ext>
            </a:extLst>
          </a:blip>
          <a:srcRect t="11226" b="11918"/>
          <a:stretch>
            <a:fillRect/>
          </a:stretch>
        </p:blipFill>
        <p:spPr>
          <a:xfrm>
            <a:off x="10098755" y="5154616"/>
            <a:ext cx="930191" cy="1556261"/>
          </a:xfrm>
          <a:prstGeom prst="rect">
            <a:avLst/>
          </a:prstGeom>
        </p:spPr>
      </p:pic>
    </p:spTree>
    <p:extLst>
      <p:ext uri="{BB962C8B-B14F-4D97-AF65-F5344CB8AC3E}">
        <p14:creationId xmlns:p14="http://schemas.microsoft.com/office/powerpoint/2010/main" val="399537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4E14-BC82-B4D6-C355-2BCEB95F7667}"/>
              </a:ext>
            </a:extLst>
          </p:cNvPr>
          <p:cNvSpPr>
            <a:spLocks noGrp="1"/>
          </p:cNvSpPr>
          <p:nvPr>
            <p:ph type="title"/>
          </p:nvPr>
        </p:nvSpPr>
        <p:spPr/>
        <p:txBody>
          <a:bodyPr/>
          <a:lstStyle/>
          <a:p>
            <a:r>
              <a:rPr lang="en-GB">
                <a:latin typeface="Sassoon Infant Std" panose="020B0503020103030203" pitchFamily="34" charset="0"/>
              </a:rPr>
              <a:t>Essential information</a:t>
            </a:r>
            <a:endParaRPr lang="en-GB" dirty="0">
              <a:latin typeface="Sassoon Infant Std" panose="020B0503020103030203" pitchFamily="34" charset="0"/>
            </a:endParaRPr>
          </a:p>
        </p:txBody>
      </p:sp>
      <p:sp>
        <p:nvSpPr>
          <p:cNvPr id="3" name="Content Placeholder 2">
            <a:extLst>
              <a:ext uri="{FF2B5EF4-FFF2-40B4-BE49-F238E27FC236}">
                <a16:creationId xmlns:a16="http://schemas.microsoft.com/office/drawing/2014/main" id="{6577EE87-B6BA-9CB5-0C34-54C0C89984CC}"/>
              </a:ext>
            </a:extLst>
          </p:cNvPr>
          <p:cNvSpPr>
            <a:spLocks noGrp="1"/>
          </p:cNvSpPr>
          <p:nvPr>
            <p:ph idx="1"/>
          </p:nvPr>
        </p:nvSpPr>
        <p:spPr>
          <a:xfrm>
            <a:off x="838199" y="1690688"/>
            <a:ext cx="10824411" cy="4486275"/>
          </a:xfrm>
        </p:spPr>
        <p:txBody>
          <a:bodyPr vert="horz" lIns="91440" tIns="45720" rIns="91440" bIns="45720" rtlCol="0" anchor="t">
            <a:normAutofit/>
          </a:bodyPr>
          <a:lstStyle/>
          <a:p>
            <a:r>
              <a:rPr lang="en-GB" err="1">
                <a:solidFill>
                  <a:schemeClr val="bg1"/>
                </a:solidFill>
                <a:latin typeface="Sassoon Infant Std"/>
              </a:rPr>
              <a:t>Famly</a:t>
            </a:r>
            <a:r>
              <a:rPr lang="en-GB">
                <a:solidFill>
                  <a:schemeClr val="bg1"/>
                </a:solidFill>
                <a:latin typeface="Sassoon Infant Std"/>
              </a:rPr>
              <a:t> links have been sent out.</a:t>
            </a:r>
          </a:p>
          <a:p>
            <a:r>
              <a:rPr lang="en-GB" dirty="0">
                <a:solidFill>
                  <a:schemeClr val="bg1"/>
                </a:solidFill>
                <a:latin typeface="Sassoon Infant Std"/>
              </a:rPr>
              <a:t>Arbor is our payment system, invoices are sent out via </a:t>
            </a:r>
            <a:r>
              <a:rPr lang="en-GB" dirty="0" err="1">
                <a:solidFill>
                  <a:schemeClr val="bg1"/>
                </a:solidFill>
                <a:latin typeface="Sassoon Infant Std"/>
              </a:rPr>
              <a:t>Famly</a:t>
            </a:r>
            <a:r>
              <a:rPr lang="en-GB" dirty="0">
                <a:solidFill>
                  <a:schemeClr val="bg1"/>
                </a:solidFill>
                <a:latin typeface="Sassoon Infant Std"/>
              </a:rPr>
              <a:t> for all chargeable provisions. Your account will be activated within the first week of the school term. </a:t>
            </a:r>
          </a:p>
          <a:p>
            <a:r>
              <a:rPr lang="en-GB" dirty="0">
                <a:solidFill>
                  <a:schemeClr val="bg1"/>
                </a:solidFill>
                <a:latin typeface="Sassoon Infant Std" panose="020B0503020103030203" pitchFamily="34" charset="0"/>
              </a:rPr>
              <a:t>Tax Free childcare/childcare vouchers can be used to pay for private provision. </a:t>
            </a:r>
          </a:p>
          <a:p>
            <a:r>
              <a:rPr lang="en-GB" dirty="0">
                <a:solidFill>
                  <a:schemeClr val="bg1"/>
                </a:solidFill>
                <a:latin typeface="Sassoon Infant Std" panose="020B0503020103030203" pitchFamily="34" charset="0"/>
              </a:rPr>
              <a:t>The office is open from 8am-4pm daily.  </a:t>
            </a:r>
          </a:p>
          <a:p>
            <a:endParaRPr lang="en-GB" dirty="0">
              <a:latin typeface="Sassoon Infant Std" panose="020B0503020103030203" pitchFamily="34" charset="0"/>
            </a:endParaRPr>
          </a:p>
        </p:txBody>
      </p:sp>
      <p:pic>
        <p:nvPicPr>
          <p:cNvPr id="5" name="Picture 4">
            <a:extLst>
              <a:ext uri="{FF2B5EF4-FFF2-40B4-BE49-F238E27FC236}">
                <a16:creationId xmlns:a16="http://schemas.microsoft.com/office/drawing/2014/main" id="{39C05548-9679-B73B-3AFC-63D302F36A3D}"/>
              </a:ext>
            </a:extLst>
          </p:cNvPr>
          <p:cNvPicPr>
            <a:picLocks noChangeAspect="1"/>
          </p:cNvPicPr>
          <p:nvPr/>
        </p:nvPicPr>
        <p:blipFill>
          <a:blip r:embed="rId2"/>
          <a:stretch>
            <a:fillRect/>
          </a:stretch>
        </p:blipFill>
        <p:spPr>
          <a:xfrm>
            <a:off x="9457293" y="3581504"/>
            <a:ext cx="2205317" cy="3171616"/>
          </a:xfrm>
          <a:prstGeom prst="rect">
            <a:avLst/>
          </a:prstGeom>
        </p:spPr>
      </p:pic>
      <p:pic>
        <p:nvPicPr>
          <p:cNvPr id="7" name="Picture 6">
            <a:extLst>
              <a:ext uri="{FF2B5EF4-FFF2-40B4-BE49-F238E27FC236}">
                <a16:creationId xmlns:a16="http://schemas.microsoft.com/office/drawing/2014/main" id="{2192C98A-060C-52E2-345A-4490D42F090F}"/>
              </a:ext>
            </a:extLst>
          </p:cNvPr>
          <p:cNvPicPr>
            <a:picLocks noChangeAspect="1"/>
          </p:cNvPicPr>
          <p:nvPr/>
        </p:nvPicPr>
        <p:blipFill>
          <a:blip r:embed="rId3"/>
          <a:stretch>
            <a:fillRect/>
          </a:stretch>
        </p:blipFill>
        <p:spPr>
          <a:xfrm>
            <a:off x="164955" y="5495819"/>
            <a:ext cx="2538781" cy="1257301"/>
          </a:xfrm>
          <a:prstGeom prst="rect">
            <a:avLst/>
          </a:prstGeom>
        </p:spPr>
      </p:pic>
      <p:pic>
        <p:nvPicPr>
          <p:cNvPr id="9" name="Picture 8">
            <a:extLst>
              <a:ext uri="{FF2B5EF4-FFF2-40B4-BE49-F238E27FC236}">
                <a16:creationId xmlns:a16="http://schemas.microsoft.com/office/drawing/2014/main" id="{DBFD80A9-2E93-B885-8BC3-ED2F549997DE}"/>
              </a:ext>
            </a:extLst>
          </p:cNvPr>
          <p:cNvPicPr>
            <a:picLocks noChangeAspect="1"/>
          </p:cNvPicPr>
          <p:nvPr/>
        </p:nvPicPr>
        <p:blipFill>
          <a:blip r:embed="rId4"/>
          <a:stretch>
            <a:fillRect/>
          </a:stretch>
        </p:blipFill>
        <p:spPr>
          <a:xfrm>
            <a:off x="2965305" y="5495819"/>
            <a:ext cx="3771903" cy="1257301"/>
          </a:xfrm>
          <a:prstGeom prst="rect">
            <a:avLst/>
          </a:prstGeom>
        </p:spPr>
      </p:pic>
    </p:spTree>
    <p:extLst>
      <p:ext uri="{BB962C8B-B14F-4D97-AF65-F5344CB8AC3E}">
        <p14:creationId xmlns:p14="http://schemas.microsoft.com/office/powerpoint/2010/main" val="1397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BCB6-F3C3-469E-DB9A-A4E2AD209225}"/>
              </a:ext>
            </a:extLst>
          </p:cNvPr>
          <p:cNvSpPr>
            <a:spLocks noGrp="1"/>
          </p:cNvSpPr>
          <p:nvPr>
            <p:ph type="title"/>
          </p:nvPr>
        </p:nvSpPr>
        <p:spPr>
          <a:xfrm>
            <a:off x="163731" y="-141736"/>
            <a:ext cx="10515600" cy="1325563"/>
          </a:xfrm>
        </p:spPr>
        <p:txBody>
          <a:bodyPr/>
          <a:lstStyle/>
          <a:p>
            <a:r>
              <a:rPr lang="en-GB" dirty="0">
                <a:latin typeface="Sassoon Infant Std" panose="020B0503020103030203" pitchFamily="34" charset="0"/>
              </a:rPr>
              <a:t>Uniform</a:t>
            </a:r>
          </a:p>
        </p:txBody>
      </p:sp>
      <p:sp>
        <p:nvSpPr>
          <p:cNvPr id="3" name="Content Placeholder 2">
            <a:extLst>
              <a:ext uri="{FF2B5EF4-FFF2-40B4-BE49-F238E27FC236}">
                <a16:creationId xmlns:a16="http://schemas.microsoft.com/office/drawing/2014/main" id="{32472E65-5EDF-A48F-6B95-9968B12005B7}"/>
              </a:ext>
            </a:extLst>
          </p:cNvPr>
          <p:cNvSpPr>
            <a:spLocks noGrp="1"/>
          </p:cNvSpPr>
          <p:nvPr>
            <p:ph idx="1"/>
          </p:nvPr>
        </p:nvSpPr>
        <p:spPr>
          <a:xfrm>
            <a:off x="554303" y="872885"/>
            <a:ext cx="9553775" cy="4765258"/>
          </a:xfrm>
        </p:spPr>
        <p:txBody>
          <a:bodyPr>
            <a:normAutofit/>
          </a:bodyPr>
          <a:lstStyle/>
          <a:p>
            <a:pPr marL="0" indent="0">
              <a:buNone/>
            </a:pPr>
            <a:r>
              <a:rPr lang="en-GB" sz="1800" dirty="0">
                <a:solidFill>
                  <a:schemeClr val="bg1"/>
                </a:solidFill>
                <a:latin typeface="Sassoon Infant Std" panose="020B0503020103030203" pitchFamily="34" charset="0"/>
              </a:rPr>
              <a:t>At Streethay we have high expectations and believe that maintaining a smart uniform and appearance can contribute to the development of a respectful and purposeful learning atmosphere. </a:t>
            </a:r>
          </a:p>
          <a:p>
            <a:r>
              <a:rPr lang="en-GB" sz="1800" dirty="0">
                <a:solidFill>
                  <a:schemeClr val="bg1"/>
                </a:solidFill>
                <a:latin typeface="Sassoon Infant Std" panose="020B0503020103030203" pitchFamily="34" charset="0"/>
              </a:rPr>
              <a:t>Our uniform supplier is Uniform Plus. </a:t>
            </a:r>
          </a:p>
          <a:p>
            <a:r>
              <a:rPr lang="en-GB" sz="1800" dirty="0">
                <a:solidFill>
                  <a:schemeClr val="bg1"/>
                </a:solidFill>
                <a:latin typeface="Sassoon Infant Std" panose="020B0503020103030203" pitchFamily="34" charset="0"/>
              </a:rPr>
              <a:t>You can order via the internet or in a store.  - </a:t>
            </a:r>
            <a:r>
              <a:rPr lang="en-GB" sz="1800" dirty="0">
                <a:solidFill>
                  <a:schemeClr val="bg1"/>
                </a:solidFill>
                <a:latin typeface="Sassoon Infant Std" panose="020B0503020103030203" pitchFamily="34" charset="0"/>
                <a:hlinkClick r:id="rId2">
                  <a:extLst>
                    <a:ext uri="{A12FA001-AC4F-418D-AE19-62706E023703}">
                      <ahyp:hlinkClr xmlns:ahyp="http://schemas.microsoft.com/office/drawing/2018/hyperlinkcolor" val="tx"/>
                    </a:ext>
                  </a:extLst>
                </a:hlinkClick>
              </a:rPr>
              <a:t>https://www.uniformsplus.co.uk/category/school-uniforms/</a:t>
            </a:r>
            <a:r>
              <a:rPr lang="en-GB" sz="1800" dirty="0">
                <a:solidFill>
                  <a:schemeClr val="bg1"/>
                </a:solidFill>
                <a:latin typeface="Sassoon Infant Std" panose="020B0503020103030203" pitchFamily="34" charset="0"/>
              </a:rPr>
              <a:t> </a:t>
            </a:r>
          </a:p>
          <a:p>
            <a:r>
              <a:rPr lang="en-GB" sz="1800" dirty="0">
                <a:solidFill>
                  <a:schemeClr val="bg1"/>
                </a:solidFill>
                <a:latin typeface="Sassoon Infant Std" panose="020B0503020103030203" pitchFamily="34" charset="0"/>
              </a:rPr>
              <a:t>Local Supermarkets may also supply suitable and affordable items. </a:t>
            </a:r>
          </a:p>
          <a:p>
            <a:r>
              <a:rPr lang="en-GB" sz="1800" dirty="0">
                <a:solidFill>
                  <a:schemeClr val="bg1"/>
                </a:solidFill>
                <a:latin typeface="Sassoon Infant Std" panose="020B0503020103030203" pitchFamily="34" charset="0"/>
              </a:rPr>
              <a:t>Overview of uniform:</a:t>
            </a:r>
          </a:p>
          <a:p>
            <a:pPr marL="0" indent="0">
              <a:buNone/>
            </a:pPr>
            <a:r>
              <a:rPr lang="en-GB" sz="1800" dirty="0">
                <a:solidFill>
                  <a:schemeClr val="bg1"/>
                </a:solidFill>
                <a:latin typeface="Sassoon Infant Std" panose="020B0503020103030203" pitchFamily="34" charset="0"/>
              </a:rPr>
              <a:t>- Green jumper</a:t>
            </a:r>
          </a:p>
          <a:p>
            <a:pPr marL="0" indent="0">
              <a:buNone/>
            </a:pPr>
            <a:r>
              <a:rPr lang="en-GB" sz="1800" dirty="0">
                <a:solidFill>
                  <a:schemeClr val="bg1"/>
                </a:solidFill>
                <a:latin typeface="Sassoon Infant Std" panose="020B0503020103030203" pitchFamily="34" charset="0"/>
              </a:rPr>
              <a:t>- White polo shirt</a:t>
            </a:r>
          </a:p>
          <a:p>
            <a:pPr marL="0" indent="0">
              <a:buNone/>
            </a:pPr>
            <a:r>
              <a:rPr lang="en-GB" sz="1800" dirty="0">
                <a:solidFill>
                  <a:schemeClr val="bg1"/>
                </a:solidFill>
                <a:latin typeface="Sassoon Infant Std" panose="020B0503020103030203" pitchFamily="34" charset="0"/>
              </a:rPr>
              <a:t>- Grey trousers/skirt/pinafore dress</a:t>
            </a:r>
          </a:p>
          <a:p>
            <a:pPr marL="0" indent="0">
              <a:buNone/>
            </a:pPr>
            <a:r>
              <a:rPr lang="en-GB" sz="1800" dirty="0">
                <a:solidFill>
                  <a:schemeClr val="bg1"/>
                </a:solidFill>
                <a:latin typeface="Sassoon Infant Std" panose="020B0503020103030203" pitchFamily="34" charset="0"/>
              </a:rPr>
              <a:t>- Black smart shoes</a:t>
            </a:r>
          </a:p>
          <a:p>
            <a:pPr marL="0" indent="0">
              <a:buNone/>
            </a:pPr>
            <a:r>
              <a:rPr lang="en-GB" sz="1800" dirty="0">
                <a:solidFill>
                  <a:schemeClr val="bg1"/>
                </a:solidFill>
                <a:latin typeface="Sassoon Infant Std" panose="020B0503020103030203" pitchFamily="34" charset="0"/>
              </a:rPr>
              <a:t>- Additionally, children may choose to wear a green check summer dress in the warmer months</a:t>
            </a:r>
          </a:p>
          <a:p>
            <a:endParaRPr lang="en-GB" sz="1800" dirty="0">
              <a:latin typeface="Sassoon Infant Std" panose="020B0503020103030203" pitchFamily="34" charset="0"/>
            </a:endParaRPr>
          </a:p>
        </p:txBody>
      </p:sp>
      <p:grpSp>
        <p:nvGrpSpPr>
          <p:cNvPr id="4" name="Group 3">
            <a:extLst>
              <a:ext uri="{FF2B5EF4-FFF2-40B4-BE49-F238E27FC236}">
                <a16:creationId xmlns:a16="http://schemas.microsoft.com/office/drawing/2014/main" id="{EE842E49-DF23-AD89-B576-8579EF99D6F3}"/>
              </a:ext>
            </a:extLst>
          </p:cNvPr>
          <p:cNvGrpSpPr/>
          <p:nvPr/>
        </p:nvGrpSpPr>
        <p:grpSpPr>
          <a:xfrm>
            <a:off x="9923244" y="776288"/>
            <a:ext cx="2105025" cy="2105025"/>
            <a:chOff x="9411890" y="217487"/>
            <a:chExt cx="2105025" cy="2105025"/>
          </a:xfrm>
        </p:grpSpPr>
        <p:pic>
          <p:nvPicPr>
            <p:cNvPr id="5" name="Picture 4" descr="Streethay Primary School | Uniforms Plus">
              <a:extLst>
                <a:ext uri="{FF2B5EF4-FFF2-40B4-BE49-F238E27FC236}">
                  <a16:creationId xmlns:a16="http://schemas.microsoft.com/office/drawing/2014/main" id="{E8D9B16B-DD9D-62B0-2F37-AC64B2D77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1890" y="217487"/>
              <a:ext cx="21050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922B15-CE2A-1D9D-793A-DDC2F56EFC0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0055089" y="1032565"/>
              <a:ext cx="818626" cy="897835"/>
            </a:xfrm>
            <a:prstGeom prst="rect">
              <a:avLst/>
            </a:prstGeom>
            <a:noFill/>
          </p:spPr>
        </p:pic>
      </p:grpSp>
      <p:pic>
        <p:nvPicPr>
          <p:cNvPr id="9" name="Picture 8">
            <a:extLst>
              <a:ext uri="{FF2B5EF4-FFF2-40B4-BE49-F238E27FC236}">
                <a16:creationId xmlns:a16="http://schemas.microsoft.com/office/drawing/2014/main" id="{4FDAACE2-E732-AE75-CE4E-6F5F44BDF374}"/>
              </a:ext>
            </a:extLst>
          </p:cNvPr>
          <p:cNvPicPr>
            <a:picLocks noChangeAspect="1"/>
          </p:cNvPicPr>
          <p:nvPr/>
        </p:nvPicPr>
        <p:blipFill>
          <a:blip r:embed="rId5"/>
          <a:stretch>
            <a:fillRect/>
          </a:stretch>
        </p:blipFill>
        <p:spPr>
          <a:xfrm>
            <a:off x="10108078" y="2964323"/>
            <a:ext cx="1735356" cy="1788121"/>
          </a:xfrm>
          <a:prstGeom prst="rect">
            <a:avLst/>
          </a:prstGeom>
        </p:spPr>
      </p:pic>
      <p:pic>
        <p:nvPicPr>
          <p:cNvPr id="1026" name="Picture 2">
            <a:extLst>
              <a:ext uri="{FF2B5EF4-FFF2-40B4-BE49-F238E27FC236}">
                <a16:creationId xmlns:a16="http://schemas.microsoft.com/office/drawing/2014/main" id="{2FF4B0BD-B312-CB46-7FE2-931F78D6E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9243" y="5205941"/>
            <a:ext cx="9350088" cy="155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139B-B056-BCC0-9552-65A6EEBE9A20}"/>
              </a:ext>
            </a:extLst>
          </p:cNvPr>
          <p:cNvSpPr>
            <a:spLocks noGrp="1"/>
          </p:cNvSpPr>
          <p:nvPr>
            <p:ph type="title"/>
          </p:nvPr>
        </p:nvSpPr>
        <p:spPr/>
        <p:txBody>
          <a:bodyPr/>
          <a:lstStyle/>
          <a:p>
            <a:r>
              <a:rPr lang="en-GB">
                <a:latin typeface="Sassoon Infant Std" panose="020B0503020103030203" pitchFamily="34" charset="0"/>
              </a:rPr>
              <a:t>PE Kit</a:t>
            </a:r>
            <a:endParaRPr lang="en-GB" dirty="0">
              <a:latin typeface="Sassoon Infant Std" panose="020B0503020103030203" pitchFamily="34" charset="0"/>
            </a:endParaRPr>
          </a:p>
        </p:txBody>
      </p:sp>
      <p:sp>
        <p:nvSpPr>
          <p:cNvPr id="3" name="Content Placeholder 2">
            <a:extLst>
              <a:ext uri="{FF2B5EF4-FFF2-40B4-BE49-F238E27FC236}">
                <a16:creationId xmlns:a16="http://schemas.microsoft.com/office/drawing/2014/main" id="{768583D8-5C83-5830-E62B-6520D3484D1A}"/>
              </a:ext>
            </a:extLst>
          </p:cNvPr>
          <p:cNvSpPr>
            <a:spLocks noGrp="1"/>
          </p:cNvSpPr>
          <p:nvPr>
            <p:ph idx="1"/>
          </p:nvPr>
        </p:nvSpPr>
        <p:spPr>
          <a:xfrm>
            <a:off x="838200" y="1690688"/>
            <a:ext cx="10515600" cy="4486275"/>
          </a:xfrm>
        </p:spPr>
        <p:txBody>
          <a:bodyPr>
            <a:normAutofit lnSpcReduction="10000"/>
          </a:bodyPr>
          <a:lstStyle/>
          <a:p>
            <a:pPr marL="0" indent="0">
              <a:lnSpc>
                <a:spcPct val="90000"/>
              </a:lnSpc>
              <a:buNone/>
            </a:pPr>
            <a:r>
              <a:rPr lang="en-GB" sz="2800" dirty="0">
                <a:solidFill>
                  <a:schemeClr val="bg1"/>
                </a:solidFill>
                <a:latin typeface="Sassoon Infant Std" panose="020B0503020103030203" pitchFamily="34" charset="0"/>
              </a:rPr>
              <a:t>Your child will have P.E.</a:t>
            </a:r>
          </a:p>
          <a:p>
            <a:pPr marL="0" indent="0">
              <a:lnSpc>
                <a:spcPct val="90000"/>
              </a:lnSpc>
              <a:buNone/>
            </a:pPr>
            <a:r>
              <a:rPr lang="en-GB" sz="2800" dirty="0">
                <a:solidFill>
                  <a:schemeClr val="bg1"/>
                </a:solidFill>
                <a:latin typeface="Sassoon Infant Std" panose="020B0503020103030203" pitchFamily="34" charset="0"/>
              </a:rPr>
              <a:t>P.E. Kit overview:</a:t>
            </a:r>
          </a:p>
          <a:p>
            <a:pPr>
              <a:lnSpc>
                <a:spcPct val="90000"/>
              </a:lnSpc>
            </a:pPr>
            <a:r>
              <a:rPr lang="en-GB" sz="2800" dirty="0">
                <a:solidFill>
                  <a:schemeClr val="bg1"/>
                </a:solidFill>
                <a:latin typeface="Sassoon Infant Std" panose="020B0503020103030203" pitchFamily="34" charset="0"/>
              </a:rPr>
              <a:t>No branded sportswear.</a:t>
            </a:r>
          </a:p>
          <a:p>
            <a:pPr>
              <a:lnSpc>
                <a:spcPct val="90000"/>
              </a:lnSpc>
            </a:pPr>
            <a:r>
              <a:rPr lang="en-GB" sz="2800" dirty="0">
                <a:solidFill>
                  <a:schemeClr val="bg1"/>
                </a:solidFill>
                <a:latin typeface="Sassoon Infant Std" panose="020B0503020103030203" pitchFamily="34" charset="0"/>
              </a:rPr>
              <a:t>White t-shirt</a:t>
            </a:r>
          </a:p>
          <a:p>
            <a:pPr>
              <a:lnSpc>
                <a:spcPct val="90000"/>
              </a:lnSpc>
            </a:pPr>
            <a:r>
              <a:rPr lang="en-GB" sz="2800" dirty="0">
                <a:solidFill>
                  <a:schemeClr val="bg1"/>
                </a:solidFill>
                <a:latin typeface="Sassoon Infant Std" panose="020B0503020103030203" pitchFamily="34" charset="0"/>
              </a:rPr>
              <a:t>Black shorts, joggers or leggings</a:t>
            </a:r>
          </a:p>
          <a:p>
            <a:pPr>
              <a:lnSpc>
                <a:spcPct val="90000"/>
              </a:lnSpc>
            </a:pPr>
            <a:r>
              <a:rPr lang="en-GB" sz="2800" dirty="0">
                <a:solidFill>
                  <a:schemeClr val="bg1"/>
                </a:solidFill>
                <a:latin typeface="Sassoon Infant Std" panose="020B0503020103030203" pitchFamily="34" charset="0"/>
              </a:rPr>
              <a:t>Green Hoodie</a:t>
            </a:r>
          </a:p>
          <a:p>
            <a:pPr>
              <a:lnSpc>
                <a:spcPct val="90000"/>
              </a:lnSpc>
            </a:pPr>
            <a:r>
              <a:rPr lang="en-GB" sz="2800" dirty="0">
                <a:solidFill>
                  <a:schemeClr val="bg1"/>
                </a:solidFill>
                <a:latin typeface="Sassoon Infant Std" panose="020B0503020103030203" pitchFamily="34" charset="0"/>
              </a:rPr>
              <a:t>Trainers suitable for sports </a:t>
            </a:r>
          </a:p>
          <a:p>
            <a:pPr>
              <a:lnSpc>
                <a:spcPct val="90000"/>
              </a:lnSpc>
            </a:pPr>
            <a:r>
              <a:rPr lang="en-GB" sz="2800" dirty="0">
                <a:solidFill>
                  <a:schemeClr val="bg1"/>
                </a:solidFill>
                <a:latin typeface="Sassoon Infant Std" panose="020B0503020103030203" pitchFamily="34" charset="0"/>
              </a:rPr>
              <a:t>Coat</a:t>
            </a:r>
          </a:p>
          <a:p>
            <a:pPr marL="0" indent="0">
              <a:lnSpc>
                <a:spcPct val="90000"/>
              </a:lnSpc>
              <a:buNone/>
            </a:pPr>
            <a:r>
              <a:rPr lang="en-GB" sz="2800" b="1" dirty="0">
                <a:solidFill>
                  <a:schemeClr val="bg1"/>
                </a:solidFill>
                <a:latin typeface="Sassoon Infant Std" panose="020B0503020103030203" pitchFamily="34" charset="0"/>
              </a:rPr>
              <a:t>Please ensure all your child’s uniform is clearly labelled. </a:t>
            </a:r>
          </a:p>
          <a:p>
            <a:endParaRPr lang="en-GB" dirty="0">
              <a:latin typeface="Sassoon Infant Std" panose="020B0503020103030203" pitchFamily="34" charset="0"/>
            </a:endParaRPr>
          </a:p>
        </p:txBody>
      </p:sp>
      <p:pic>
        <p:nvPicPr>
          <p:cNvPr id="4" name="Picture 2">
            <a:extLst>
              <a:ext uri="{FF2B5EF4-FFF2-40B4-BE49-F238E27FC236}">
                <a16:creationId xmlns:a16="http://schemas.microsoft.com/office/drawing/2014/main" id="{E64CB9BA-2DB2-F8B8-52BD-6AA33A430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5074"/>
          <a:stretch/>
        </p:blipFill>
        <p:spPr bwMode="auto">
          <a:xfrm>
            <a:off x="6401274" y="190313"/>
            <a:ext cx="5459032" cy="4725746"/>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78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EBB1-B74B-7E0C-0538-C25D014441AE}"/>
              </a:ext>
            </a:extLst>
          </p:cNvPr>
          <p:cNvSpPr>
            <a:spLocks noGrp="1"/>
          </p:cNvSpPr>
          <p:nvPr>
            <p:ph type="title"/>
          </p:nvPr>
        </p:nvSpPr>
        <p:spPr/>
        <p:txBody>
          <a:bodyPr/>
          <a:lstStyle/>
          <a:p>
            <a:r>
              <a:rPr lang="en-GB" dirty="0">
                <a:latin typeface="Sassoon Infant Std" panose="020B0503020103030203" pitchFamily="34" charset="0"/>
              </a:rPr>
              <a:t>Reporting an absence </a:t>
            </a:r>
          </a:p>
        </p:txBody>
      </p:sp>
      <p:sp>
        <p:nvSpPr>
          <p:cNvPr id="3" name="Content Placeholder 2">
            <a:extLst>
              <a:ext uri="{FF2B5EF4-FFF2-40B4-BE49-F238E27FC236}">
                <a16:creationId xmlns:a16="http://schemas.microsoft.com/office/drawing/2014/main" id="{0E44AA18-AD80-EA34-B247-18FACE9A117D}"/>
              </a:ext>
            </a:extLst>
          </p:cNvPr>
          <p:cNvSpPr>
            <a:spLocks noGrp="1"/>
          </p:cNvSpPr>
          <p:nvPr>
            <p:ph idx="1"/>
          </p:nvPr>
        </p:nvSpPr>
        <p:spPr>
          <a:xfrm>
            <a:off x="838199" y="1475874"/>
            <a:ext cx="10920663" cy="4701089"/>
          </a:xfrm>
        </p:spPr>
        <p:txBody>
          <a:bodyPr vert="horz" lIns="91440" tIns="45720" rIns="91440" bIns="45720" rtlCol="0" anchor="t">
            <a:normAutofit fontScale="85000" lnSpcReduction="20000"/>
          </a:bodyPr>
          <a:lstStyle/>
          <a:p>
            <a:pPr marL="0" indent="0">
              <a:buNone/>
            </a:pPr>
            <a:r>
              <a:rPr lang="en-GB" b="1" dirty="0">
                <a:solidFill>
                  <a:schemeClr val="bg1"/>
                </a:solidFill>
                <a:latin typeface="Sassoon Infant Std" panose="020B0503020103030203" pitchFamily="34" charset="0"/>
              </a:rPr>
              <a:t>If a child is absent from school, we ask parents to:</a:t>
            </a:r>
          </a:p>
          <a:p>
            <a:r>
              <a:rPr lang="en-GB" dirty="0">
                <a:solidFill>
                  <a:schemeClr val="bg1"/>
                </a:solidFill>
                <a:latin typeface="Sassoon Infant Std" panose="020B0503020103030203" pitchFamily="34" charset="0"/>
              </a:rPr>
              <a:t>Contact the school office by 9:30am on the first morning of absence. </a:t>
            </a:r>
          </a:p>
          <a:p>
            <a:r>
              <a:rPr lang="en-GB">
                <a:solidFill>
                  <a:schemeClr val="bg1"/>
                </a:solidFill>
                <a:latin typeface="Sassoon Infant Std"/>
              </a:rPr>
              <a:t>Reply promptly to any requests or enquiry concerning an absence. </a:t>
            </a:r>
          </a:p>
          <a:p>
            <a:endParaRPr lang="en-GB" dirty="0">
              <a:solidFill>
                <a:schemeClr val="bg1"/>
              </a:solidFill>
              <a:latin typeface="Sassoon Infant Std" panose="020B0503020103030203" pitchFamily="34" charset="0"/>
            </a:endParaRPr>
          </a:p>
          <a:p>
            <a:pPr marL="0" indent="0">
              <a:buNone/>
            </a:pPr>
            <a:r>
              <a:rPr lang="en-GB" b="1" dirty="0">
                <a:solidFill>
                  <a:schemeClr val="bg1"/>
                </a:solidFill>
                <a:latin typeface="Sassoon Infant Std" panose="020B0503020103030203" pitchFamily="34" charset="0"/>
              </a:rPr>
              <a:t>Holidays and absences…</a:t>
            </a:r>
          </a:p>
          <a:p>
            <a:pPr marL="0" indent="0">
              <a:buNone/>
            </a:pPr>
            <a:r>
              <a:rPr lang="en-GB" dirty="0">
                <a:solidFill>
                  <a:schemeClr val="bg1"/>
                </a:solidFill>
                <a:latin typeface="Sassoon Infant Std" panose="020B0503020103030203" pitchFamily="34" charset="0"/>
              </a:rPr>
              <a:t>In Sunflowers children should attend every session during term time. We expect holidays to be booked during school holidays and not during term time.</a:t>
            </a:r>
          </a:p>
          <a:p>
            <a:pPr marL="0" indent="0">
              <a:buNone/>
            </a:pPr>
            <a:r>
              <a:rPr lang="en-GB" dirty="0">
                <a:solidFill>
                  <a:schemeClr val="bg1"/>
                </a:solidFill>
                <a:latin typeface="Sassoon Infant Std" panose="020B0503020103030203" pitchFamily="34" charset="0"/>
              </a:rPr>
              <a:t>If your child has a medical appointment or you need to request exceptional leave, please complete a ‘Leave Request Form’ found in the office area. </a:t>
            </a:r>
          </a:p>
          <a:p>
            <a:r>
              <a:rPr lang="en-GB" dirty="0">
                <a:solidFill>
                  <a:schemeClr val="bg1"/>
                </a:solidFill>
                <a:latin typeface="Sassoon Infant Std"/>
              </a:rPr>
              <a:t>At </a:t>
            </a:r>
            <a:r>
              <a:rPr lang="en-GB" dirty="0" err="1">
                <a:solidFill>
                  <a:schemeClr val="bg1"/>
                </a:solidFill>
                <a:latin typeface="Sassoon Infant Std"/>
              </a:rPr>
              <a:t>Streethay</a:t>
            </a:r>
            <a:r>
              <a:rPr lang="en-GB" dirty="0">
                <a:solidFill>
                  <a:schemeClr val="bg1"/>
                </a:solidFill>
                <a:latin typeface="Sassoon Infant Std"/>
              </a:rPr>
              <a:t> we aim to </a:t>
            </a:r>
            <a:r>
              <a:rPr lang="en-GB" b="1" dirty="0">
                <a:solidFill>
                  <a:schemeClr val="bg1"/>
                </a:solidFill>
                <a:latin typeface="Sassoon Infant Std"/>
              </a:rPr>
              <a:t>achieve 97% Attendance. </a:t>
            </a:r>
          </a:p>
          <a:p>
            <a:r>
              <a:rPr lang="en-GB" dirty="0">
                <a:solidFill>
                  <a:schemeClr val="bg1"/>
                </a:solidFill>
                <a:latin typeface="Sassoon Infant Std" panose="020B0503020103030203" pitchFamily="34" charset="0"/>
              </a:rPr>
              <a:t>Attendance below this target is monitored.</a:t>
            </a:r>
          </a:p>
          <a:p>
            <a:r>
              <a:rPr lang="en-GB" dirty="0">
                <a:solidFill>
                  <a:schemeClr val="bg1"/>
                </a:solidFill>
                <a:latin typeface="Sassoon Infant Std"/>
              </a:rPr>
              <a:t>Streethay work closely with Staffordshire </a:t>
            </a:r>
            <a:r>
              <a:rPr lang="en-GB">
                <a:solidFill>
                  <a:schemeClr val="bg1"/>
                </a:solidFill>
                <a:latin typeface="Sassoon Infant Std"/>
              </a:rPr>
              <a:t>County</a:t>
            </a:r>
            <a:r>
              <a:rPr lang="en-GB" dirty="0">
                <a:solidFill>
                  <a:schemeClr val="bg1"/>
                </a:solidFill>
                <a:latin typeface="Sassoon Infant Std"/>
              </a:rPr>
              <a:t> Council. </a:t>
            </a:r>
          </a:p>
          <a:p>
            <a:endParaRPr lang="en-GB" dirty="0">
              <a:latin typeface="Sassoon Infant Std" panose="020B0503020103030203" pitchFamily="34" charset="0"/>
            </a:endParaRPr>
          </a:p>
        </p:txBody>
      </p:sp>
    </p:spTree>
    <p:extLst>
      <p:ext uri="{BB962C8B-B14F-4D97-AF65-F5344CB8AC3E}">
        <p14:creationId xmlns:p14="http://schemas.microsoft.com/office/powerpoint/2010/main" val="2697984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BF99-7DE7-AF26-4AD2-7F1CACFBB75E}"/>
              </a:ext>
            </a:extLst>
          </p:cNvPr>
          <p:cNvSpPr>
            <a:spLocks noGrp="1"/>
          </p:cNvSpPr>
          <p:nvPr>
            <p:ph type="title"/>
          </p:nvPr>
        </p:nvSpPr>
        <p:spPr>
          <a:xfrm>
            <a:off x="1524000" y="548640"/>
            <a:ext cx="9160475" cy="1132258"/>
          </a:xfrm>
        </p:spPr>
        <p:txBody>
          <a:bodyPr anchor="ctr">
            <a:normAutofit/>
          </a:bodyPr>
          <a:lstStyle/>
          <a:p>
            <a:pPr algn="ctr"/>
            <a:r>
              <a:rPr lang="en-GB" dirty="0">
                <a:solidFill>
                  <a:srgbClr val="FFFFFF"/>
                </a:solidFill>
                <a:latin typeface="Sassoon Infant Std"/>
              </a:rPr>
              <a:t>Billing and Booking Lunches</a:t>
            </a:r>
          </a:p>
        </p:txBody>
      </p:sp>
      <p:graphicFrame>
        <p:nvGraphicFramePr>
          <p:cNvPr id="5" name="Content Placeholder 2">
            <a:extLst>
              <a:ext uri="{FF2B5EF4-FFF2-40B4-BE49-F238E27FC236}">
                <a16:creationId xmlns:a16="http://schemas.microsoft.com/office/drawing/2014/main" id="{4FF2008E-4191-D683-B667-0EEA9A66AD1E}"/>
              </a:ext>
            </a:extLst>
          </p:cNvPr>
          <p:cNvGraphicFramePr>
            <a:graphicFrameLocks noGrp="1"/>
          </p:cNvGraphicFramePr>
          <p:nvPr>
            <p:ph idx="1"/>
            <p:extLst>
              <p:ext uri="{D42A27DB-BD31-4B8C-83A1-F6EECF244321}">
                <p14:modId xmlns:p14="http://schemas.microsoft.com/office/powerpoint/2010/main" val="103945716"/>
              </p:ext>
            </p:extLst>
          </p:nvPr>
        </p:nvGraphicFramePr>
        <p:xfrm>
          <a:off x="470132" y="2020085"/>
          <a:ext cx="10335350" cy="406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76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4876-40E8-4175-BA52-BC5B0E8F6D77}"/>
              </a:ext>
            </a:extLst>
          </p:cNvPr>
          <p:cNvSpPr>
            <a:spLocks noGrp="1"/>
          </p:cNvSpPr>
          <p:nvPr>
            <p:ph type="title"/>
          </p:nvPr>
        </p:nvSpPr>
        <p:spPr/>
        <p:txBody>
          <a:bodyPr/>
          <a:lstStyle/>
          <a:p>
            <a:r>
              <a:rPr lang="en-GB" dirty="0">
                <a:latin typeface="Sassoon Infant Std" panose="020B0503020103030203" pitchFamily="34" charset="0"/>
              </a:rPr>
              <a:t>Wraparound Care</a:t>
            </a:r>
          </a:p>
        </p:txBody>
      </p:sp>
      <p:sp>
        <p:nvSpPr>
          <p:cNvPr id="3" name="Content Placeholder 2">
            <a:extLst>
              <a:ext uri="{FF2B5EF4-FFF2-40B4-BE49-F238E27FC236}">
                <a16:creationId xmlns:a16="http://schemas.microsoft.com/office/drawing/2014/main" id="{81C2346E-7651-67CA-0F05-1C7A9955E167}"/>
              </a:ext>
            </a:extLst>
          </p:cNvPr>
          <p:cNvSpPr>
            <a:spLocks noGrp="1"/>
          </p:cNvSpPr>
          <p:nvPr>
            <p:ph idx="1"/>
          </p:nvPr>
        </p:nvSpPr>
        <p:spPr>
          <a:xfrm>
            <a:off x="838200" y="1259010"/>
            <a:ext cx="10515600" cy="4917953"/>
          </a:xfrm>
        </p:spPr>
        <p:txBody>
          <a:bodyPr vert="horz" lIns="91440" tIns="45720" rIns="91440" bIns="45720" rtlCol="0" anchor="t">
            <a:normAutofit lnSpcReduction="10000"/>
          </a:bodyPr>
          <a:lstStyle/>
          <a:p>
            <a:pPr algn="l"/>
            <a:r>
              <a:rPr lang="en-GB" b="1" i="0" dirty="0">
                <a:solidFill>
                  <a:srgbClr val="661F49"/>
                </a:solidFill>
                <a:effectLst/>
                <a:latin typeface="Sassoon Infant Std" panose="020B0503020103030203" pitchFamily="34" charset="0"/>
              </a:rPr>
              <a:t>Wraparound Care Pricing -  Before and After School</a:t>
            </a:r>
          </a:p>
          <a:p>
            <a:pPr algn="l"/>
            <a:r>
              <a:rPr lang="en-GB" b="0" i="0" dirty="0">
                <a:solidFill>
                  <a:srgbClr val="333333"/>
                </a:solidFill>
                <a:effectLst/>
                <a:latin typeface="Sassoon Infant Std" panose="020B0503020103030203" pitchFamily="34" charset="0"/>
              </a:rPr>
              <a:t>Breakfast Club 7:30am to 8:35am - £6 (Breakfast included)</a:t>
            </a:r>
          </a:p>
          <a:p>
            <a:pPr algn="l"/>
            <a:r>
              <a:rPr lang="en-GB" b="0" i="0" dirty="0">
                <a:solidFill>
                  <a:srgbClr val="333333"/>
                </a:solidFill>
                <a:effectLst/>
                <a:latin typeface="Sassoon Infant Std" panose="020B0503020103030203" pitchFamily="34" charset="0"/>
              </a:rPr>
              <a:t>Afterschool Club 3:15pm to 6pm - £12 (Light meal included)</a:t>
            </a:r>
          </a:p>
          <a:p>
            <a:pPr algn="l"/>
            <a:r>
              <a:rPr lang="en-GB" b="0" i="0" dirty="0">
                <a:solidFill>
                  <a:srgbClr val="333333"/>
                </a:solidFill>
                <a:effectLst/>
                <a:latin typeface="Sassoon Infant Std" panose="020B0503020103030203" pitchFamily="34" charset="0"/>
              </a:rPr>
              <a:t>A month notice for changes –reduce sessions. </a:t>
            </a:r>
          </a:p>
          <a:p>
            <a:pPr algn="l"/>
            <a:r>
              <a:rPr lang="en-GB" b="1" i="0">
                <a:solidFill>
                  <a:srgbClr val="661F49"/>
                </a:solidFill>
                <a:effectLst/>
                <a:latin typeface="Sassoon Infant Std"/>
              </a:rPr>
              <a:t>Payments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33"/>
                </a:solidFill>
                <a:effectLst/>
                <a:uLnTx/>
                <a:uFillTx/>
                <a:latin typeface="Sassoon Infant Std"/>
              </a:rPr>
              <a:t>Fees are invoiced on our </a:t>
            </a:r>
            <a:r>
              <a:rPr kumimoji="0" lang="en-GB" sz="2800" b="0" i="0" u="none" strike="noStrike" kern="1200" cap="none" spc="0" normalizeH="0" baseline="0" noProof="0" dirty="0" err="1">
                <a:ln>
                  <a:noFill/>
                </a:ln>
                <a:solidFill>
                  <a:srgbClr val="333333"/>
                </a:solidFill>
                <a:effectLst/>
                <a:uLnTx/>
                <a:uFillTx/>
                <a:latin typeface="Sassoon Infant Std"/>
              </a:rPr>
              <a:t>Famly</a:t>
            </a:r>
            <a:r>
              <a:rPr kumimoji="0" lang="en-GB" sz="2800" b="0" i="0" u="none" strike="noStrike" kern="1200" cap="none" spc="0" normalizeH="0" baseline="0" noProof="0" dirty="0">
                <a:ln>
                  <a:noFill/>
                </a:ln>
                <a:solidFill>
                  <a:srgbClr val="333333"/>
                </a:solidFill>
                <a:effectLst/>
                <a:uLnTx/>
                <a:uFillTx/>
                <a:latin typeface="Sassoon Infant Std"/>
              </a:rPr>
              <a:t> app and payment is made via Arbor.</a:t>
            </a:r>
            <a:r>
              <a:rPr lang="en-GB" sz="2800" dirty="0">
                <a:solidFill>
                  <a:srgbClr val="333333"/>
                </a:solidFill>
                <a:latin typeface="Sassoon Infant Std"/>
              </a:rPr>
              <a:t> </a:t>
            </a:r>
            <a:r>
              <a:rPr kumimoji="0" lang="en-GB" sz="2800" b="0" i="0" u="none" strike="noStrike" kern="1200" cap="none" spc="0" normalizeH="0" baseline="0" noProof="0" dirty="0">
                <a:ln>
                  <a:noFill/>
                </a:ln>
                <a:solidFill>
                  <a:srgbClr val="333333"/>
                </a:solidFill>
                <a:effectLst/>
                <a:uLnTx/>
                <a:uFillTx/>
                <a:latin typeface="Sassoon Infant Std"/>
              </a:rPr>
              <a:t>Payments are made in advanced of your booking and due 28th of each month.</a:t>
            </a:r>
            <a:endParaRPr lang="en-GB" sz="2800" b="0" i="0" u="none" strike="noStrike" kern="1200" cap="none" spc="0" normalizeH="0" baseline="0" noProof="0" dirty="0">
              <a:ln>
                <a:noFill/>
              </a:ln>
              <a:solidFill>
                <a:srgbClr val="333333"/>
              </a:solidFill>
              <a:effectLst/>
              <a:uLnTx/>
              <a:uFillTx/>
              <a:latin typeface="Sassoon Infant Std"/>
            </a:endParaRPr>
          </a:p>
          <a:p>
            <a:pPr algn="l"/>
            <a:r>
              <a:rPr lang="en-GB" b="0" i="0">
                <a:solidFill>
                  <a:srgbClr val="333333"/>
                </a:solidFill>
                <a:effectLst/>
                <a:latin typeface="Sassoon Infant Std"/>
              </a:rPr>
              <a:t>Late payments incur a fee of £</a:t>
            </a:r>
            <a:r>
              <a:rPr lang="en-GB">
                <a:solidFill>
                  <a:srgbClr val="333333"/>
                </a:solidFill>
                <a:latin typeface="Sassoon Infant Std"/>
              </a:rPr>
              <a:t>15</a:t>
            </a:r>
            <a:r>
              <a:rPr lang="en-GB" b="0" i="0">
                <a:solidFill>
                  <a:srgbClr val="333333"/>
                </a:solidFill>
                <a:effectLst/>
                <a:latin typeface="Sassoon Infant Std"/>
              </a:rPr>
              <a:t>. </a:t>
            </a:r>
          </a:p>
          <a:p>
            <a:r>
              <a:rPr lang="en-GB" dirty="0">
                <a:solidFill>
                  <a:srgbClr val="333333"/>
                </a:solidFill>
                <a:latin typeface="Sassoon Infant Std"/>
              </a:rPr>
              <a:t>Your first invoice will be sent on the second week of school for both September and </a:t>
            </a:r>
            <a:r>
              <a:rPr lang="en-GB">
                <a:solidFill>
                  <a:srgbClr val="333333"/>
                </a:solidFill>
                <a:latin typeface="Sassoon Infant Std"/>
              </a:rPr>
              <a:t>October, payment will be due by 28/9/26</a:t>
            </a:r>
            <a:endParaRPr lang="en-GB" dirty="0">
              <a:solidFill>
                <a:srgbClr val="333333"/>
              </a:solidFill>
              <a:latin typeface="Sassoon Infant Std" panose="020B0503020103030203" pitchFamily="34" charset="0"/>
            </a:endParaRPr>
          </a:p>
          <a:p>
            <a:endParaRPr lang="en-GB" dirty="0">
              <a:solidFill>
                <a:srgbClr val="333333"/>
              </a:solidFill>
              <a:latin typeface="Sassoon Infant Std" panose="020B0503020103030203" pitchFamily="34" charset="0"/>
            </a:endParaRPr>
          </a:p>
          <a:p>
            <a:endParaRPr lang="en-GB" dirty="0">
              <a:solidFill>
                <a:srgbClr val="333333"/>
              </a:solidFill>
              <a:latin typeface="Sassoon Infant Std" panose="020B0503020103030203" pitchFamily="34" charset="0"/>
            </a:endParaRPr>
          </a:p>
          <a:p>
            <a:endParaRPr lang="en-GB" dirty="0">
              <a:latin typeface="Sassoon Infant Std" panose="020B0503020103030203" pitchFamily="34" charset="0"/>
            </a:endParaRPr>
          </a:p>
        </p:txBody>
      </p:sp>
    </p:spTree>
    <p:extLst>
      <p:ext uri="{BB962C8B-B14F-4D97-AF65-F5344CB8AC3E}">
        <p14:creationId xmlns:p14="http://schemas.microsoft.com/office/powerpoint/2010/main" val="732254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850972b2-b997-45c5-b465-7513585d9f9b" xsi:nil="true"/>
    <IsNotebookLocked xmlns="850972b2-b997-45c5-b465-7513585d9f9b" xsi:nil="true"/>
    <CultureName xmlns="850972b2-b997-45c5-b465-7513585d9f9b" xsi:nil="true"/>
    <Owner xmlns="850972b2-b997-45c5-b465-7513585d9f9b">
      <UserInfo>
        <DisplayName/>
        <AccountId xsi:nil="true"/>
        <AccountType/>
      </UserInfo>
    </Owner>
    <Distribution_Groups xmlns="850972b2-b997-45c5-b465-7513585d9f9b" xsi:nil="true"/>
    <Members xmlns="850972b2-b997-45c5-b465-7513585d9f9b">
      <UserInfo>
        <DisplayName/>
        <AccountId xsi:nil="true"/>
        <AccountType/>
      </UserInfo>
    </Members>
    <Is_Collaboration_Space_Locked xmlns="850972b2-b997-45c5-b465-7513585d9f9b" xsi:nil="true"/>
    <TaxCatchAll xmlns="fa175cae-579d-4da6-999f-730d10659fd1" xsi:nil="true"/>
    <NotebookType xmlns="850972b2-b997-45c5-b465-7513585d9f9b" xsi:nil="true"/>
    <FolderType xmlns="850972b2-b997-45c5-b465-7513585d9f9b" xsi:nil="true"/>
    <Leaders xmlns="850972b2-b997-45c5-b465-7513585d9f9b">
      <UserInfo>
        <DisplayName/>
        <AccountId xsi:nil="true"/>
        <AccountType/>
      </UserInfo>
    </Leaders>
    <Has_Teacher_Only_SectionGroup xmlns="850972b2-b997-45c5-b465-7513585d9f9b" xsi:nil="true"/>
    <DefaultSectionNames xmlns="850972b2-b997-45c5-b465-7513585d9f9b" xsi:nil="true"/>
    <Teams_Channel_Section_Location xmlns="850972b2-b997-45c5-b465-7513585d9f9b" xsi:nil="true"/>
    <Teachers xmlns="850972b2-b997-45c5-b465-7513585d9f9b">
      <UserInfo>
        <DisplayName/>
        <AccountId xsi:nil="true"/>
        <AccountType/>
      </UserInfo>
    </Teachers>
    <Member_Groups xmlns="850972b2-b997-45c5-b465-7513585d9f9b">
      <UserInfo>
        <DisplayName/>
        <AccountId xsi:nil="true"/>
        <AccountType/>
      </UserInfo>
    </Member_Groups>
    <Invited_Teachers xmlns="850972b2-b997-45c5-b465-7513585d9f9b" xsi:nil="true"/>
    <Invited_Students xmlns="850972b2-b997-45c5-b465-7513585d9f9b" xsi:nil="true"/>
    <lcf76f155ced4ddcb4097134ff3c332f xmlns="850972b2-b997-45c5-b465-7513585d9f9b">
      <Terms xmlns="http://schemas.microsoft.com/office/infopath/2007/PartnerControls"/>
    </lcf76f155ced4ddcb4097134ff3c332f>
    <Math_Settings xmlns="850972b2-b997-45c5-b465-7513585d9f9b" xsi:nil="true"/>
    <Templates xmlns="850972b2-b997-45c5-b465-7513585d9f9b" xsi:nil="true"/>
    <Self_Registration_Enabled xmlns="850972b2-b997-45c5-b465-7513585d9f9b" xsi:nil="true"/>
    <Invited_Members xmlns="850972b2-b997-45c5-b465-7513585d9f9b" xsi:nil="true"/>
    <AppVersion xmlns="850972b2-b997-45c5-b465-7513585d9f9b" xsi:nil="true"/>
    <LMS_Mappings xmlns="850972b2-b997-45c5-b465-7513585d9f9b" xsi:nil="true"/>
    <Invited_Leaders xmlns="850972b2-b997-45c5-b465-7513585d9f9b" xsi:nil="true"/>
    <Students xmlns="850972b2-b997-45c5-b465-7513585d9f9b">
      <UserInfo>
        <DisplayName/>
        <AccountId xsi:nil="true"/>
        <AccountType/>
      </UserInfo>
    </Students>
    <Student_Groups xmlns="850972b2-b997-45c5-b465-7513585d9f9b">
      <UserInfo>
        <DisplayName/>
        <AccountId xsi:nil="true"/>
        <AccountType/>
      </UserInfo>
    </Student_Groups>
    <Has_Leaders_Only_SectionGroup xmlns="850972b2-b997-45c5-b465-7513585d9f9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BEAE8430668444A1B0918F86749991" ma:contentTypeVersion="46" ma:contentTypeDescription="Create a new document." ma:contentTypeScope="" ma:versionID="c7ab670e6b93c093d2d47ec4eadbe0c6">
  <xsd:schema xmlns:xsd="http://www.w3.org/2001/XMLSchema" xmlns:xs="http://www.w3.org/2001/XMLSchema" xmlns:p="http://schemas.microsoft.com/office/2006/metadata/properties" xmlns:ns2="850972b2-b997-45c5-b465-7513585d9f9b" xmlns:ns3="fa175cae-579d-4da6-999f-730d10659fd1" targetNamespace="http://schemas.microsoft.com/office/2006/metadata/properties" ma:root="true" ma:fieldsID="04c7bb9c32a2daad9705ea6a73481519" ns2:_="" ns3:_="">
    <xsd:import namespace="850972b2-b997-45c5-b465-7513585d9f9b"/>
    <xsd:import namespace="fa175cae-579d-4da6-999f-730d10659f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LengthInSeconds" minOccurs="0"/>
                <xsd:element ref="ns2:Teachers" minOccurs="0"/>
                <xsd:element ref="ns2:Students" minOccurs="0"/>
                <xsd:element ref="ns2:Student_Groups" minOccurs="0"/>
                <xsd:element ref="ns2:Invited_Teachers" minOccurs="0"/>
                <xsd:element ref="ns2:Invited_Students" minOccurs="0"/>
                <xsd:element ref="ns2:Has_Teacher_Only_SectionGroup"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972b2-b997-45c5-b465-7513585d9f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Leaders" ma:index="29"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0"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1"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Leaders" ma:index="34" nillable="true" ma:displayName="Invited Leaders" ma:internalName="Invited_Leaders">
      <xsd:simpleType>
        <xsd:restriction base="dms:Note">
          <xsd:maxLength value="255"/>
        </xsd:restriction>
      </xsd:simpleType>
    </xsd:element>
    <xsd:element name="Invited_Members" ma:index="35" nillable="true" ma:displayName="Invited Members" ma:internalName="Invited_Member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Leaders_Only_SectionGroup" ma:index="37" nillable="true" ma:displayName="Has Leaders Only SectionGroup" ma:internalName="Has_Leaders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element name="Teams_Channel_Section_Location" ma:index="40" nillable="true" ma:displayName="Teams Channel Section Location" ma:internalName="Teams_Channel_Section_Location">
      <xsd:simpleType>
        <xsd:restriction base="dms:Text"/>
      </xsd:simpleType>
    </xsd:element>
    <xsd:element name="MediaLengthInSeconds" ma:index="41" nillable="true" ma:displayName="Length (seconds)" ma:internalName="MediaLengthInSeconds" ma:readOnly="true">
      <xsd:simpleType>
        <xsd:restriction base="dms:Unknown"/>
      </xsd:simpleType>
    </xsd:element>
    <xsd:element name="Teachers" ma:index="4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4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4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45" nillable="true" ma:displayName="Invited Teachers" ma:internalName="Invited_Teachers">
      <xsd:simpleType>
        <xsd:restriction base="dms:Note">
          <xsd:maxLength value="255"/>
        </xsd:restriction>
      </xsd:simpleType>
    </xsd:element>
    <xsd:element name="Invited_Students" ma:index="46" nillable="true" ma:displayName="Invited Students" ma:internalName="Invited_Students">
      <xsd:simpleType>
        <xsd:restriction base="dms:Note">
          <xsd:maxLength value="255"/>
        </xsd:restriction>
      </xsd:simpleType>
    </xsd:element>
    <xsd:element name="Has_Teacher_Only_SectionGroup" ma:index="47" nillable="true" ma:displayName="Has Teacher Only SectionGroup" ma:internalName="Has_Teacher_Only_SectionGroup">
      <xsd:simpleType>
        <xsd:restriction base="dms:Boolean"/>
      </xsd:simpleType>
    </xsd:element>
    <xsd:element name="lcf76f155ced4ddcb4097134ff3c332f" ma:index="49" nillable="true" ma:taxonomy="true" ma:internalName="lcf76f155ced4ddcb4097134ff3c332f" ma:taxonomyFieldName="MediaServiceImageTags" ma:displayName="Image Tags" ma:readOnly="false" ma:fieldId="{5cf76f15-5ced-4ddc-b409-7134ff3c332f}" ma:taxonomyMulti="true" ma:sspId="d5acb547-e68f-4851-913e-d94120a6af49" ma:termSetId="09814cd3-568e-fe90-9814-8d621ff8fb84" ma:anchorId="fba54fb3-c3e1-fe81-a776-ca4b69148c4d" ma:open="true" ma:isKeyword="false">
      <xsd:complexType>
        <xsd:sequence>
          <xsd:element ref="pc:Terms" minOccurs="0" maxOccurs="1"/>
        </xsd:sequence>
      </xsd:complexType>
    </xsd:element>
    <xsd:element name="MediaServiceSearchProperties" ma:index="51" nillable="true" ma:displayName="MediaServiceSearchProperties" ma:hidden="true" ma:internalName="MediaServiceSearchProperties" ma:readOnly="true">
      <xsd:simpleType>
        <xsd:restriction base="dms:Note"/>
      </xsd:simpleType>
    </xsd:element>
    <xsd:element name="MediaServiceObjectDetectorVersions" ma:index="5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5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175cae-579d-4da6-999f-730d10659fd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50" nillable="true" ma:displayName="Taxonomy Catch All Column" ma:hidden="true" ma:list="{bae64a81-28cc-485e-8dd5-6af1d046de71}" ma:internalName="TaxCatchAll" ma:showField="CatchAllData" ma:web="fa175cae-579d-4da6-999f-730d10659f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790FB-2696-4E83-AC43-D6E1FCDE97D6}">
  <ds:schemaRefs>
    <ds:schemaRef ds:uri="http://www.w3.org/XML/1998/namespace"/>
    <ds:schemaRef ds:uri="http://schemas.microsoft.com/office/infopath/2007/PartnerControls"/>
    <ds:schemaRef ds:uri="http://schemas.microsoft.com/office/2006/documentManagement/types"/>
    <ds:schemaRef ds:uri="http://purl.org/dc/terms/"/>
    <ds:schemaRef ds:uri="http://purl.org/dc/dcmitype/"/>
    <ds:schemaRef ds:uri="fa175cae-579d-4da6-999f-730d10659fd1"/>
    <ds:schemaRef ds:uri="850972b2-b997-45c5-b465-7513585d9f9b"/>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8E62BFD-89B8-4700-AFDF-834B5CAB50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0972b2-b997-45c5-b465-7513585d9f9b"/>
    <ds:schemaRef ds:uri="fa175cae-579d-4da6-999f-730d10659f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351BC4-1141-4B28-91BC-79D8C554D7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3117</Words>
  <Application>Microsoft Office PowerPoint</Application>
  <PresentationFormat>Widescreen</PresentationFormat>
  <Paragraphs>259</Paragraphs>
  <Slides>20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Baguet Script</vt:lpstr>
      <vt:lpstr>Calibri</vt:lpstr>
      <vt:lpstr>Calibri Light</vt:lpstr>
      <vt:lpstr>sassoon infant std</vt:lpstr>
      <vt:lpstr>sassoon infant std</vt:lpstr>
      <vt:lpstr>Office Theme</vt:lpstr>
      <vt:lpstr>Welcome to Streethay</vt:lpstr>
      <vt:lpstr>Purpose of the session</vt:lpstr>
      <vt:lpstr>Meet the Team</vt:lpstr>
      <vt:lpstr>Essential information</vt:lpstr>
      <vt:lpstr>Uniform</vt:lpstr>
      <vt:lpstr>PE Kit</vt:lpstr>
      <vt:lpstr>Reporting an absence </vt:lpstr>
      <vt:lpstr>Billing and Booking Lunches</vt:lpstr>
      <vt:lpstr>Wraparound Care</vt:lpstr>
      <vt:lpstr>JC Academy – Holiday Club</vt:lpstr>
      <vt:lpstr>Famly App – Learning Journey </vt:lpstr>
      <vt:lpstr>Curriculum Themes</vt:lpstr>
      <vt:lpstr>Curriculum Trips and Workshops</vt:lpstr>
      <vt:lpstr>Timetable and Day to Day</vt:lpstr>
      <vt:lpstr>Areas of Learning and Characteristics of Effective Learning (CofEL)</vt:lpstr>
      <vt:lpstr>Little Wandle</vt:lpstr>
      <vt:lpstr>Outdoor Play</vt:lpstr>
      <vt:lpstr>Behaviour – Track it lights</vt:lpstr>
      <vt:lpstr>Transition Plan and Activities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Streethay</dc:title>
  <dc:creator>Charlotte Thornewill (Streethay Staff)</dc:creator>
  <cp:lastModifiedBy>Emma Mole (Streethay Staff)</cp:lastModifiedBy>
  <cp:revision>170</cp:revision>
  <dcterms:created xsi:type="dcterms:W3CDTF">2023-06-20T17:36:37Z</dcterms:created>
  <dcterms:modified xsi:type="dcterms:W3CDTF">2026-06-22T13:18:19Z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0x01010019BEAE8430668444A1B0918F86749991</vt:lpwstr>
  </property>
  <property fmtid="{D5CDD505-2E9C-101B-9397-08002B2CF9AE}" pid="3" name="MediaServiceImageTags">
    <vt:lpwstr/>
  </property>
</Properties>
</file>