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ink/ink5.xml" ContentType="application/inkml+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6.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68" r:id="rId3"/>
    <p:sldId id="257" r:id="rId4"/>
    <p:sldId id="258" r:id="rId5"/>
    <p:sldId id="259" r:id="rId6"/>
    <p:sldId id="260" r:id="rId7"/>
    <p:sldId id="261" r:id="rId8"/>
    <p:sldId id="262" r:id="rId9"/>
    <p:sldId id="263" r:id="rId10"/>
    <p:sldId id="264" r:id="rId11"/>
    <p:sldId id="265" r:id="rId12"/>
    <p:sldId id="269" r:id="rId13"/>
    <p:sldId id="266" r:id="rId14"/>
    <p:sldId id="267"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47335-401F-427A-BF28-7F0D2094D45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6DD4458-0A62-4C41-AAF3-64615D25524F}">
      <dgm:prSet/>
      <dgm:spPr/>
      <dgm:t>
        <a:bodyPr/>
        <a:lstStyle/>
        <a:p>
          <a:r>
            <a:rPr lang="en-GB" b="0" i="0"/>
            <a:t>Cardinality and counting</a:t>
          </a:r>
          <a:endParaRPr lang="en-US"/>
        </a:p>
      </dgm:t>
    </dgm:pt>
    <dgm:pt modelId="{832A1044-5D6C-4F7F-8AD7-14F4BF579791}" type="parTrans" cxnId="{30FE7FD8-E9C6-46A2-B1D7-2D31687F3DC2}">
      <dgm:prSet/>
      <dgm:spPr/>
      <dgm:t>
        <a:bodyPr/>
        <a:lstStyle/>
        <a:p>
          <a:endParaRPr lang="en-US"/>
        </a:p>
      </dgm:t>
    </dgm:pt>
    <dgm:pt modelId="{8BC0575A-CE16-41DF-A42C-37ED45BDE882}" type="sibTrans" cxnId="{30FE7FD8-E9C6-46A2-B1D7-2D31687F3DC2}">
      <dgm:prSet/>
      <dgm:spPr/>
      <dgm:t>
        <a:bodyPr/>
        <a:lstStyle/>
        <a:p>
          <a:endParaRPr lang="en-US"/>
        </a:p>
      </dgm:t>
    </dgm:pt>
    <dgm:pt modelId="{A984AEA9-ED64-4F1F-BAF3-F214EF354FFC}">
      <dgm:prSet/>
      <dgm:spPr/>
      <dgm:t>
        <a:bodyPr/>
        <a:lstStyle/>
        <a:p>
          <a:r>
            <a:rPr lang="en-GB" b="0" i="0"/>
            <a:t>Comparison</a:t>
          </a:r>
          <a:endParaRPr lang="en-US"/>
        </a:p>
      </dgm:t>
    </dgm:pt>
    <dgm:pt modelId="{6FDFB1AC-34A0-4541-A838-26D439E36CAB}" type="parTrans" cxnId="{601E8491-2DB6-430A-91F6-880C803A67BC}">
      <dgm:prSet/>
      <dgm:spPr/>
      <dgm:t>
        <a:bodyPr/>
        <a:lstStyle/>
        <a:p>
          <a:endParaRPr lang="en-US"/>
        </a:p>
      </dgm:t>
    </dgm:pt>
    <dgm:pt modelId="{83AB85FD-961A-4E1E-A779-514A67C56055}" type="sibTrans" cxnId="{601E8491-2DB6-430A-91F6-880C803A67BC}">
      <dgm:prSet/>
      <dgm:spPr/>
      <dgm:t>
        <a:bodyPr/>
        <a:lstStyle/>
        <a:p>
          <a:endParaRPr lang="en-US"/>
        </a:p>
      </dgm:t>
    </dgm:pt>
    <dgm:pt modelId="{2DD006EA-4D0B-4B93-87E1-89E89972F26B}">
      <dgm:prSet/>
      <dgm:spPr/>
      <dgm:t>
        <a:bodyPr/>
        <a:lstStyle/>
        <a:p>
          <a:r>
            <a:rPr lang="en-GB" b="0" i="0"/>
            <a:t>Composition</a:t>
          </a:r>
          <a:endParaRPr lang="en-US"/>
        </a:p>
      </dgm:t>
    </dgm:pt>
    <dgm:pt modelId="{6C0FDCF5-328D-40F9-A0F4-1C4F5F0F7A83}" type="parTrans" cxnId="{BA805046-6D27-4B5E-9946-484A161E99F4}">
      <dgm:prSet/>
      <dgm:spPr/>
      <dgm:t>
        <a:bodyPr/>
        <a:lstStyle/>
        <a:p>
          <a:endParaRPr lang="en-US"/>
        </a:p>
      </dgm:t>
    </dgm:pt>
    <dgm:pt modelId="{DCC0F3A2-2833-41B7-B454-CAD8DDB4DFAE}" type="sibTrans" cxnId="{BA805046-6D27-4B5E-9946-484A161E99F4}">
      <dgm:prSet/>
      <dgm:spPr/>
      <dgm:t>
        <a:bodyPr/>
        <a:lstStyle/>
        <a:p>
          <a:endParaRPr lang="en-US"/>
        </a:p>
      </dgm:t>
    </dgm:pt>
    <dgm:pt modelId="{C9BF8011-BEDB-4DCE-85BC-47D84B719750}">
      <dgm:prSet/>
      <dgm:spPr/>
      <dgm:t>
        <a:bodyPr/>
        <a:lstStyle/>
        <a:p>
          <a:r>
            <a:rPr lang="en-GB" b="0" i="0"/>
            <a:t>Pattern</a:t>
          </a:r>
          <a:endParaRPr lang="en-US"/>
        </a:p>
      </dgm:t>
    </dgm:pt>
    <dgm:pt modelId="{DA511AB8-F61A-4950-B63F-929FF11F06A3}" type="parTrans" cxnId="{B6CD5A64-C7C2-4AE4-AB23-D6A4C7E9B666}">
      <dgm:prSet/>
      <dgm:spPr/>
      <dgm:t>
        <a:bodyPr/>
        <a:lstStyle/>
        <a:p>
          <a:endParaRPr lang="en-US"/>
        </a:p>
      </dgm:t>
    </dgm:pt>
    <dgm:pt modelId="{EC5D2608-0405-49C6-AE1A-06C1D5F08A21}" type="sibTrans" cxnId="{B6CD5A64-C7C2-4AE4-AB23-D6A4C7E9B666}">
      <dgm:prSet/>
      <dgm:spPr/>
      <dgm:t>
        <a:bodyPr/>
        <a:lstStyle/>
        <a:p>
          <a:endParaRPr lang="en-US"/>
        </a:p>
      </dgm:t>
    </dgm:pt>
    <dgm:pt modelId="{6EB775FD-6D6F-4140-B20E-2389A5AAAB28}">
      <dgm:prSet/>
      <dgm:spPr/>
      <dgm:t>
        <a:bodyPr/>
        <a:lstStyle/>
        <a:p>
          <a:r>
            <a:rPr lang="en-GB" b="0" i="0"/>
            <a:t>Shape and Space</a:t>
          </a:r>
          <a:endParaRPr lang="en-US"/>
        </a:p>
      </dgm:t>
    </dgm:pt>
    <dgm:pt modelId="{43F15C6D-2D5C-482D-B027-113518C82CD0}" type="parTrans" cxnId="{4E3A21BE-82D9-4EA4-AF5E-CE6003A54D86}">
      <dgm:prSet/>
      <dgm:spPr/>
      <dgm:t>
        <a:bodyPr/>
        <a:lstStyle/>
        <a:p>
          <a:endParaRPr lang="en-US"/>
        </a:p>
      </dgm:t>
    </dgm:pt>
    <dgm:pt modelId="{4D018720-529E-48C0-BDC1-1D2E3DE0FAF5}" type="sibTrans" cxnId="{4E3A21BE-82D9-4EA4-AF5E-CE6003A54D86}">
      <dgm:prSet/>
      <dgm:spPr/>
      <dgm:t>
        <a:bodyPr/>
        <a:lstStyle/>
        <a:p>
          <a:endParaRPr lang="en-US"/>
        </a:p>
      </dgm:t>
    </dgm:pt>
    <dgm:pt modelId="{01E9B072-851B-44DC-A138-00A32BDB93E2}">
      <dgm:prSet/>
      <dgm:spPr/>
      <dgm:t>
        <a:bodyPr/>
        <a:lstStyle/>
        <a:p>
          <a:r>
            <a:rPr lang="en-GB" b="0" i="0"/>
            <a:t>Measures</a:t>
          </a:r>
          <a:endParaRPr lang="en-US"/>
        </a:p>
      </dgm:t>
    </dgm:pt>
    <dgm:pt modelId="{7074E9EE-B696-473B-9E53-2A484376F0B7}" type="parTrans" cxnId="{CFBAB609-4C0C-4145-B2CD-3B8A0C39003C}">
      <dgm:prSet/>
      <dgm:spPr/>
      <dgm:t>
        <a:bodyPr/>
        <a:lstStyle/>
        <a:p>
          <a:endParaRPr lang="en-US"/>
        </a:p>
      </dgm:t>
    </dgm:pt>
    <dgm:pt modelId="{9D4CA7BE-6CE5-4925-B9B8-0C950D22E303}" type="sibTrans" cxnId="{CFBAB609-4C0C-4145-B2CD-3B8A0C39003C}">
      <dgm:prSet/>
      <dgm:spPr/>
      <dgm:t>
        <a:bodyPr/>
        <a:lstStyle/>
        <a:p>
          <a:endParaRPr lang="en-US"/>
        </a:p>
      </dgm:t>
    </dgm:pt>
    <dgm:pt modelId="{9D996619-75FA-4C48-8029-933AD25916AE}" type="pres">
      <dgm:prSet presAssocID="{15847335-401F-427A-BF28-7F0D2094D452}" presName="diagram" presStyleCnt="0">
        <dgm:presLayoutVars>
          <dgm:dir/>
          <dgm:resizeHandles val="exact"/>
        </dgm:presLayoutVars>
      </dgm:prSet>
      <dgm:spPr/>
    </dgm:pt>
    <dgm:pt modelId="{FFB19338-D731-471B-8DB3-91C4207A1B61}" type="pres">
      <dgm:prSet presAssocID="{D6DD4458-0A62-4C41-AAF3-64615D25524F}" presName="node" presStyleLbl="node1" presStyleIdx="0" presStyleCnt="6">
        <dgm:presLayoutVars>
          <dgm:bulletEnabled val="1"/>
        </dgm:presLayoutVars>
      </dgm:prSet>
      <dgm:spPr/>
    </dgm:pt>
    <dgm:pt modelId="{83F64930-1E35-4CC6-9184-0302EDE6A2FC}" type="pres">
      <dgm:prSet presAssocID="{8BC0575A-CE16-41DF-A42C-37ED45BDE882}" presName="sibTrans" presStyleCnt="0"/>
      <dgm:spPr/>
    </dgm:pt>
    <dgm:pt modelId="{EC8648C0-A32D-4556-BC15-FD18254DBB31}" type="pres">
      <dgm:prSet presAssocID="{A984AEA9-ED64-4F1F-BAF3-F214EF354FFC}" presName="node" presStyleLbl="node1" presStyleIdx="1" presStyleCnt="6">
        <dgm:presLayoutVars>
          <dgm:bulletEnabled val="1"/>
        </dgm:presLayoutVars>
      </dgm:prSet>
      <dgm:spPr/>
    </dgm:pt>
    <dgm:pt modelId="{7F8E50C0-6D89-4E10-969D-AB0DB3B7E02C}" type="pres">
      <dgm:prSet presAssocID="{83AB85FD-961A-4E1E-A779-514A67C56055}" presName="sibTrans" presStyleCnt="0"/>
      <dgm:spPr/>
    </dgm:pt>
    <dgm:pt modelId="{B870FCE2-3A1B-4C51-BB0B-3930D8F2A357}" type="pres">
      <dgm:prSet presAssocID="{2DD006EA-4D0B-4B93-87E1-89E89972F26B}" presName="node" presStyleLbl="node1" presStyleIdx="2" presStyleCnt="6">
        <dgm:presLayoutVars>
          <dgm:bulletEnabled val="1"/>
        </dgm:presLayoutVars>
      </dgm:prSet>
      <dgm:spPr/>
    </dgm:pt>
    <dgm:pt modelId="{4186EEC4-EA7D-4D2A-9AEF-A6B4EB2C86C4}" type="pres">
      <dgm:prSet presAssocID="{DCC0F3A2-2833-41B7-B454-CAD8DDB4DFAE}" presName="sibTrans" presStyleCnt="0"/>
      <dgm:spPr/>
    </dgm:pt>
    <dgm:pt modelId="{9E68183B-7D2A-4B00-A0CE-4E987E41681D}" type="pres">
      <dgm:prSet presAssocID="{C9BF8011-BEDB-4DCE-85BC-47D84B719750}" presName="node" presStyleLbl="node1" presStyleIdx="3" presStyleCnt="6">
        <dgm:presLayoutVars>
          <dgm:bulletEnabled val="1"/>
        </dgm:presLayoutVars>
      </dgm:prSet>
      <dgm:spPr/>
    </dgm:pt>
    <dgm:pt modelId="{A26DD544-EA45-45EE-BB95-ED044A4A5FEC}" type="pres">
      <dgm:prSet presAssocID="{EC5D2608-0405-49C6-AE1A-06C1D5F08A21}" presName="sibTrans" presStyleCnt="0"/>
      <dgm:spPr/>
    </dgm:pt>
    <dgm:pt modelId="{0D3C2A58-50E1-417F-AEC8-55F654B44533}" type="pres">
      <dgm:prSet presAssocID="{6EB775FD-6D6F-4140-B20E-2389A5AAAB28}" presName="node" presStyleLbl="node1" presStyleIdx="4" presStyleCnt="6">
        <dgm:presLayoutVars>
          <dgm:bulletEnabled val="1"/>
        </dgm:presLayoutVars>
      </dgm:prSet>
      <dgm:spPr/>
    </dgm:pt>
    <dgm:pt modelId="{3B78981F-DD9A-4ECA-BDB5-271E017A5581}" type="pres">
      <dgm:prSet presAssocID="{4D018720-529E-48C0-BDC1-1D2E3DE0FAF5}" presName="sibTrans" presStyleCnt="0"/>
      <dgm:spPr/>
    </dgm:pt>
    <dgm:pt modelId="{083BB28D-E6C4-444A-B5C2-34A83668246E}" type="pres">
      <dgm:prSet presAssocID="{01E9B072-851B-44DC-A138-00A32BDB93E2}" presName="node" presStyleLbl="node1" presStyleIdx="5" presStyleCnt="6">
        <dgm:presLayoutVars>
          <dgm:bulletEnabled val="1"/>
        </dgm:presLayoutVars>
      </dgm:prSet>
      <dgm:spPr/>
    </dgm:pt>
  </dgm:ptLst>
  <dgm:cxnLst>
    <dgm:cxn modelId="{CFBAB609-4C0C-4145-B2CD-3B8A0C39003C}" srcId="{15847335-401F-427A-BF28-7F0D2094D452}" destId="{01E9B072-851B-44DC-A138-00A32BDB93E2}" srcOrd="5" destOrd="0" parTransId="{7074E9EE-B696-473B-9E53-2A484376F0B7}" sibTransId="{9D4CA7BE-6CE5-4925-B9B8-0C950D22E303}"/>
    <dgm:cxn modelId="{3428FD36-90AD-48BB-BDE0-D74C080F4DEC}" type="presOf" srcId="{C9BF8011-BEDB-4DCE-85BC-47D84B719750}" destId="{9E68183B-7D2A-4B00-A0CE-4E987E41681D}" srcOrd="0" destOrd="0" presId="urn:microsoft.com/office/officeart/2005/8/layout/default"/>
    <dgm:cxn modelId="{B6CD5A64-C7C2-4AE4-AB23-D6A4C7E9B666}" srcId="{15847335-401F-427A-BF28-7F0D2094D452}" destId="{C9BF8011-BEDB-4DCE-85BC-47D84B719750}" srcOrd="3" destOrd="0" parTransId="{DA511AB8-F61A-4950-B63F-929FF11F06A3}" sibTransId="{EC5D2608-0405-49C6-AE1A-06C1D5F08A21}"/>
    <dgm:cxn modelId="{BA805046-6D27-4B5E-9946-484A161E99F4}" srcId="{15847335-401F-427A-BF28-7F0D2094D452}" destId="{2DD006EA-4D0B-4B93-87E1-89E89972F26B}" srcOrd="2" destOrd="0" parTransId="{6C0FDCF5-328D-40F9-A0F4-1C4F5F0F7A83}" sibTransId="{DCC0F3A2-2833-41B7-B454-CAD8DDB4DFAE}"/>
    <dgm:cxn modelId="{603AE46C-D18D-4546-ACC8-4252E36FD5F2}" type="presOf" srcId="{01E9B072-851B-44DC-A138-00A32BDB93E2}" destId="{083BB28D-E6C4-444A-B5C2-34A83668246E}" srcOrd="0" destOrd="0" presId="urn:microsoft.com/office/officeart/2005/8/layout/default"/>
    <dgm:cxn modelId="{3216555A-EE8D-4501-901A-6B4405BC8ED3}" type="presOf" srcId="{6EB775FD-6D6F-4140-B20E-2389A5AAAB28}" destId="{0D3C2A58-50E1-417F-AEC8-55F654B44533}" srcOrd="0" destOrd="0" presId="urn:microsoft.com/office/officeart/2005/8/layout/default"/>
    <dgm:cxn modelId="{601E8491-2DB6-430A-91F6-880C803A67BC}" srcId="{15847335-401F-427A-BF28-7F0D2094D452}" destId="{A984AEA9-ED64-4F1F-BAF3-F214EF354FFC}" srcOrd="1" destOrd="0" parTransId="{6FDFB1AC-34A0-4541-A838-26D439E36CAB}" sibTransId="{83AB85FD-961A-4E1E-A779-514A67C56055}"/>
    <dgm:cxn modelId="{020AE2A1-FBCD-4BF6-9802-CAE388B9D40C}" type="presOf" srcId="{15847335-401F-427A-BF28-7F0D2094D452}" destId="{9D996619-75FA-4C48-8029-933AD25916AE}" srcOrd="0" destOrd="0" presId="urn:microsoft.com/office/officeart/2005/8/layout/default"/>
    <dgm:cxn modelId="{4E3A21BE-82D9-4EA4-AF5E-CE6003A54D86}" srcId="{15847335-401F-427A-BF28-7F0D2094D452}" destId="{6EB775FD-6D6F-4140-B20E-2389A5AAAB28}" srcOrd="4" destOrd="0" parTransId="{43F15C6D-2D5C-482D-B027-113518C82CD0}" sibTransId="{4D018720-529E-48C0-BDC1-1D2E3DE0FAF5}"/>
    <dgm:cxn modelId="{8EC7ECC2-69EF-42AD-97EE-9ABCA1698B73}" type="presOf" srcId="{A984AEA9-ED64-4F1F-BAF3-F214EF354FFC}" destId="{EC8648C0-A32D-4556-BC15-FD18254DBB31}" srcOrd="0" destOrd="0" presId="urn:microsoft.com/office/officeart/2005/8/layout/default"/>
    <dgm:cxn modelId="{05AAA5C9-4443-4E08-A472-07CD0D240958}" type="presOf" srcId="{2DD006EA-4D0B-4B93-87E1-89E89972F26B}" destId="{B870FCE2-3A1B-4C51-BB0B-3930D8F2A357}" srcOrd="0" destOrd="0" presId="urn:microsoft.com/office/officeart/2005/8/layout/default"/>
    <dgm:cxn modelId="{30FE7FD8-E9C6-46A2-B1D7-2D31687F3DC2}" srcId="{15847335-401F-427A-BF28-7F0D2094D452}" destId="{D6DD4458-0A62-4C41-AAF3-64615D25524F}" srcOrd="0" destOrd="0" parTransId="{832A1044-5D6C-4F7F-8AD7-14F4BF579791}" sibTransId="{8BC0575A-CE16-41DF-A42C-37ED45BDE882}"/>
    <dgm:cxn modelId="{2DE3ECDC-206B-48D9-8387-66D7350435F6}" type="presOf" srcId="{D6DD4458-0A62-4C41-AAF3-64615D25524F}" destId="{FFB19338-D731-471B-8DB3-91C4207A1B61}" srcOrd="0" destOrd="0" presId="urn:microsoft.com/office/officeart/2005/8/layout/default"/>
    <dgm:cxn modelId="{15A100D8-FF16-4575-AFD5-6D98BD3FD9A5}" type="presParOf" srcId="{9D996619-75FA-4C48-8029-933AD25916AE}" destId="{FFB19338-D731-471B-8DB3-91C4207A1B61}" srcOrd="0" destOrd="0" presId="urn:microsoft.com/office/officeart/2005/8/layout/default"/>
    <dgm:cxn modelId="{55C9DA1E-D96E-4955-AA66-EFCD9B3FFAE3}" type="presParOf" srcId="{9D996619-75FA-4C48-8029-933AD25916AE}" destId="{83F64930-1E35-4CC6-9184-0302EDE6A2FC}" srcOrd="1" destOrd="0" presId="urn:microsoft.com/office/officeart/2005/8/layout/default"/>
    <dgm:cxn modelId="{8E8BCB42-8A89-46D6-9853-755885EAF62C}" type="presParOf" srcId="{9D996619-75FA-4C48-8029-933AD25916AE}" destId="{EC8648C0-A32D-4556-BC15-FD18254DBB31}" srcOrd="2" destOrd="0" presId="urn:microsoft.com/office/officeart/2005/8/layout/default"/>
    <dgm:cxn modelId="{DE0F650A-D7D7-4F50-A3C9-D12D421708DE}" type="presParOf" srcId="{9D996619-75FA-4C48-8029-933AD25916AE}" destId="{7F8E50C0-6D89-4E10-969D-AB0DB3B7E02C}" srcOrd="3" destOrd="0" presId="urn:microsoft.com/office/officeart/2005/8/layout/default"/>
    <dgm:cxn modelId="{31DC2B0B-0E34-455C-ACBE-90F2165C6277}" type="presParOf" srcId="{9D996619-75FA-4C48-8029-933AD25916AE}" destId="{B870FCE2-3A1B-4C51-BB0B-3930D8F2A357}" srcOrd="4" destOrd="0" presId="urn:microsoft.com/office/officeart/2005/8/layout/default"/>
    <dgm:cxn modelId="{5627D6E0-C76F-4948-9549-48476BC216AA}" type="presParOf" srcId="{9D996619-75FA-4C48-8029-933AD25916AE}" destId="{4186EEC4-EA7D-4D2A-9AEF-A6B4EB2C86C4}" srcOrd="5" destOrd="0" presId="urn:microsoft.com/office/officeart/2005/8/layout/default"/>
    <dgm:cxn modelId="{54B6D7E4-B28A-4BB2-9343-166CB5E205D8}" type="presParOf" srcId="{9D996619-75FA-4C48-8029-933AD25916AE}" destId="{9E68183B-7D2A-4B00-A0CE-4E987E41681D}" srcOrd="6" destOrd="0" presId="urn:microsoft.com/office/officeart/2005/8/layout/default"/>
    <dgm:cxn modelId="{93A6458C-A7D4-4CBB-BCF3-CEE83ED6C7CD}" type="presParOf" srcId="{9D996619-75FA-4C48-8029-933AD25916AE}" destId="{A26DD544-EA45-45EE-BB95-ED044A4A5FEC}" srcOrd="7" destOrd="0" presId="urn:microsoft.com/office/officeart/2005/8/layout/default"/>
    <dgm:cxn modelId="{1DAFBD29-B391-4548-8261-662135E51725}" type="presParOf" srcId="{9D996619-75FA-4C48-8029-933AD25916AE}" destId="{0D3C2A58-50E1-417F-AEC8-55F654B44533}" srcOrd="8" destOrd="0" presId="urn:microsoft.com/office/officeart/2005/8/layout/default"/>
    <dgm:cxn modelId="{830F1221-1998-485A-AD08-6C3D95F7F909}" type="presParOf" srcId="{9D996619-75FA-4C48-8029-933AD25916AE}" destId="{3B78981F-DD9A-4ECA-BDB5-271E017A5581}" srcOrd="9" destOrd="0" presId="urn:microsoft.com/office/officeart/2005/8/layout/default"/>
    <dgm:cxn modelId="{64F1B635-8522-47FF-8AE2-A07A8D9E9A80}" type="presParOf" srcId="{9D996619-75FA-4C48-8029-933AD25916AE}" destId="{083BB28D-E6C4-444A-B5C2-34A83668246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19338-D731-471B-8DB3-91C4207A1B61}">
      <dsp:nvSpPr>
        <dsp:cNvPr id="0" name=""/>
        <dsp:cNvSpPr/>
      </dsp:nvSpPr>
      <dsp:spPr>
        <a:xfrm>
          <a:off x="1176867" y="286"/>
          <a:ext cx="2675667" cy="16054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b="0" i="0" kern="1200"/>
            <a:t>Cardinality and counting</a:t>
          </a:r>
          <a:endParaRPr lang="en-US" sz="4500" kern="1200"/>
        </a:p>
      </dsp:txBody>
      <dsp:txXfrm>
        <a:off x="1176867" y="286"/>
        <a:ext cx="2675667" cy="1605400"/>
      </dsp:txXfrm>
    </dsp:sp>
    <dsp:sp modelId="{EC8648C0-A32D-4556-BC15-FD18254DBB31}">
      <dsp:nvSpPr>
        <dsp:cNvPr id="0" name=""/>
        <dsp:cNvSpPr/>
      </dsp:nvSpPr>
      <dsp:spPr>
        <a:xfrm>
          <a:off x="4120100" y="286"/>
          <a:ext cx="2675667" cy="16054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b="0" i="0" kern="1200"/>
            <a:t>Comparison</a:t>
          </a:r>
          <a:endParaRPr lang="en-US" sz="4500" kern="1200"/>
        </a:p>
      </dsp:txBody>
      <dsp:txXfrm>
        <a:off x="4120100" y="286"/>
        <a:ext cx="2675667" cy="1605400"/>
      </dsp:txXfrm>
    </dsp:sp>
    <dsp:sp modelId="{B870FCE2-3A1B-4C51-BB0B-3930D8F2A357}">
      <dsp:nvSpPr>
        <dsp:cNvPr id="0" name=""/>
        <dsp:cNvSpPr/>
      </dsp:nvSpPr>
      <dsp:spPr>
        <a:xfrm>
          <a:off x="7063334" y="286"/>
          <a:ext cx="2675667" cy="16054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b="0" i="0" kern="1200"/>
            <a:t>Composition</a:t>
          </a:r>
          <a:endParaRPr lang="en-US" sz="4500" kern="1200"/>
        </a:p>
      </dsp:txBody>
      <dsp:txXfrm>
        <a:off x="7063334" y="286"/>
        <a:ext cx="2675667" cy="1605400"/>
      </dsp:txXfrm>
    </dsp:sp>
    <dsp:sp modelId="{9E68183B-7D2A-4B00-A0CE-4E987E41681D}">
      <dsp:nvSpPr>
        <dsp:cNvPr id="0" name=""/>
        <dsp:cNvSpPr/>
      </dsp:nvSpPr>
      <dsp:spPr>
        <a:xfrm>
          <a:off x="1176867" y="1873253"/>
          <a:ext cx="2675667" cy="16054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b="0" i="0" kern="1200"/>
            <a:t>Pattern</a:t>
          </a:r>
          <a:endParaRPr lang="en-US" sz="4500" kern="1200"/>
        </a:p>
      </dsp:txBody>
      <dsp:txXfrm>
        <a:off x="1176867" y="1873253"/>
        <a:ext cx="2675667" cy="1605400"/>
      </dsp:txXfrm>
    </dsp:sp>
    <dsp:sp modelId="{0D3C2A58-50E1-417F-AEC8-55F654B44533}">
      <dsp:nvSpPr>
        <dsp:cNvPr id="0" name=""/>
        <dsp:cNvSpPr/>
      </dsp:nvSpPr>
      <dsp:spPr>
        <a:xfrm>
          <a:off x="4120100" y="1873253"/>
          <a:ext cx="2675667" cy="16054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b="0" i="0" kern="1200"/>
            <a:t>Shape and Space</a:t>
          </a:r>
          <a:endParaRPr lang="en-US" sz="4500" kern="1200"/>
        </a:p>
      </dsp:txBody>
      <dsp:txXfrm>
        <a:off x="4120100" y="1873253"/>
        <a:ext cx="2675667" cy="1605400"/>
      </dsp:txXfrm>
    </dsp:sp>
    <dsp:sp modelId="{083BB28D-E6C4-444A-B5C2-34A83668246E}">
      <dsp:nvSpPr>
        <dsp:cNvPr id="0" name=""/>
        <dsp:cNvSpPr/>
      </dsp:nvSpPr>
      <dsp:spPr>
        <a:xfrm>
          <a:off x="7063334" y="1873253"/>
          <a:ext cx="2675667" cy="16054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b="0" i="0" kern="1200"/>
            <a:t>Measures</a:t>
          </a:r>
          <a:endParaRPr lang="en-US" sz="4500" kern="1200"/>
        </a:p>
      </dsp:txBody>
      <dsp:txXfrm>
        <a:off x="7063334" y="1873253"/>
        <a:ext cx="2675667" cy="16054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6T20:56:40.65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6T20:43:59.67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6T20:46:29.44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6T20:48:50.154"/>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6T20:51:25.37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6T20:52:37.846"/>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BE38591-CA7B-4978-9D23-8DF5DC572338}" type="datetimeFigureOut">
              <a:rPr lang="en-GB" smtClean="0"/>
              <a:t>12/01/2024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C66808-5456-4E96-B18D-B04C7F7824D2}" type="slidenum">
              <a:rPr lang="en-GB" smtClean="0"/>
              <a:t>‹#›</a:t>
            </a:fld>
            <a:endParaRPr lang="en-GB"/>
          </a:p>
        </p:txBody>
      </p:sp>
    </p:spTree>
    <p:extLst>
      <p:ext uri="{BB962C8B-B14F-4D97-AF65-F5344CB8AC3E}">
        <p14:creationId xmlns:p14="http://schemas.microsoft.com/office/powerpoint/2010/main" val="69756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C66808-5456-4E96-B18D-B04C7F7824D2}" type="slidenum">
              <a:rPr lang="en-GB" smtClean="0"/>
              <a:t>1</a:t>
            </a:fld>
            <a:endParaRPr lang="en-GB"/>
          </a:p>
        </p:txBody>
      </p:sp>
    </p:spTree>
    <p:extLst>
      <p:ext uri="{BB962C8B-B14F-4D97-AF65-F5344CB8AC3E}">
        <p14:creationId xmlns:p14="http://schemas.microsoft.com/office/powerpoint/2010/main" val="635217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85858"/>
                </a:solidFill>
                <a:effectLst/>
                <a:latin typeface="Muli"/>
              </a:rPr>
              <a:t>Mathematically, the areas of shape and space are about developing visualising skills and understanding relationships, such as the effects of movement and combining shapes together, rather than just knowing vocabulary. Spatial skills are important for understanding other areas of maths and children need structured experiences to ensure they develop these. Here, the focus is on actively exploring spatial relations and the properties of shapes, in order to develop mathematical thinking (rather than on shape classification, which requires prior knowledge of properties). This section is concerned with developing the two aspects of spatial awareness and shape awareness, with some progression identified within each.</a:t>
            </a:r>
            <a:endParaRPr lang="en-GB" dirty="0"/>
          </a:p>
        </p:txBody>
      </p:sp>
      <p:sp>
        <p:nvSpPr>
          <p:cNvPr id="4" name="Slide Number Placeholder 3"/>
          <p:cNvSpPr>
            <a:spLocks noGrp="1"/>
          </p:cNvSpPr>
          <p:nvPr>
            <p:ph type="sldNum" sz="quarter" idx="5"/>
          </p:nvPr>
        </p:nvSpPr>
        <p:spPr/>
        <p:txBody>
          <a:bodyPr/>
          <a:lstStyle/>
          <a:p>
            <a:fld id="{A0C66808-5456-4E96-B18D-B04C7F7824D2}" type="slidenum">
              <a:rPr lang="en-GB" smtClean="0"/>
              <a:t>10</a:t>
            </a:fld>
            <a:endParaRPr lang="en-GB"/>
          </a:p>
        </p:txBody>
      </p:sp>
    </p:spTree>
    <p:extLst>
      <p:ext uri="{BB962C8B-B14F-4D97-AF65-F5344CB8AC3E}">
        <p14:creationId xmlns:p14="http://schemas.microsoft.com/office/powerpoint/2010/main" val="303114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585858"/>
                </a:solidFill>
                <a:effectLst/>
                <a:latin typeface="Muli"/>
              </a:rPr>
              <a:t>Mathematically, measuring is based on the idea of using numbers of units in order to compare attributes, such as length or capacity. Although young children engage with using rulers and experience being measured in centimetres, kilos – and years! – the measuring units themselves are hard to understand.</a:t>
            </a:r>
          </a:p>
          <a:p>
            <a:pPr algn="l"/>
            <a:r>
              <a:rPr lang="en-GB" b="0" i="0" dirty="0">
                <a:solidFill>
                  <a:srgbClr val="585858"/>
                </a:solidFill>
                <a:effectLst/>
                <a:latin typeface="Muli"/>
              </a:rPr>
              <a:t>Children need to realise which attribute is being measured, e.g. weight as opposed to size, and the idea of conservation: that the amount stays the same, even if the appearance alters, e.g. if dough is stretched out or in bits. In order to understand units, they need to realise that two items can be compared using a third item, or ‘go between’, such as a stick.</a:t>
            </a:r>
          </a:p>
          <a:p>
            <a:pPr algn="l"/>
            <a:r>
              <a:rPr lang="en-GB" b="0" i="0" dirty="0">
                <a:solidFill>
                  <a:srgbClr val="585858"/>
                </a:solidFill>
                <a:effectLst/>
                <a:latin typeface="Muli"/>
              </a:rPr>
              <a:t>Finally, children need to understand how equal size units are used repeatedly to express an amount as a number. While young children can engage actively in making comparisons and exploring equivalence of length, volume, capacity and weight in different ways, some of these ideas are challenging and will develop later in primary school.</a:t>
            </a:r>
          </a:p>
          <a:p>
            <a:pPr algn="l"/>
            <a:r>
              <a:rPr lang="en-GB" b="0" i="0" dirty="0">
                <a:solidFill>
                  <a:srgbClr val="585858"/>
                </a:solidFill>
                <a:effectLst/>
                <a:latin typeface="Muli"/>
              </a:rPr>
              <a:t>For instance, weight (mass or density) is difficult to distinguish from size since it is invisible, and the concept of conservation is harder to understand for weight and capacity. Measuring with non-standard units of different sizes in order to appreciate the need for equal units is less effective with younger children, so centimetre cubes are recommended as accessible units. While time is also elusive to measure, young children can sequence events and, for example, count ‘sleeps’. (Money as a measure of value is too advanced to consider here.)</a:t>
            </a:r>
          </a:p>
          <a:p>
            <a:endParaRPr lang="en-GB" dirty="0"/>
          </a:p>
        </p:txBody>
      </p:sp>
      <p:sp>
        <p:nvSpPr>
          <p:cNvPr id="4" name="Slide Number Placeholder 3"/>
          <p:cNvSpPr>
            <a:spLocks noGrp="1"/>
          </p:cNvSpPr>
          <p:nvPr>
            <p:ph type="sldNum" sz="quarter" idx="5"/>
          </p:nvPr>
        </p:nvSpPr>
        <p:spPr/>
        <p:txBody>
          <a:bodyPr/>
          <a:lstStyle/>
          <a:p>
            <a:fld id="{A0C66808-5456-4E96-B18D-B04C7F7824D2}" type="slidenum">
              <a:rPr lang="en-GB" smtClean="0"/>
              <a:t>11</a:t>
            </a:fld>
            <a:endParaRPr lang="en-GB"/>
          </a:p>
        </p:txBody>
      </p:sp>
    </p:spTree>
    <p:extLst>
      <p:ext uri="{BB962C8B-B14F-4D97-AF65-F5344CB8AC3E}">
        <p14:creationId xmlns:p14="http://schemas.microsoft.com/office/powerpoint/2010/main" val="3146348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C66808-5456-4E96-B18D-B04C7F7824D2}" type="slidenum">
              <a:rPr lang="en-GB" smtClean="0"/>
              <a:t>12</a:t>
            </a:fld>
            <a:endParaRPr lang="en-GB"/>
          </a:p>
        </p:txBody>
      </p:sp>
    </p:spTree>
    <p:extLst>
      <p:ext uri="{BB962C8B-B14F-4D97-AF65-F5344CB8AC3E}">
        <p14:creationId xmlns:p14="http://schemas.microsoft.com/office/powerpoint/2010/main" val="287748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C66808-5456-4E96-B18D-B04C7F7824D2}" type="slidenum">
              <a:rPr lang="en-GB" smtClean="0"/>
              <a:t>13</a:t>
            </a:fld>
            <a:endParaRPr lang="en-GB"/>
          </a:p>
        </p:txBody>
      </p:sp>
    </p:spTree>
    <p:extLst>
      <p:ext uri="{BB962C8B-B14F-4D97-AF65-F5344CB8AC3E}">
        <p14:creationId xmlns:p14="http://schemas.microsoft.com/office/powerpoint/2010/main" val="140838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C66808-5456-4E96-B18D-B04C7F7824D2}" type="slidenum">
              <a:rPr lang="en-GB" smtClean="0"/>
              <a:t>14</a:t>
            </a:fld>
            <a:endParaRPr lang="en-GB"/>
          </a:p>
        </p:txBody>
      </p:sp>
    </p:spTree>
    <p:extLst>
      <p:ext uri="{BB962C8B-B14F-4D97-AF65-F5344CB8AC3E}">
        <p14:creationId xmlns:p14="http://schemas.microsoft.com/office/powerpoint/2010/main" val="240101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C66808-5456-4E96-B18D-B04C7F7824D2}" type="slidenum">
              <a:rPr lang="en-GB" smtClean="0"/>
              <a:t>2</a:t>
            </a:fld>
            <a:endParaRPr lang="en-GB"/>
          </a:p>
        </p:txBody>
      </p:sp>
    </p:spTree>
    <p:extLst>
      <p:ext uri="{BB962C8B-B14F-4D97-AF65-F5344CB8AC3E}">
        <p14:creationId xmlns:p14="http://schemas.microsoft.com/office/powerpoint/2010/main" val="18325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C66808-5456-4E96-B18D-B04C7F7824D2}" type="slidenum">
              <a:rPr lang="en-GB" smtClean="0"/>
              <a:t>3</a:t>
            </a:fld>
            <a:endParaRPr lang="en-GB"/>
          </a:p>
        </p:txBody>
      </p:sp>
    </p:spTree>
    <p:extLst>
      <p:ext uri="{BB962C8B-B14F-4D97-AF65-F5344CB8AC3E}">
        <p14:creationId xmlns:p14="http://schemas.microsoft.com/office/powerpoint/2010/main" val="145491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C66808-5456-4E96-B18D-B04C7F7824D2}" type="slidenum">
              <a:rPr lang="en-GB" smtClean="0"/>
              <a:t>4</a:t>
            </a:fld>
            <a:endParaRPr lang="en-GB"/>
          </a:p>
        </p:txBody>
      </p:sp>
    </p:spTree>
    <p:extLst>
      <p:ext uri="{BB962C8B-B14F-4D97-AF65-F5344CB8AC3E}">
        <p14:creationId xmlns:p14="http://schemas.microsoft.com/office/powerpoint/2010/main" val="162560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C66808-5456-4E96-B18D-B04C7F7824D2}" type="slidenum">
              <a:rPr lang="en-GB" smtClean="0"/>
              <a:t>5</a:t>
            </a:fld>
            <a:endParaRPr lang="en-GB"/>
          </a:p>
        </p:txBody>
      </p:sp>
    </p:spTree>
    <p:extLst>
      <p:ext uri="{BB962C8B-B14F-4D97-AF65-F5344CB8AC3E}">
        <p14:creationId xmlns:p14="http://schemas.microsoft.com/office/powerpoint/2010/main" val="1117594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C66808-5456-4E96-B18D-B04C7F7824D2}" type="slidenum">
              <a:rPr lang="en-GB" smtClean="0"/>
              <a:t>6</a:t>
            </a:fld>
            <a:endParaRPr lang="en-GB"/>
          </a:p>
        </p:txBody>
      </p:sp>
    </p:spTree>
    <p:extLst>
      <p:ext uri="{BB962C8B-B14F-4D97-AF65-F5344CB8AC3E}">
        <p14:creationId xmlns:p14="http://schemas.microsoft.com/office/powerpoint/2010/main" val="71296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85858"/>
                </a:solidFill>
                <a:effectLst/>
                <a:latin typeface="Muli"/>
              </a:rPr>
              <a:t>This depends both on understanding cardinal values of numbers and also knowing that the later counting numbers are worth more (because the next number is always one more).</a:t>
            </a:r>
            <a:endParaRPr lang="en-GB" b="1" i="0" dirty="0">
              <a:solidFill>
                <a:srgbClr val="585858"/>
              </a:solidFill>
              <a:effectLst/>
              <a:latin typeface="Muli"/>
            </a:endParaRPr>
          </a:p>
          <a:p>
            <a:r>
              <a:rPr lang="en-GB" b="0" i="0" dirty="0">
                <a:solidFill>
                  <a:srgbClr val="585858"/>
                </a:solidFill>
                <a:effectLst/>
                <a:latin typeface="Muli"/>
              </a:rPr>
              <a:t>This understanding underpins the mental number line which children will develop later, which represents the relative value of numbers, i.e. how much bigger or smaller they are than each other.</a:t>
            </a:r>
            <a:endParaRPr lang="en-GB" b="1" dirty="0"/>
          </a:p>
          <a:p>
            <a:endParaRPr lang="en-GB" dirty="0"/>
          </a:p>
        </p:txBody>
      </p:sp>
      <p:sp>
        <p:nvSpPr>
          <p:cNvPr id="4" name="Slide Number Placeholder 3"/>
          <p:cNvSpPr>
            <a:spLocks noGrp="1"/>
          </p:cNvSpPr>
          <p:nvPr>
            <p:ph type="sldNum" sz="quarter" idx="5"/>
          </p:nvPr>
        </p:nvSpPr>
        <p:spPr/>
        <p:txBody>
          <a:bodyPr/>
          <a:lstStyle/>
          <a:p>
            <a:fld id="{A0C66808-5456-4E96-B18D-B04C7F7824D2}" type="slidenum">
              <a:rPr lang="en-GB" smtClean="0"/>
              <a:t>7</a:t>
            </a:fld>
            <a:endParaRPr lang="en-GB"/>
          </a:p>
        </p:txBody>
      </p:sp>
    </p:spTree>
    <p:extLst>
      <p:ext uri="{BB962C8B-B14F-4D97-AF65-F5344CB8AC3E}">
        <p14:creationId xmlns:p14="http://schemas.microsoft.com/office/powerpoint/2010/main" val="243641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85858"/>
                </a:solidFill>
                <a:effectLst/>
                <a:latin typeface="Muli"/>
              </a:rPr>
              <a:t>Knowing numbers are made up of two or more other smaller numbers involves ‘part–whole’ understanding. Learning to ‘see’ a whole number and its parts at the same time is a key development in children’s number understanding. Partitioning numbers into other numbers and putting them back together again underpins understanding of addition and subtraction as inverse operations.</a:t>
            </a:r>
            <a:endParaRPr lang="en-GB" dirty="0"/>
          </a:p>
        </p:txBody>
      </p:sp>
      <p:sp>
        <p:nvSpPr>
          <p:cNvPr id="4" name="Slide Number Placeholder 3"/>
          <p:cNvSpPr>
            <a:spLocks noGrp="1"/>
          </p:cNvSpPr>
          <p:nvPr>
            <p:ph type="sldNum" sz="quarter" idx="5"/>
          </p:nvPr>
        </p:nvSpPr>
        <p:spPr/>
        <p:txBody>
          <a:bodyPr/>
          <a:lstStyle/>
          <a:p>
            <a:fld id="{A0C66808-5456-4E96-B18D-B04C7F7824D2}" type="slidenum">
              <a:rPr lang="en-GB" smtClean="0"/>
              <a:t>8</a:t>
            </a:fld>
            <a:endParaRPr lang="en-GB"/>
          </a:p>
        </p:txBody>
      </p:sp>
    </p:spTree>
    <p:extLst>
      <p:ext uri="{BB962C8B-B14F-4D97-AF65-F5344CB8AC3E}">
        <p14:creationId xmlns:p14="http://schemas.microsoft.com/office/powerpoint/2010/main" val="184810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585858"/>
                </a:solidFill>
                <a:effectLst/>
                <a:latin typeface="Muli"/>
              </a:rPr>
              <a:t>Seeking and exploring patterns is at the heart of mathematics (Schoenfeld, 1992). Developing an awareness of pattern helps young children to notice and understand mathematical relationships. Clements and </a:t>
            </a:r>
            <a:r>
              <a:rPr lang="en-GB" b="0" i="0" dirty="0" err="1">
                <a:solidFill>
                  <a:srgbClr val="585858"/>
                </a:solidFill>
                <a:effectLst/>
                <a:latin typeface="Muli"/>
              </a:rPr>
              <a:t>Sarama</a:t>
            </a:r>
            <a:r>
              <a:rPr lang="en-GB" b="0" i="0" dirty="0">
                <a:solidFill>
                  <a:srgbClr val="585858"/>
                </a:solidFill>
                <a:effectLst/>
                <a:latin typeface="Muli"/>
              </a:rPr>
              <a:t> (2007) identify that patterns may provide the foundations of algebraic thinking, since they provide the opportunity for young children to observe and verbalise generalisations.</a:t>
            </a:r>
          </a:p>
          <a:p>
            <a:pPr algn="l"/>
            <a:r>
              <a:rPr lang="en-GB" b="0" i="0" dirty="0">
                <a:solidFill>
                  <a:srgbClr val="585858"/>
                </a:solidFill>
                <a:effectLst/>
                <a:latin typeface="Muli"/>
              </a:rPr>
              <a:t>The focus in this section is on repeating patterns, progressing from children copying simple alternating AB patterns to identifying different structures in the ‘unit of repeat’, such as ABB or ABBC. Patterns can be made with objects like coloured cubes, small toys, buttons and keys, and with outdoor materials like pine cones, leaves or large blocks, as well as with movements and sounds, linking with music, dance, phonics and rhymes. Children can also spot and create patterns in a range of other contexts, such as printed patterns, timetables, numbers and stories.</a:t>
            </a:r>
          </a:p>
          <a:p>
            <a:endParaRPr lang="en-GB" dirty="0"/>
          </a:p>
        </p:txBody>
      </p:sp>
      <p:sp>
        <p:nvSpPr>
          <p:cNvPr id="4" name="Slide Number Placeholder 3"/>
          <p:cNvSpPr>
            <a:spLocks noGrp="1"/>
          </p:cNvSpPr>
          <p:nvPr>
            <p:ph type="sldNum" sz="quarter" idx="5"/>
          </p:nvPr>
        </p:nvSpPr>
        <p:spPr/>
        <p:txBody>
          <a:bodyPr/>
          <a:lstStyle/>
          <a:p>
            <a:fld id="{A0C66808-5456-4E96-B18D-B04C7F7824D2}" type="slidenum">
              <a:rPr lang="en-GB" smtClean="0"/>
              <a:t>9</a:t>
            </a:fld>
            <a:endParaRPr lang="en-GB"/>
          </a:p>
        </p:txBody>
      </p:sp>
    </p:spTree>
    <p:extLst>
      <p:ext uri="{BB962C8B-B14F-4D97-AF65-F5344CB8AC3E}">
        <p14:creationId xmlns:p14="http://schemas.microsoft.com/office/powerpoint/2010/main" val="21853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1/12/2024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8814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1/12/2024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866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1/12/2024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4158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1/12/2024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40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1/12/2024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254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1/12/2024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1671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1/12/2024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9746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1/12/2024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945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1/12/2024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2644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1/12/2024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68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1/12/2024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60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1/12/2024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94318219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eautiful sunflowers">
            <a:extLst>
              <a:ext uri="{FF2B5EF4-FFF2-40B4-BE49-F238E27FC236}">
                <a16:creationId xmlns:a16="http://schemas.microsoft.com/office/drawing/2014/main" id="{698DEFE2-95C0-D2B0-69A0-2F70812C8CB0}"/>
              </a:ext>
            </a:extLst>
          </p:cNvPr>
          <p:cNvPicPr>
            <a:picLocks noChangeAspect="1"/>
          </p:cNvPicPr>
          <p:nvPr/>
        </p:nvPicPr>
        <p:blipFill rotWithShape="1">
          <a:blip r:embed="rId3">
            <a:alphaModFix amt="50000"/>
          </a:blip>
          <a:srcRect t="4570" r="-1" b="11138"/>
          <a:stretch/>
        </p:blipFill>
        <p:spPr>
          <a:xfrm>
            <a:off x="20" y="10"/>
            <a:ext cx="12188930" cy="6857990"/>
          </a:xfrm>
          <a:prstGeom prst="rect">
            <a:avLst/>
          </a:prstGeom>
        </p:spPr>
      </p:pic>
      <p:sp>
        <p:nvSpPr>
          <p:cNvPr id="2" name="Title 1">
            <a:extLst>
              <a:ext uri="{FF2B5EF4-FFF2-40B4-BE49-F238E27FC236}">
                <a16:creationId xmlns:a16="http://schemas.microsoft.com/office/drawing/2014/main" id="{214E1FE6-2028-C30B-F4BC-515FBEFFE915}"/>
              </a:ext>
            </a:extLst>
          </p:cNvPr>
          <p:cNvSpPr>
            <a:spLocks noGrp="1"/>
          </p:cNvSpPr>
          <p:nvPr>
            <p:ph type="ctrTitle"/>
          </p:nvPr>
        </p:nvSpPr>
        <p:spPr>
          <a:xfrm>
            <a:off x="1524000" y="1122363"/>
            <a:ext cx="9144000" cy="3063240"/>
          </a:xfrm>
        </p:spPr>
        <p:txBody>
          <a:bodyPr>
            <a:normAutofit/>
          </a:bodyPr>
          <a:lstStyle/>
          <a:p>
            <a:pPr algn="ctr"/>
            <a:r>
              <a:rPr lang="en-GB" dirty="0"/>
              <a:t>Sunflowers Maths Workshop</a:t>
            </a:r>
          </a:p>
        </p:txBody>
      </p:sp>
      <p:sp>
        <p:nvSpPr>
          <p:cNvPr id="3" name="Subtitle 2">
            <a:extLst>
              <a:ext uri="{FF2B5EF4-FFF2-40B4-BE49-F238E27FC236}">
                <a16:creationId xmlns:a16="http://schemas.microsoft.com/office/drawing/2014/main" id="{0E7E3481-FD0B-ADFE-C5CF-34D93C82EC5B}"/>
              </a:ext>
            </a:extLst>
          </p:cNvPr>
          <p:cNvSpPr>
            <a:spLocks noGrp="1"/>
          </p:cNvSpPr>
          <p:nvPr>
            <p:ph type="subTitle" idx="1"/>
          </p:nvPr>
        </p:nvSpPr>
        <p:spPr>
          <a:xfrm>
            <a:off x="1524000" y="4599432"/>
            <a:ext cx="9144000" cy="1225296"/>
          </a:xfrm>
        </p:spPr>
        <p:txBody>
          <a:bodyPr>
            <a:normAutofit/>
          </a:bodyPr>
          <a:lstStyle/>
          <a:p>
            <a:pPr algn="ctr"/>
            <a:r>
              <a:rPr lang="en-GB" sz="3200"/>
              <a:t>16</a:t>
            </a:r>
            <a:r>
              <a:rPr lang="en-GB" sz="3200" baseline="30000"/>
              <a:t>th</a:t>
            </a:r>
            <a:r>
              <a:rPr lang="en-GB" sz="3200"/>
              <a:t> January 2024</a:t>
            </a:r>
            <a:endParaRPr lang="en-GB" sz="3200" dirty="0"/>
          </a:p>
        </p:txBody>
      </p:sp>
      <p:sp>
        <p:nvSpPr>
          <p:cNvPr id="11"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5418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2A402-1D3F-F3BC-9A50-A46142208F18}"/>
              </a:ext>
            </a:extLst>
          </p:cNvPr>
          <p:cNvSpPr>
            <a:spLocks noGrp="1"/>
          </p:cNvSpPr>
          <p:nvPr>
            <p:ph type="title"/>
          </p:nvPr>
        </p:nvSpPr>
        <p:spPr>
          <a:xfrm>
            <a:off x="630936" y="786384"/>
            <a:ext cx="3419856" cy="1600200"/>
          </a:xfrm>
        </p:spPr>
        <p:txBody>
          <a:bodyPr vert="horz" lIns="91440" tIns="45720" rIns="91440" bIns="45720" rtlCol="0" anchor="ctr">
            <a:normAutofit/>
          </a:bodyPr>
          <a:lstStyle/>
          <a:p>
            <a:r>
              <a:rPr lang="en-US"/>
              <a:t>Shape and Space</a:t>
            </a:r>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sp>
        <p:nvSpPr>
          <p:cNvPr id="17"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86384"/>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5C9ADC"/>
          </a:solidFill>
          <a:ln w="34925">
            <a:solidFill>
              <a:srgbClr val="5C9AD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1DA3C76-A52D-38C7-9846-2674E6D20DEC}"/>
              </a:ext>
            </a:extLst>
          </p:cNvPr>
          <p:cNvSpPr txBox="1"/>
          <p:nvPr/>
        </p:nvSpPr>
        <p:spPr>
          <a:xfrm>
            <a:off x="4654295" y="786384"/>
            <a:ext cx="6894576" cy="1600200"/>
          </a:xfrm>
          <a:prstGeom prst="rect">
            <a:avLst/>
          </a:prstGeom>
        </p:spPr>
        <p:txBody>
          <a:bodyPr vert="horz" lIns="91440" tIns="45720" rIns="91440" bIns="45720" rtlCol="0" anchor="ctr">
            <a:normAutofit/>
          </a:bodyPr>
          <a:lstStyle/>
          <a:p>
            <a:pPr indent="-228600">
              <a:lnSpc>
                <a:spcPct val="110000"/>
              </a:lnSpc>
              <a:spcAft>
                <a:spcPts val="600"/>
              </a:spcAft>
              <a:buFont typeface="Arial" panose="020B0604020202020204" pitchFamily="34" charset="0"/>
              <a:buChar char="•"/>
            </a:pPr>
            <a:r>
              <a:rPr lang="en-US" sz="2000" b="0" i="0">
                <a:effectLst/>
              </a:rPr>
              <a:t>Understanding what happens when shapes move, or combine with other shapes, helps develop wider mathematical thinking</a:t>
            </a:r>
            <a:endParaRPr lang="en-US" sz="2000"/>
          </a:p>
        </p:txBody>
      </p:sp>
      <p:pic>
        <p:nvPicPr>
          <p:cNvPr id="8" name="Picture 7">
            <a:extLst>
              <a:ext uri="{FF2B5EF4-FFF2-40B4-BE49-F238E27FC236}">
                <a16:creationId xmlns:a16="http://schemas.microsoft.com/office/drawing/2014/main" id="{612BF208-125B-8F16-167C-B221541A01D9}"/>
              </a:ext>
            </a:extLst>
          </p:cNvPr>
          <p:cNvPicPr>
            <a:picLocks noChangeAspect="1"/>
          </p:cNvPicPr>
          <p:nvPr/>
        </p:nvPicPr>
        <p:blipFill>
          <a:blip r:embed="rId5"/>
          <a:stretch>
            <a:fillRect/>
          </a:stretch>
        </p:blipFill>
        <p:spPr>
          <a:xfrm>
            <a:off x="1796544" y="2569464"/>
            <a:ext cx="2807711" cy="3968496"/>
          </a:xfrm>
          <a:prstGeom prst="rect">
            <a:avLst/>
          </a:prstGeom>
        </p:spPr>
      </p:pic>
      <p:pic>
        <p:nvPicPr>
          <p:cNvPr id="4" name="Content Placeholder 3">
            <a:extLst>
              <a:ext uri="{FF2B5EF4-FFF2-40B4-BE49-F238E27FC236}">
                <a16:creationId xmlns:a16="http://schemas.microsoft.com/office/drawing/2014/main" id="{ABFFE573-A8B6-DFE3-4125-A1E09C76A6DA}"/>
              </a:ext>
            </a:extLst>
          </p:cNvPr>
          <p:cNvPicPr>
            <a:picLocks noGrp="1" noChangeAspect="1"/>
          </p:cNvPicPr>
          <p:nvPr>
            <p:ph idx="1"/>
          </p:nvPr>
        </p:nvPicPr>
        <p:blipFill>
          <a:blip r:embed="rId6"/>
          <a:stretch>
            <a:fillRect/>
          </a:stretch>
        </p:blipFill>
        <p:spPr>
          <a:xfrm>
            <a:off x="6254496" y="2728730"/>
            <a:ext cx="5468112" cy="3649964"/>
          </a:xfrm>
          <a:prstGeom prst="rect">
            <a:avLst/>
          </a:prstGeom>
        </p:spPr>
      </p:pic>
    </p:spTree>
    <p:extLst>
      <p:ext uri="{BB962C8B-B14F-4D97-AF65-F5344CB8AC3E}">
        <p14:creationId xmlns:p14="http://schemas.microsoft.com/office/powerpoint/2010/main" val="417171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C65D5-DA31-B0F3-C86D-C89280AE4BF7}"/>
              </a:ext>
            </a:extLst>
          </p:cNvPr>
          <p:cNvSpPr>
            <a:spLocks noGrp="1"/>
          </p:cNvSpPr>
          <p:nvPr>
            <p:ph type="title"/>
          </p:nvPr>
        </p:nvSpPr>
        <p:spPr>
          <a:xfrm>
            <a:off x="630936" y="786384"/>
            <a:ext cx="3419856" cy="1600200"/>
          </a:xfrm>
        </p:spPr>
        <p:txBody>
          <a:bodyPr anchor="ctr">
            <a:normAutofit/>
          </a:bodyPr>
          <a:lstStyle/>
          <a:p>
            <a:r>
              <a:rPr lang="en-GB" dirty="0"/>
              <a:t>Measures</a:t>
            </a:r>
          </a:p>
        </p:txBody>
      </p:sp>
      <mc:AlternateContent xmlns:mc="http://schemas.openxmlformats.org/markup-compatibility/2006" xmlns:p14="http://schemas.microsoft.com/office/powerpoint/2010/main">
        <mc:Choice Requires="p14">
          <p:contentPart p14:bwMode="auto" r:id="rId3">
            <p14:nvContentPartPr>
              <p14:cNvPr id="5129" name="Ink 512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5129" name="Ink 512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sp>
        <p:nvSpPr>
          <p:cNvPr id="513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86384"/>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5C9ADC"/>
          </a:solidFill>
          <a:ln w="34925">
            <a:solidFill>
              <a:srgbClr val="5C9AD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F7622E-0275-1981-7D3A-0BF23F7B43BF}"/>
              </a:ext>
            </a:extLst>
          </p:cNvPr>
          <p:cNvSpPr>
            <a:spLocks noGrp="1"/>
          </p:cNvSpPr>
          <p:nvPr>
            <p:ph idx="1"/>
          </p:nvPr>
        </p:nvSpPr>
        <p:spPr>
          <a:xfrm>
            <a:off x="4654295" y="786384"/>
            <a:ext cx="6894576" cy="1600200"/>
          </a:xfrm>
        </p:spPr>
        <p:txBody>
          <a:bodyPr anchor="ctr">
            <a:normAutofit/>
          </a:bodyPr>
          <a:lstStyle/>
          <a:p>
            <a:r>
              <a:rPr lang="en-GB" sz="2000" b="0" i="0">
                <a:effectLst/>
                <a:latin typeface="Muli"/>
              </a:rPr>
              <a:t>Comparing different aspects such as length, weight and volume, as a preliminary to using units to compare later</a:t>
            </a:r>
            <a:endParaRPr lang="en-GB" sz="2000"/>
          </a:p>
        </p:txBody>
      </p:sp>
      <p:pic>
        <p:nvPicPr>
          <p:cNvPr id="5" name="Picture 4">
            <a:extLst>
              <a:ext uri="{FF2B5EF4-FFF2-40B4-BE49-F238E27FC236}">
                <a16:creationId xmlns:a16="http://schemas.microsoft.com/office/drawing/2014/main" id="{035CEF0A-5AE2-38B0-1F08-5498E02051BC}"/>
              </a:ext>
            </a:extLst>
          </p:cNvPr>
          <p:cNvPicPr>
            <a:picLocks noChangeAspect="1"/>
          </p:cNvPicPr>
          <p:nvPr/>
        </p:nvPicPr>
        <p:blipFill>
          <a:blip r:embed="rId5"/>
          <a:stretch>
            <a:fillRect/>
          </a:stretch>
        </p:blipFill>
        <p:spPr>
          <a:xfrm>
            <a:off x="1737017" y="2569464"/>
            <a:ext cx="2926766" cy="3968496"/>
          </a:xfrm>
          <a:prstGeom prst="rect">
            <a:avLst/>
          </a:prstGeom>
        </p:spPr>
      </p:pic>
      <p:pic>
        <p:nvPicPr>
          <p:cNvPr id="5122" name="Picture 2" descr="Measures">
            <a:extLst>
              <a:ext uri="{FF2B5EF4-FFF2-40B4-BE49-F238E27FC236}">
                <a16:creationId xmlns:a16="http://schemas.microsoft.com/office/drawing/2014/main" id="{43E03610-593A-4BBC-C0FF-29350EB9099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54496" y="2728730"/>
            <a:ext cx="5468112" cy="3649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E917FE-A0E6-69F9-DC97-809CAF9D51E6}"/>
              </a:ext>
            </a:extLst>
          </p:cNvPr>
          <p:cNvSpPr txBox="1"/>
          <p:nvPr/>
        </p:nvSpPr>
        <p:spPr>
          <a:xfrm>
            <a:off x="5539345" y="4161979"/>
            <a:ext cx="2229853" cy="369332"/>
          </a:xfrm>
          <a:prstGeom prst="rect">
            <a:avLst/>
          </a:prstGeom>
          <a:noFill/>
        </p:spPr>
        <p:txBody>
          <a:bodyPr wrap="square" rtlCol="0">
            <a:spAutoFit/>
          </a:bodyPr>
          <a:lstStyle/>
          <a:p>
            <a:r>
              <a:rPr lang="en-GB" dirty="0"/>
              <a:t>1o frames </a:t>
            </a:r>
          </a:p>
        </p:txBody>
      </p:sp>
    </p:spTree>
    <p:extLst>
      <p:ext uri="{BB962C8B-B14F-4D97-AF65-F5344CB8AC3E}">
        <p14:creationId xmlns:p14="http://schemas.microsoft.com/office/powerpoint/2010/main" val="33874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C157-346D-F5B9-2523-CF9C8BE411EA}"/>
              </a:ext>
            </a:extLst>
          </p:cNvPr>
          <p:cNvSpPr>
            <a:spLocks noGrp="1"/>
          </p:cNvSpPr>
          <p:nvPr>
            <p:ph type="title"/>
          </p:nvPr>
        </p:nvSpPr>
        <p:spPr/>
        <p:txBody>
          <a:bodyPr/>
          <a:lstStyle/>
          <a:p>
            <a:r>
              <a:rPr lang="en-GB" dirty="0"/>
              <a:t>Ways to support your child at home</a:t>
            </a:r>
          </a:p>
        </p:txBody>
      </p:sp>
      <p:sp>
        <p:nvSpPr>
          <p:cNvPr id="3" name="Content Placeholder 2">
            <a:extLst>
              <a:ext uri="{FF2B5EF4-FFF2-40B4-BE49-F238E27FC236}">
                <a16:creationId xmlns:a16="http://schemas.microsoft.com/office/drawing/2014/main" id="{1B267DBB-7DCD-0543-1BAA-9BEF3BAD7EAD}"/>
              </a:ext>
            </a:extLst>
          </p:cNvPr>
          <p:cNvSpPr>
            <a:spLocks noGrp="1"/>
          </p:cNvSpPr>
          <p:nvPr>
            <p:ph idx="1"/>
          </p:nvPr>
        </p:nvSpPr>
        <p:spPr/>
        <p:txBody>
          <a:bodyPr/>
          <a:lstStyle/>
          <a:p>
            <a:r>
              <a:rPr lang="en-GB" dirty="0"/>
              <a:t>Practise suggested homework on the Newsletter. </a:t>
            </a:r>
          </a:p>
          <a:p>
            <a:r>
              <a:rPr lang="en-GB" dirty="0"/>
              <a:t>Quick Fire subitising (a group of objects know without counting)  2 socks, 4 cups, 1 teddy. </a:t>
            </a:r>
          </a:p>
          <a:p>
            <a:r>
              <a:rPr lang="en-GB" dirty="0"/>
              <a:t>Practise Number bonds to 5 then to 10. (1 and 4 makes 5. 4 and 1 makes 5)</a:t>
            </a:r>
          </a:p>
          <a:p>
            <a:r>
              <a:rPr lang="en-GB" dirty="0"/>
              <a:t>Allowing children to have opportunities to be exposed to maths. Cooking, washing up (Playing with water), pairing socks. </a:t>
            </a:r>
          </a:p>
          <a:p>
            <a:r>
              <a:rPr lang="en-GB" dirty="0"/>
              <a:t>Playing maths games, snakes and ladder, connect 4, ludo. </a:t>
            </a:r>
          </a:p>
          <a:p>
            <a:r>
              <a:rPr lang="en-GB" dirty="0"/>
              <a:t>Exploring activities then asking “How do you know this?” “Tell me why” “Show me” Encouraging to talk about their reasoning and answers. </a:t>
            </a:r>
          </a:p>
        </p:txBody>
      </p:sp>
    </p:spTree>
    <p:extLst>
      <p:ext uri="{BB962C8B-B14F-4D97-AF65-F5344CB8AC3E}">
        <p14:creationId xmlns:p14="http://schemas.microsoft.com/office/powerpoint/2010/main" val="132107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155" name="Rectangle 6154">
            <a:extLst>
              <a:ext uri="{FF2B5EF4-FFF2-40B4-BE49-F238E27FC236}">
                <a16:creationId xmlns:a16="http://schemas.microsoft.com/office/drawing/2014/main" id="{E7503A44-7C0B-4048-B909-305B4CB0F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5B8BC-2CCD-C0AF-17FE-DCE66F595B95}"/>
              </a:ext>
            </a:extLst>
          </p:cNvPr>
          <p:cNvSpPr>
            <a:spLocks noGrp="1"/>
          </p:cNvSpPr>
          <p:nvPr>
            <p:ph type="title"/>
          </p:nvPr>
        </p:nvSpPr>
        <p:spPr>
          <a:xfrm>
            <a:off x="679267" y="717646"/>
            <a:ext cx="10833465" cy="1266493"/>
          </a:xfrm>
        </p:spPr>
        <p:txBody>
          <a:bodyPr vert="horz" lIns="91440" tIns="45720" rIns="91440" bIns="45720" rtlCol="0" anchor="b">
            <a:normAutofit/>
          </a:bodyPr>
          <a:lstStyle/>
          <a:p>
            <a:pPr algn="ctr"/>
            <a:r>
              <a:rPr lang="en-US" sz="6000"/>
              <a:t>Resources used </a:t>
            </a:r>
          </a:p>
        </p:txBody>
      </p:sp>
      <p:pic>
        <p:nvPicPr>
          <p:cNvPr id="8" name="Picture 7">
            <a:extLst>
              <a:ext uri="{FF2B5EF4-FFF2-40B4-BE49-F238E27FC236}">
                <a16:creationId xmlns:a16="http://schemas.microsoft.com/office/drawing/2014/main" id="{7947BE95-8B06-EF45-70E9-A7E72FD0E47A}"/>
              </a:ext>
            </a:extLst>
          </p:cNvPr>
          <p:cNvPicPr>
            <a:picLocks noChangeAspect="1"/>
          </p:cNvPicPr>
          <p:nvPr/>
        </p:nvPicPr>
        <p:blipFill>
          <a:blip r:embed="rId3"/>
          <a:stretch>
            <a:fillRect/>
          </a:stretch>
        </p:blipFill>
        <p:spPr>
          <a:xfrm>
            <a:off x="679267" y="2416259"/>
            <a:ext cx="3508711" cy="1012741"/>
          </a:xfrm>
          <a:prstGeom prst="rect">
            <a:avLst/>
          </a:prstGeom>
        </p:spPr>
      </p:pic>
      <p:pic>
        <p:nvPicPr>
          <p:cNvPr id="6148" name="Picture 4" descr="Year 1 Part-Whole Model Game | Classroom Secrets Kids">
            <a:extLst>
              <a:ext uri="{FF2B5EF4-FFF2-40B4-BE49-F238E27FC236}">
                <a16:creationId xmlns:a16="http://schemas.microsoft.com/office/drawing/2014/main" id="{A01D493A-D4B5-F8AB-19AD-7B4E8A1AD2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28099" y="2319605"/>
            <a:ext cx="2901952" cy="304771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E6A9E492-BB42-7561-94BA-42FD737383AC}"/>
              </a:ext>
            </a:extLst>
          </p:cNvPr>
          <p:cNvPicPr>
            <a:picLocks noGrp="1" noChangeAspect="1"/>
          </p:cNvPicPr>
          <p:nvPr>
            <p:ph idx="1"/>
          </p:nvPr>
        </p:nvPicPr>
        <p:blipFill>
          <a:blip r:embed="rId5"/>
          <a:stretch>
            <a:fillRect/>
          </a:stretch>
        </p:blipFill>
        <p:spPr bwMode="auto">
          <a:xfrm>
            <a:off x="5019389" y="2149952"/>
            <a:ext cx="3508710" cy="1545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9B48D5-0A80-BF82-C058-53F319ABB7F3}"/>
              </a:ext>
            </a:extLst>
          </p:cNvPr>
          <p:cNvSpPr txBox="1"/>
          <p:nvPr/>
        </p:nvSpPr>
        <p:spPr>
          <a:xfrm>
            <a:off x="8694821" y="5710989"/>
            <a:ext cx="2229853" cy="369332"/>
          </a:xfrm>
          <a:prstGeom prst="rect">
            <a:avLst/>
          </a:prstGeom>
          <a:noFill/>
        </p:spPr>
        <p:txBody>
          <a:bodyPr wrap="square" rtlCol="0">
            <a:spAutoFit/>
          </a:bodyPr>
          <a:lstStyle/>
          <a:p>
            <a:r>
              <a:rPr lang="en-GB" dirty="0"/>
              <a:t>Part Whole </a:t>
            </a:r>
          </a:p>
        </p:txBody>
      </p:sp>
      <p:sp>
        <p:nvSpPr>
          <p:cNvPr id="4" name="TextBox 3">
            <a:extLst>
              <a:ext uri="{FF2B5EF4-FFF2-40B4-BE49-F238E27FC236}">
                <a16:creationId xmlns:a16="http://schemas.microsoft.com/office/drawing/2014/main" id="{E008785B-0C93-9636-4C39-43114D746911}"/>
              </a:ext>
            </a:extLst>
          </p:cNvPr>
          <p:cNvSpPr txBox="1"/>
          <p:nvPr/>
        </p:nvSpPr>
        <p:spPr>
          <a:xfrm>
            <a:off x="5539345" y="4161979"/>
            <a:ext cx="2229853" cy="369332"/>
          </a:xfrm>
          <a:prstGeom prst="rect">
            <a:avLst/>
          </a:prstGeom>
          <a:noFill/>
        </p:spPr>
        <p:txBody>
          <a:bodyPr wrap="square" rtlCol="0">
            <a:spAutoFit/>
          </a:bodyPr>
          <a:lstStyle/>
          <a:p>
            <a:r>
              <a:rPr lang="en-GB" dirty="0"/>
              <a:t>1o frames </a:t>
            </a:r>
          </a:p>
        </p:txBody>
      </p:sp>
      <p:sp>
        <p:nvSpPr>
          <p:cNvPr id="5" name="TextBox 4">
            <a:extLst>
              <a:ext uri="{FF2B5EF4-FFF2-40B4-BE49-F238E27FC236}">
                <a16:creationId xmlns:a16="http://schemas.microsoft.com/office/drawing/2014/main" id="{F04CFC96-E33C-815E-59A3-958C398B99B7}"/>
              </a:ext>
            </a:extLst>
          </p:cNvPr>
          <p:cNvSpPr txBox="1"/>
          <p:nvPr/>
        </p:nvSpPr>
        <p:spPr>
          <a:xfrm>
            <a:off x="1066381" y="3629246"/>
            <a:ext cx="2229853" cy="369332"/>
          </a:xfrm>
          <a:prstGeom prst="rect">
            <a:avLst/>
          </a:prstGeom>
          <a:noFill/>
        </p:spPr>
        <p:txBody>
          <a:bodyPr wrap="square" rtlCol="0">
            <a:spAutoFit/>
          </a:bodyPr>
          <a:lstStyle/>
          <a:p>
            <a:r>
              <a:rPr lang="en-GB" dirty="0"/>
              <a:t>5 frames </a:t>
            </a:r>
          </a:p>
        </p:txBody>
      </p:sp>
    </p:spTree>
    <p:extLst>
      <p:ext uri="{BB962C8B-B14F-4D97-AF65-F5344CB8AC3E}">
        <p14:creationId xmlns:p14="http://schemas.microsoft.com/office/powerpoint/2010/main" val="2333511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E723BE88-3648-532B-48E2-A877DD534572}"/>
              </a:ext>
            </a:extLst>
          </p:cNvPr>
          <p:cNvPicPr>
            <a:picLocks noChangeAspect="1"/>
          </p:cNvPicPr>
          <p:nvPr/>
        </p:nvPicPr>
        <p:blipFill rotWithShape="1">
          <a:blip r:embed="rId3"/>
          <a:srcRect r="-1" b="15708"/>
          <a:stretch/>
        </p:blipFill>
        <p:spPr>
          <a:xfrm>
            <a:off x="-1" y="-1"/>
            <a:ext cx="12188952" cy="6858000"/>
          </a:xfrm>
          <a:prstGeom prst="rect">
            <a:avLst/>
          </a:prstGeom>
        </p:spPr>
      </p:pic>
      <p:sp>
        <p:nvSpPr>
          <p:cNvPr id="13" name="Rectangle 12">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61641-A074-9639-E889-C179DE76E43C}"/>
              </a:ext>
            </a:extLst>
          </p:cNvPr>
          <p:cNvSpPr>
            <a:spLocks noGrp="1"/>
          </p:cNvSpPr>
          <p:nvPr>
            <p:ph type="title"/>
          </p:nvPr>
        </p:nvSpPr>
        <p:spPr>
          <a:xfrm>
            <a:off x="641604" y="4553712"/>
            <a:ext cx="10908792" cy="1069848"/>
          </a:xfrm>
        </p:spPr>
        <p:txBody>
          <a:bodyPr vert="horz" lIns="91440" tIns="45720" rIns="91440" bIns="45720" rtlCol="0" anchor="ctr">
            <a:normAutofit/>
          </a:bodyPr>
          <a:lstStyle/>
          <a:p>
            <a:pPr algn="ctr"/>
            <a:r>
              <a:rPr lang="en-US" sz="6000">
                <a:solidFill>
                  <a:schemeClr val="bg1"/>
                </a:solidFill>
              </a:rPr>
              <a:t>Thank you </a:t>
            </a:r>
          </a:p>
        </p:txBody>
      </p:sp>
    </p:spTree>
    <p:extLst>
      <p:ext uri="{BB962C8B-B14F-4D97-AF65-F5344CB8AC3E}">
        <p14:creationId xmlns:p14="http://schemas.microsoft.com/office/powerpoint/2010/main" val="352197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18B6-FF60-8C35-8B7E-7C470FA7A307}"/>
              </a:ext>
            </a:extLst>
          </p:cNvPr>
          <p:cNvSpPr>
            <a:spLocks noGrp="1"/>
          </p:cNvSpPr>
          <p:nvPr>
            <p:ph type="title"/>
          </p:nvPr>
        </p:nvSpPr>
        <p:spPr/>
        <p:txBody>
          <a:bodyPr/>
          <a:lstStyle/>
          <a:p>
            <a:r>
              <a:rPr lang="en-GB" dirty="0"/>
              <a:t>Key Objectives </a:t>
            </a:r>
          </a:p>
        </p:txBody>
      </p:sp>
      <p:sp>
        <p:nvSpPr>
          <p:cNvPr id="3" name="Content Placeholder 2">
            <a:extLst>
              <a:ext uri="{FF2B5EF4-FFF2-40B4-BE49-F238E27FC236}">
                <a16:creationId xmlns:a16="http://schemas.microsoft.com/office/drawing/2014/main" id="{87395B16-F53F-CBD9-4640-792F5D6E85F7}"/>
              </a:ext>
            </a:extLst>
          </p:cNvPr>
          <p:cNvSpPr>
            <a:spLocks noGrp="1"/>
          </p:cNvSpPr>
          <p:nvPr>
            <p:ph idx="1"/>
          </p:nvPr>
        </p:nvSpPr>
        <p:spPr/>
        <p:txBody>
          <a:bodyPr/>
          <a:lstStyle/>
          <a:p>
            <a:r>
              <a:rPr lang="en-GB" dirty="0"/>
              <a:t>To discuss the key fundamentals of maths in EYFS. </a:t>
            </a:r>
          </a:p>
          <a:p>
            <a:r>
              <a:rPr lang="en-GB" dirty="0"/>
              <a:t>To know the end results we are working towards for Sunflowers. </a:t>
            </a:r>
          </a:p>
          <a:p>
            <a:r>
              <a:rPr lang="en-GB" dirty="0"/>
              <a:t>To see examples of lessons and practice in EYFS. </a:t>
            </a:r>
          </a:p>
          <a:p>
            <a:r>
              <a:rPr lang="en-GB" dirty="0"/>
              <a:t>To develop fun and exciting activities at home. </a:t>
            </a:r>
          </a:p>
          <a:p>
            <a:r>
              <a:rPr lang="en-GB" dirty="0"/>
              <a:t>To explore activities set up with Sunflowers. </a:t>
            </a:r>
          </a:p>
        </p:txBody>
      </p:sp>
    </p:spTree>
    <p:extLst>
      <p:ext uri="{BB962C8B-B14F-4D97-AF65-F5344CB8AC3E}">
        <p14:creationId xmlns:p14="http://schemas.microsoft.com/office/powerpoint/2010/main" val="99249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49D4-CD45-87D2-EDE6-D9E61949D711}"/>
              </a:ext>
            </a:extLst>
          </p:cNvPr>
          <p:cNvSpPr>
            <a:spLocks noGrp="1"/>
          </p:cNvSpPr>
          <p:nvPr>
            <p:ph type="title"/>
          </p:nvPr>
        </p:nvSpPr>
        <p:spPr/>
        <p:txBody>
          <a:bodyPr>
            <a:normAutofit fontScale="90000"/>
          </a:bodyPr>
          <a:lstStyle/>
          <a:p>
            <a:r>
              <a:rPr lang="en-GB" dirty="0"/>
              <a:t>Early Learning Goal – </a:t>
            </a:r>
            <a:br>
              <a:rPr lang="en-GB" dirty="0"/>
            </a:br>
            <a:r>
              <a:rPr lang="en-GB" dirty="0"/>
              <a:t>End of Sunflowers </a:t>
            </a:r>
          </a:p>
        </p:txBody>
      </p:sp>
      <p:sp>
        <p:nvSpPr>
          <p:cNvPr id="3" name="Content Placeholder 2">
            <a:extLst>
              <a:ext uri="{FF2B5EF4-FFF2-40B4-BE49-F238E27FC236}">
                <a16:creationId xmlns:a16="http://schemas.microsoft.com/office/drawing/2014/main" id="{CDDDBDD6-DA3F-B1EE-C1F7-980913BEC562}"/>
              </a:ext>
            </a:extLst>
          </p:cNvPr>
          <p:cNvSpPr>
            <a:spLocks noGrp="1"/>
          </p:cNvSpPr>
          <p:nvPr>
            <p:ph idx="1"/>
          </p:nvPr>
        </p:nvSpPr>
        <p:spPr>
          <a:xfrm>
            <a:off x="838200" y="1929384"/>
            <a:ext cx="5257800" cy="4327037"/>
          </a:xfrm>
        </p:spPr>
        <p:txBody>
          <a:bodyPr>
            <a:normAutofit fontScale="70000" lnSpcReduction="20000"/>
          </a:bodyPr>
          <a:lstStyle/>
          <a:p>
            <a:pPr algn="l"/>
            <a:r>
              <a:rPr lang="en-GB" b="1" i="0" dirty="0">
                <a:solidFill>
                  <a:srgbClr val="303030"/>
                </a:solidFill>
                <a:effectLst/>
                <a:latin typeface="Nunito Sans" pitchFamily="2" charset="0"/>
              </a:rPr>
              <a:t>Number</a:t>
            </a:r>
          </a:p>
          <a:p>
            <a:pPr algn="l"/>
            <a:r>
              <a:rPr lang="en-GB" b="0" i="0" dirty="0">
                <a:solidFill>
                  <a:srgbClr val="303030"/>
                </a:solidFill>
                <a:effectLst/>
                <a:latin typeface="Nunito Sans" pitchFamily="2" charset="0"/>
              </a:rPr>
              <a:t>Children at the expected level of development will:</a:t>
            </a:r>
          </a:p>
          <a:p>
            <a:pPr algn="l">
              <a:buFont typeface="Arial" panose="020B0604020202020204" pitchFamily="34" charset="0"/>
              <a:buChar char="•"/>
            </a:pPr>
            <a:r>
              <a:rPr lang="en-GB" b="0" i="0" dirty="0">
                <a:solidFill>
                  <a:srgbClr val="303030"/>
                </a:solidFill>
                <a:effectLst/>
                <a:latin typeface="Nunito Sans" pitchFamily="2" charset="0"/>
              </a:rPr>
              <a:t>Have a deep understanding of number to 10, including the composition of each number</a:t>
            </a:r>
          </a:p>
          <a:p>
            <a:pPr algn="l">
              <a:buFont typeface="Arial" panose="020B0604020202020204" pitchFamily="34" charset="0"/>
              <a:buChar char="•"/>
            </a:pPr>
            <a:r>
              <a:rPr lang="en-GB" b="0" i="0" dirty="0">
                <a:solidFill>
                  <a:srgbClr val="303030"/>
                </a:solidFill>
                <a:effectLst/>
                <a:latin typeface="Nunito Sans" pitchFamily="2" charset="0"/>
              </a:rPr>
              <a:t>Subitise (recognise quantities without counting) up to five</a:t>
            </a:r>
          </a:p>
          <a:p>
            <a:pPr algn="l">
              <a:buFont typeface="Arial" panose="020B0604020202020204" pitchFamily="34" charset="0"/>
              <a:buChar char="•"/>
            </a:pPr>
            <a:r>
              <a:rPr lang="en-GB" b="0" i="0" dirty="0">
                <a:solidFill>
                  <a:srgbClr val="303030"/>
                </a:solidFill>
                <a:effectLst/>
                <a:latin typeface="Nunito Sans" pitchFamily="2" charset="0"/>
              </a:rPr>
              <a:t>Automatically recall (without reference to rhymes, counting or other aids) number bonds up to five (including subtraction facts) and some number bonds to 10, including double facts</a:t>
            </a:r>
          </a:p>
          <a:p>
            <a:endParaRPr lang="en-GB" dirty="0"/>
          </a:p>
        </p:txBody>
      </p:sp>
      <p:sp>
        <p:nvSpPr>
          <p:cNvPr id="5" name="TextBox 4">
            <a:extLst>
              <a:ext uri="{FF2B5EF4-FFF2-40B4-BE49-F238E27FC236}">
                <a16:creationId xmlns:a16="http://schemas.microsoft.com/office/drawing/2014/main" id="{C2DD346D-865D-5A36-069B-3F19E5479823}"/>
              </a:ext>
            </a:extLst>
          </p:cNvPr>
          <p:cNvSpPr txBox="1"/>
          <p:nvPr/>
        </p:nvSpPr>
        <p:spPr>
          <a:xfrm>
            <a:off x="6096000" y="1885588"/>
            <a:ext cx="5807242" cy="2862322"/>
          </a:xfrm>
          <a:prstGeom prst="rect">
            <a:avLst/>
          </a:prstGeom>
          <a:noFill/>
        </p:spPr>
        <p:txBody>
          <a:bodyPr wrap="square">
            <a:spAutoFit/>
          </a:bodyPr>
          <a:lstStyle/>
          <a:p>
            <a:pPr algn="l"/>
            <a:r>
              <a:rPr lang="en-GB" b="1" i="0" dirty="0">
                <a:solidFill>
                  <a:srgbClr val="303030"/>
                </a:solidFill>
                <a:effectLst/>
                <a:latin typeface="Nunito Sans" pitchFamily="2" charset="0"/>
              </a:rPr>
              <a:t>Numerical patterns</a:t>
            </a:r>
          </a:p>
          <a:p>
            <a:pPr algn="l"/>
            <a:r>
              <a:rPr lang="en-GB" b="0" i="0" dirty="0">
                <a:solidFill>
                  <a:srgbClr val="303030"/>
                </a:solidFill>
                <a:effectLst/>
                <a:latin typeface="Nunito Sans" pitchFamily="2" charset="0"/>
              </a:rPr>
              <a:t>Children at the expected level of development will:</a:t>
            </a:r>
          </a:p>
          <a:p>
            <a:pPr algn="l">
              <a:buFont typeface="Arial" panose="020B0604020202020204" pitchFamily="34" charset="0"/>
              <a:buChar char="•"/>
            </a:pPr>
            <a:r>
              <a:rPr lang="en-GB" b="0" i="0" dirty="0">
                <a:solidFill>
                  <a:srgbClr val="303030"/>
                </a:solidFill>
                <a:effectLst/>
                <a:latin typeface="Nunito Sans" pitchFamily="2" charset="0"/>
              </a:rPr>
              <a:t>Verbally count beyond 20, recognising the pattern of the counting system</a:t>
            </a:r>
          </a:p>
          <a:p>
            <a:pPr algn="l">
              <a:buFont typeface="Arial" panose="020B0604020202020204" pitchFamily="34" charset="0"/>
              <a:buChar char="•"/>
            </a:pPr>
            <a:r>
              <a:rPr lang="en-GB" b="0" i="0" dirty="0">
                <a:solidFill>
                  <a:srgbClr val="303030"/>
                </a:solidFill>
                <a:effectLst/>
                <a:latin typeface="Nunito Sans" pitchFamily="2" charset="0"/>
              </a:rPr>
              <a:t>Compare quantities up to 10 in different contexts, recognising when one quantity is greater than, less than or the same as the other quantity</a:t>
            </a:r>
          </a:p>
          <a:p>
            <a:pPr algn="l">
              <a:buFont typeface="Arial" panose="020B0604020202020204" pitchFamily="34" charset="0"/>
              <a:buChar char="•"/>
            </a:pPr>
            <a:r>
              <a:rPr lang="en-GB" b="0" i="0" dirty="0">
                <a:solidFill>
                  <a:srgbClr val="303030"/>
                </a:solidFill>
                <a:effectLst/>
                <a:latin typeface="Nunito Sans" pitchFamily="2" charset="0"/>
              </a:rPr>
              <a:t>Explore and represent patterns within numbers up to 10, including evens and odds, double facts and how quantities can be distributed equally</a:t>
            </a:r>
          </a:p>
        </p:txBody>
      </p:sp>
    </p:spTree>
    <p:extLst>
      <p:ext uri="{BB962C8B-B14F-4D97-AF65-F5344CB8AC3E}">
        <p14:creationId xmlns:p14="http://schemas.microsoft.com/office/powerpoint/2010/main" val="1947568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2787-00D4-9E8B-A08D-747E6729FE2C}"/>
              </a:ext>
            </a:extLst>
          </p:cNvPr>
          <p:cNvSpPr>
            <a:spLocks noGrp="1"/>
          </p:cNvSpPr>
          <p:nvPr>
            <p:ph type="title"/>
          </p:nvPr>
        </p:nvSpPr>
        <p:spPr/>
        <p:txBody>
          <a:bodyPr>
            <a:normAutofit/>
          </a:bodyPr>
          <a:lstStyle/>
          <a:p>
            <a:r>
              <a:rPr lang="en-GB" dirty="0"/>
              <a:t>Skills Children develop in Reception </a:t>
            </a:r>
          </a:p>
        </p:txBody>
      </p:sp>
      <p:sp>
        <p:nvSpPr>
          <p:cNvPr id="3" name="Content Placeholder 2">
            <a:extLst>
              <a:ext uri="{FF2B5EF4-FFF2-40B4-BE49-F238E27FC236}">
                <a16:creationId xmlns:a16="http://schemas.microsoft.com/office/drawing/2014/main" id="{F86D9F11-B846-AC17-1D16-0D3C7F537437}"/>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GB" b="0" i="0" dirty="0">
                <a:solidFill>
                  <a:srgbClr val="303030"/>
                </a:solidFill>
                <a:effectLst/>
                <a:latin typeface="Nunito Sans" pitchFamily="2" charset="0"/>
              </a:rPr>
              <a:t>Counting</a:t>
            </a:r>
          </a:p>
          <a:p>
            <a:pPr algn="l">
              <a:buFont typeface="Arial" panose="020B0604020202020204" pitchFamily="34" charset="0"/>
              <a:buChar char="•"/>
            </a:pPr>
            <a:r>
              <a:rPr lang="en-GB" b="0" i="0" dirty="0">
                <a:solidFill>
                  <a:srgbClr val="303030"/>
                </a:solidFill>
                <a:effectLst/>
                <a:latin typeface="Nunito Sans" pitchFamily="2" charset="0"/>
              </a:rPr>
              <a:t>Understanding and using numbers</a:t>
            </a:r>
          </a:p>
          <a:p>
            <a:pPr algn="l">
              <a:buFont typeface="Arial" panose="020B0604020202020204" pitchFamily="34" charset="0"/>
              <a:buChar char="•"/>
            </a:pPr>
            <a:r>
              <a:rPr lang="en-GB" b="0" i="0" dirty="0">
                <a:solidFill>
                  <a:srgbClr val="303030"/>
                </a:solidFill>
                <a:effectLst/>
                <a:latin typeface="Nunito Sans" pitchFamily="2" charset="0"/>
              </a:rPr>
              <a:t>Calculating simple addition and subtraction problems</a:t>
            </a:r>
          </a:p>
          <a:p>
            <a:pPr algn="l">
              <a:buFont typeface="Arial" panose="020B0604020202020204" pitchFamily="34" charset="0"/>
              <a:buChar char="•"/>
            </a:pPr>
            <a:r>
              <a:rPr lang="en-GB" b="0" i="0" dirty="0">
                <a:solidFill>
                  <a:srgbClr val="303030"/>
                </a:solidFill>
                <a:effectLst/>
                <a:latin typeface="Nunito Sans" pitchFamily="2" charset="0"/>
              </a:rPr>
              <a:t>Describing shapes, spaces, and measure</a:t>
            </a:r>
          </a:p>
          <a:p>
            <a:pPr algn="l">
              <a:buFont typeface="Arial" panose="020B0604020202020204" pitchFamily="34" charset="0"/>
              <a:buChar char="•"/>
            </a:pPr>
            <a:endParaRPr lang="en-GB" dirty="0">
              <a:solidFill>
                <a:srgbClr val="303030"/>
              </a:solidFill>
              <a:latin typeface="Nunito Sans" pitchFamily="2" charset="0"/>
            </a:endParaRPr>
          </a:p>
          <a:p>
            <a:pPr algn="l">
              <a:buFont typeface="Arial" panose="020B0604020202020204" pitchFamily="34" charset="0"/>
              <a:buChar char="•"/>
            </a:pPr>
            <a:r>
              <a:rPr lang="en-GB" b="0" i="1" dirty="0">
                <a:solidFill>
                  <a:srgbClr val="303030"/>
                </a:solidFill>
                <a:effectLst/>
                <a:latin typeface="Nunito Sans" pitchFamily="2" charset="0"/>
              </a:rPr>
              <a:t>It is important that children develop positive attitudes and interests in mathematics, look for patterns and relationships, spot connections, ‘have a go’, talk to adults and peers about what they notice and not be afraid to make mistakes.</a:t>
            </a:r>
            <a:endParaRPr lang="en-GB" b="0" i="0" dirty="0">
              <a:solidFill>
                <a:srgbClr val="303030"/>
              </a:solidFill>
              <a:effectLst/>
              <a:latin typeface="Nunito Sans" pitchFamily="2" charset="0"/>
            </a:endParaRPr>
          </a:p>
          <a:p>
            <a:endParaRPr lang="en-GB" dirty="0"/>
          </a:p>
        </p:txBody>
      </p:sp>
    </p:spTree>
    <p:extLst>
      <p:ext uri="{BB962C8B-B14F-4D97-AF65-F5344CB8AC3E}">
        <p14:creationId xmlns:p14="http://schemas.microsoft.com/office/powerpoint/2010/main" val="4135010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4C1EB-F77C-73C7-6162-BEB15B275023}"/>
              </a:ext>
            </a:extLst>
          </p:cNvPr>
          <p:cNvSpPr>
            <a:spLocks noGrp="1"/>
          </p:cNvSpPr>
          <p:nvPr>
            <p:ph type="title"/>
          </p:nvPr>
        </p:nvSpPr>
        <p:spPr>
          <a:xfrm>
            <a:off x="635000" y="634029"/>
            <a:ext cx="10921640" cy="1314698"/>
          </a:xfrm>
        </p:spPr>
        <p:txBody>
          <a:bodyPr anchor="ctr">
            <a:normAutofit/>
          </a:bodyPr>
          <a:lstStyle/>
          <a:p>
            <a:pPr algn="ctr">
              <a:lnSpc>
                <a:spcPct val="90000"/>
              </a:lnSpc>
            </a:pPr>
            <a:r>
              <a:rPr lang="en-GB" sz="6100"/>
              <a:t>Learning in the Early Years </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5C9ADC"/>
          </a:solidFill>
          <a:ln w="34925">
            <a:solidFill>
              <a:srgbClr val="5C9AD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854FB8C-9F58-4803-F140-DEFF0575E974}"/>
              </a:ext>
            </a:extLst>
          </p:cNvPr>
          <p:cNvGraphicFramePr>
            <a:graphicFrameLocks noGrp="1"/>
          </p:cNvGraphicFramePr>
          <p:nvPr>
            <p:ph idx="1"/>
            <p:extLst>
              <p:ext uri="{D42A27DB-BD31-4B8C-83A1-F6EECF244321}">
                <p14:modId xmlns:p14="http://schemas.microsoft.com/office/powerpoint/2010/main" val="3702696627"/>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57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95753-A716-5C0D-1D73-7EF4B15B4540}"/>
              </a:ext>
            </a:extLst>
          </p:cNvPr>
          <p:cNvSpPr>
            <a:spLocks noGrp="1"/>
          </p:cNvSpPr>
          <p:nvPr>
            <p:ph type="title"/>
          </p:nvPr>
        </p:nvSpPr>
        <p:spPr>
          <a:xfrm>
            <a:off x="630936" y="786384"/>
            <a:ext cx="3419856" cy="1600200"/>
          </a:xfrm>
        </p:spPr>
        <p:txBody>
          <a:bodyPr anchor="ctr">
            <a:normAutofit/>
          </a:bodyPr>
          <a:lstStyle/>
          <a:p>
            <a:pPr>
              <a:lnSpc>
                <a:spcPct val="90000"/>
              </a:lnSpc>
            </a:pPr>
            <a:r>
              <a:rPr lang="en-GB" sz="3400" b="0" i="0" cap="all">
                <a:effectLst/>
                <a:latin typeface="Muli"/>
              </a:rPr>
              <a:t>CARDINALITY AND COUNTING</a:t>
            </a:r>
            <a:br>
              <a:rPr lang="en-GB" sz="3400" b="0" i="0" cap="all">
                <a:effectLst/>
                <a:latin typeface="Muli"/>
              </a:rPr>
            </a:br>
            <a:endParaRPr lang="en-GB" sz="3400"/>
          </a:p>
        </p:txBody>
      </p:sp>
      <mc:AlternateContent xmlns:mc="http://schemas.openxmlformats.org/markup-compatibility/2006" xmlns:p14="http://schemas.microsoft.com/office/powerpoint/2010/main">
        <mc:Choice Requires="p14">
          <p:contentPart p14:bwMode="auto" r:id="rId3">
            <p14:nvContentPartPr>
              <p14:cNvPr id="1042" name="Ink 104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042" name="Ink 104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sp>
        <p:nvSpPr>
          <p:cNvPr id="1044"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86384"/>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5C9ADC"/>
          </a:solidFill>
          <a:ln w="34925">
            <a:solidFill>
              <a:srgbClr val="5C9AD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D6D825-74E7-8206-B694-D1EE03A4670D}"/>
              </a:ext>
            </a:extLst>
          </p:cNvPr>
          <p:cNvSpPr>
            <a:spLocks noGrp="1"/>
          </p:cNvSpPr>
          <p:nvPr>
            <p:ph idx="1"/>
          </p:nvPr>
        </p:nvSpPr>
        <p:spPr>
          <a:xfrm>
            <a:off x="4654295" y="786384"/>
            <a:ext cx="6894576" cy="1600200"/>
          </a:xfrm>
        </p:spPr>
        <p:txBody>
          <a:bodyPr anchor="ctr">
            <a:normAutofit/>
          </a:bodyPr>
          <a:lstStyle/>
          <a:p>
            <a:pPr>
              <a:lnSpc>
                <a:spcPct val="100000"/>
              </a:lnSpc>
            </a:pPr>
            <a:r>
              <a:rPr lang="en-GB" sz="1700" b="0" i="0">
                <a:effectLst/>
                <a:latin typeface="Muli"/>
              </a:rPr>
              <a:t>Understanding that the cardinal value of a number refers to the quantity, or ‘howmanyness’ of things it represents</a:t>
            </a:r>
          </a:p>
          <a:p>
            <a:pPr>
              <a:lnSpc>
                <a:spcPct val="100000"/>
              </a:lnSpc>
            </a:pPr>
            <a:r>
              <a:rPr lang="en-GB" sz="1700" b="0" i="0">
                <a:effectLst/>
                <a:latin typeface="Muli"/>
              </a:rPr>
              <a:t>Counting is one way of establishing how many things are in a group, because the last number you say tells you how many there are.</a:t>
            </a:r>
          </a:p>
          <a:p>
            <a:pPr>
              <a:lnSpc>
                <a:spcPct val="100000"/>
              </a:lnSpc>
            </a:pPr>
            <a:endParaRPr lang="en-GB" sz="1700"/>
          </a:p>
        </p:txBody>
      </p:sp>
      <p:pic>
        <p:nvPicPr>
          <p:cNvPr id="5" name="Picture 4" descr="Graphical user interface, text, application, email&#10;&#10;Description automatically generated">
            <a:extLst>
              <a:ext uri="{FF2B5EF4-FFF2-40B4-BE49-F238E27FC236}">
                <a16:creationId xmlns:a16="http://schemas.microsoft.com/office/drawing/2014/main" id="{5F673900-3AFC-5C03-96AB-B41394FDCB0A}"/>
              </a:ext>
            </a:extLst>
          </p:cNvPr>
          <p:cNvPicPr>
            <a:picLocks noChangeAspect="1"/>
          </p:cNvPicPr>
          <p:nvPr/>
        </p:nvPicPr>
        <p:blipFill>
          <a:blip r:embed="rId5"/>
          <a:stretch>
            <a:fillRect/>
          </a:stretch>
        </p:blipFill>
        <p:spPr>
          <a:xfrm>
            <a:off x="1667568" y="2569464"/>
            <a:ext cx="3065663" cy="3968496"/>
          </a:xfrm>
          <a:prstGeom prst="rect">
            <a:avLst/>
          </a:prstGeom>
        </p:spPr>
      </p:pic>
      <p:pic>
        <p:nvPicPr>
          <p:cNvPr id="1026" name="Picture 2" descr="Cardinality and Counting">
            <a:extLst>
              <a:ext uri="{FF2B5EF4-FFF2-40B4-BE49-F238E27FC236}">
                <a16:creationId xmlns:a16="http://schemas.microsoft.com/office/drawing/2014/main" id="{F6D015DE-B6CE-AE81-03E8-9A60D0E4E8E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54496" y="2728730"/>
            <a:ext cx="5468112" cy="364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85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719E91-D3ED-9BC5-5588-64C849CB4217}"/>
              </a:ext>
            </a:extLst>
          </p:cNvPr>
          <p:cNvSpPr>
            <a:spLocks noGrp="1"/>
          </p:cNvSpPr>
          <p:nvPr>
            <p:ph type="title"/>
          </p:nvPr>
        </p:nvSpPr>
        <p:spPr>
          <a:xfrm>
            <a:off x="630936" y="786384"/>
            <a:ext cx="3419856" cy="1600200"/>
          </a:xfrm>
        </p:spPr>
        <p:txBody>
          <a:bodyPr anchor="ctr">
            <a:normAutofit/>
          </a:bodyPr>
          <a:lstStyle/>
          <a:p>
            <a:r>
              <a:rPr lang="en-GB" sz="4400"/>
              <a:t>Comparison</a:t>
            </a:r>
          </a:p>
        </p:txBody>
      </p:sp>
      <mc:AlternateContent xmlns:mc="http://schemas.openxmlformats.org/markup-compatibility/2006" xmlns:p14="http://schemas.microsoft.com/office/powerpoint/2010/main">
        <mc:Choice Requires="p14">
          <p:contentPart p14:bwMode="auto" r:id="rId3">
            <p14:nvContentPartPr>
              <p14:cNvPr id="2057" name="Ink 205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057" name="Ink 205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sp>
        <p:nvSpPr>
          <p:cNvPr id="2059"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86384"/>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5C9ADC"/>
          </a:solidFill>
          <a:ln w="34925">
            <a:solidFill>
              <a:srgbClr val="5C9AD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40DDFC-AD9F-7200-6CAE-5E07D8AC46A1}"/>
              </a:ext>
            </a:extLst>
          </p:cNvPr>
          <p:cNvSpPr>
            <a:spLocks noGrp="1"/>
          </p:cNvSpPr>
          <p:nvPr>
            <p:ph idx="1"/>
          </p:nvPr>
        </p:nvSpPr>
        <p:spPr>
          <a:xfrm>
            <a:off x="4654295" y="786384"/>
            <a:ext cx="6894576" cy="1600200"/>
          </a:xfrm>
        </p:spPr>
        <p:txBody>
          <a:bodyPr anchor="ctr">
            <a:normAutofit/>
          </a:bodyPr>
          <a:lstStyle/>
          <a:p>
            <a:r>
              <a:rPr lang="en-GB" sz="2000" b="0" i="0">
                <a:effectLst/>
                <a:latin typeface="Muli"/>
              </a:rPr>
              <a:t>Understanding that comparing numbers involves knowing which numbers are worth more or less than each other</a:t>
            </a:r>
          </a:p>
          <a:p>
            <a:r>
              <a:rPr lang="en-GB" sz="2000" b="0" i="0">
                <a:effectLst/>
                <a:latin typeface="Muli"/>
              </a:rPr>
              <a:t>Comparing numbers involves knowing which numbers are worth more or less than each other. </a:t>
            </a:r>
            <a:endParaRPr lang="en-GB" sz="2000" b="1">
              <a:latin typeface="Muli"/>
            </a:endParaRPr>
          </a:p>
        </p:txBody>
      </p:sp>
      <p:pic>
        <p:nvPicPr>
          <p:cNvPr id="5" name="Picture 4">
            <a:extLst>
              <a:ext uri="{FF2B5EF4-FFF2-40B4-BE49-F238E27FC236}">
                <a16:creationId xmlns:a16="http://schemas.microsoft.com/office/drawing/2014/main" id="{0EFC007A-48E0-85CA-DDBC-D19466371232}"/>
              </a:ext>
            </a:extLst>
          </p:cNvPr>
          <p:cNvPicPr>
            <a:picLocks noChangeAspect="1"/>
          </p:cNvPicPr>
          <p:nvPr/>
        </p:nvPicPr>
        <p:blipFill>
          <a:blip r:embed="rId5"/>
          <a:stretch>
            <a:fillRect/>
          </a:stretch>
        </p:blipFill>
        <p:spPr>
          <a:xfrm>
            <a:off x="838200" y="2569464"/>
            <a:ext cx="4724399" cy="3968496"/>
          </a:xfrm>
          <a:prstGeom prst="rect">
            <a:avLst/>
          </a:prstGeom>
        </p:spPr>
      </p:pic>
      <p:pic>
        <p:nvPicPr>
          <p:cNvPr id="2050" name="Picture 2" descr="Comparison">
            <a:extLst>
              <a:ext uri="{FF2B5EF4-FFF2-40B4-BE49-F238E27FC236}">
                <a16:creationId xmlns:a16="http://schemas.microsoft.com/office/drawing/2014/main" id="{75E98D68-14DD-6A55-6DCC-501E5D1720C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54496" y="2728730"/>
            <a:ext cx="5468112" cy="364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22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C805AC-70A9-4F53-2F02-B635755C4914}"/>
              </a:ext>
            </a:extLst>
          </p:cNvPr>
          <p:cNvSpPr>
            <a:spLocks noGrp="1"/>
          </p:cNvSpPr>
          <p:nvPr>
            <p:ph type="title"/>
          </p:nvPr>
        </p:nvSpPr>
        <p:spPr>
          <a:xfrm>
            <a:off x="630936" y="786384"/>
            <a:ext cx="3419856" cy="1600200"/>
          </a:xfrm>
        </p:spPr>
        <p:txBody>
          <a:bodyPr vert="horz" lIns="91440" tIns="45720" rIns="91440" bIns="45720" rtlCol="0" anchor="ctr">
            <a:normAutofit/>
          </a:bodyPr>
          <a:lstStyle/>
          <a:p>
            <a:r>
              <a:rPr lang="en-US" sz="4400"/>
              <a:t>Composition</a:t>
            </a:r>
          </a:p>
        </p:txBody>
      </p:sp>
      <mc:AlternateContent xmlns:mc="http://schemas.openxmlformats.org/markup-compatibility/2006" xmlns:p14="http://schemas.microsoft.com/office/powerpoint/2010/main">
        <mc:Choice Requires="p14">
          <p:contentPart p14:bwMode="auto" r:id="rId3">
            <p14:nvContentPartPr>
              <p14:cNvPr id="3092" name="Ink 30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092" name="Ink 30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sp>
        <p:nvSpPr>
          <p:cNvPr id="3094"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86384"/>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5C9ADC"/>
          </a:solidFill>
          <a:ln w="34925">
            <a:solidFill>
              <a:srgbClr val="5C9AD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172931-C32E-3807-9A45-1B472B25AF27}"/>
              </a:ext>
            </a:extLst>
          </p:cNvPr>
          <p:cNvSpPr>
            <a:spLocks noGrp="1"/>
          </p:cNvSpPr>
          <p:nvPr>
            <p:ph idx="1"/>
          </p:nvPr>
        </p:nvSpPr>
        <p:spPr>
          <a:xfrm>
            <a:off x="4654295" y="786384"/>
            <a:ext cx="6894576" cy="1600200"/>
          </a:xfrm>
        </p:spPr>
        <p:txBody>
          <a:bodyPr vert="horz" lIns="91440" tIns="45720" rIns="91440" bIns="45720" rtlCol="0" anchor="ctr">
            <a:normAutofit/>
          </a:bodyPr>
          <a:lstStyle/>
          <a:p>
            <a:pPr marL="0" indent="0">
              <a:buNone/>
            </a:pPr>
            <a:r>
              <a:rPr lang="en-US" sz="2000" b="0" i="0">
                <a:effectLst/>
              </a:rPr>
              <a:t>Understanding that one number can be made up from (composed from) two or more smaller numbers</a:t>
            </a:r>
          </a:p>
          <a:p>
            <a:pPr marL="0" indent="0">
              <a:buNone/>
            </a:pPr>
            <a:endParaRPr lang="en-US" sz="2000"/>
          </a:p>
        </p:txBody>
      </p:sp>
      <p:pic>
        <p:nvPicPr>
          <p:cNvPr id="6" name="Picture 5" descr="Graphical user interface, text, application&#10;&#10;Description automatically generated">
            <a:extLst>
              <a:ext uri="{FF2B5EF4-FFF2-40B4-BE49-F238E27FC236}">
                <a16:creationId xmlns:a16="http://schemas.microsoft.com/office/drawing/2014/main" id="{80F6A841-47CF-9674-D1A7-AED84B948368}"/>
              </a:ext>
            </a:extLst>
          </p:cNvPr>
          <p:cNvPicPr>
            <a:picLocks noChangeAspect="1"/>
          </p:cNvPicPr>
          <p:nvPr/>
        </p:nvPicPr>
        <p:blipFill>
          <a:blip r:embed="rId5"/>
          <a:stretch>
            <a:fillRect/>
          </a:stretch>
        </p:blipFill>
        <p:spPr>
          <a:xfrm>
            <a:off x="1429458" y="2569464"/>
            <a:ext cx="3541883" cy="3968496"/>
          </a:xfrm>
          <a:prstGeom prst="rect">
            <a:avLst/>
          </a:prstGeom>
        </p:spPr>
      </p:pic>
      <p:pic>
        <p:nvPicPr>
          <p:cNvPr id="3074" name="Picture 2" descr="Composition">
            <a:extLst>
              <a:ext uri="{FF2B5EF4-FFF2-40B4-BE49-F238E27FC236}">
                <a16:creationId xmlns:a16="http://schemas.microsoft.com/office/drawing/2014/main" id="{AB4CB326-07DF-0692-E687-D95098406A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684" r="6362" b="-1"/>
          <a:stretch/>
        </p:blipFill>
        <p:spPr bwMode="auto">
          <a:xfrm>
            <a:off x="6998260" y="2569464"/>
            <a:ext cx="3980584" cy="396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25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B8651-D66F-38EF-CB95-7931B7E05D65}"/>
              </a:ext>
            </a:extLst>
          </p:cNvPr>
          <p:cNvSpPr>
            <a:spLocks noGrp="1"/>
          </p:cNvSpPr>
          <p:nvPr>
            <p:ph type="title"/>
          </p:nvPr>
        </p:nvSpPr>
        <p:spPr>
          <a:xfrm>
            <a:off x="640034" y="0"/>
            <a:ext cx="3419856" cy="1600200"/>
          </a:xfrm>
        </p:spPr>
        <p:txBody>
          <a:bodyPr anchor="ctr">
            <a:normAutofit/>
          </a:bodyPr>
          <a:lstStyle/>
          <a:p>
            <a:r>
              <a:rPr lang="en-GB" dirty="0"/>
              <a:t>Pattern</a:t>
            </a:r>
          </a:p>
        </p:txBody>
      </p:sp>
      <mc:AlternateContent xmlns:mc="http://schemas.openxmlformats.org/markup-compatibility/2006" xmlns:p14="http://schemas.microsoft.com/office/powerpoint/2010/main">
        <mc:Choice Requires="p14">
          <p:contentPart p14:bwMode="auto" r:id="rId3">
            <p14:nvContentPartPr>
              <p14:cNvPr id="4105" name="Ink 410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4105" name="Ink 410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sp>
        <p:nvSpPr>
          <p:cNvPr id="4107"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86384"/>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5C9ADC"/>
          </a:solidFill>
          <a:ln w="34925">
            <a:solidFill>
              <a:srgbClr val="5C9AD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2782FF-2F57-39AD-CB98-EE0E48FFCB3C}"/>
              </a:ext>
            </a:extLst>
          </p:cNvPr>
          <p:cNvSpPr>
            <a:spLocks noGrp="1"/>
          </p:cNvSpPr>
          <p:nvPr>
            <p:ph idx="1"/>
          </p:nvPr>
        </p:nvSpPr>
        <p:spPr>
          <a:xfrm>
            <a:off x="4654295" y="786384"/>
            <a:ext cx="6894576" cy="1600200"/>
          </a:xfrm>
        </p:spPr>
        <p:txBody>
          <a:bodyPr anchor="ctr">
            <a:normAutofit/>
          </a:bodyPr>
          <a:lstStyle/>
          <a:p>
            <a:r>
              <a:rPr lang="en-GB" sz="2000" b="0" i="0">
                <a:effectLst/>
                <a:latin typeface="Muli"/>
              </a:rPr>
              <a:t>Looking for and finding patterns helps children notice and understand mathematical relationships</a:t>
            </a:r>
            <a:endParaRPr lang="en-GB" sz="2000"/>
          </a:p>
        </p:txBody>
      </p:sp>
      <p:pic>
        <p:nvPicPr>
          <p:cNvPr id="5" name="Picture 4">
            <a:extLst>
              <a:ext uri="{FF2B5EF4-FFF2-40B4-BE49-F238E27FC236}">
                <a16:creationId xmlns:a16="http://schemas.microsoft.com/office/drawing/2014/main" id="{AB52B889-C771-894E-D61B-B0779D25ED52}"/>
              </a:ext>
            </a:extLst>
          </p:cNvPr>
          <p:cNvPicPr>
            <a:picLocks noChangeAspect="1"/>
          </p:cNvPicPr>
          <p:nvPr/>
        </p:nvPicPr>
        <p:blipFill>
          <a:blip r:embed="rId5"/>
          <a:stretch>
            <a:fillRect/>
          </a:stretch>
        </p:blipFill>
        <p:spPr>
          <a:xfrm>
            <a:off x="539346" y="2566802"/>
            <a:ext cx="4852522" cy="3809230"/>
          </a:xfrm>
          <a:prstGeom prst="rect">
            <a:avLst/>
          </a:prstGeom>
        </p:spPr>
      </p:pic>
      <p:pic>
        <p:nvPicPr>
          <p:cNvPr id="4098" name="Picture 2" descr="Pattern">
            <a:extLst>
              <a:ext uri="{FF2B5EF4-FFF2-40B4-BE49-F238E27FC236}">
                <a16:creationId xmlns:a16="http://schemas.microsoft.com/office/drawing/2014/main" id="{E5912DAA-D4B9-1972-8A23-21EAADD49E2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54496" y="2728730"/>
            <a:ext cx="5468112" cy="36499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5469D1E-4FD4-B04A-DFAB-C97A503C097C}"/>
              </a:ext>
            </a:extLst>
          </p:cNvPr>
          <p:cNvPicPr>
            <a:picLocks noChangeAspect="1"/>
          </p:cNvPicPr>
          <p:nvPr/>
        </p:nvPicPr>
        <p:blipFill>
          <a:blip r:embed="rId7"/>
          <a:stretch>
            <a:fillRect/>
          </a:stretch>
        </p:blipFill>
        <p:spPr>
          <a:xfrm>
            <a:off x="822957" y="1399838"/>
            <a:ext cx="3492035" cy="1076855"/>
          </a:xfrm>
          <a:prstGeom prst="rect">
            <a:avLst/>
          </a:prstGeom>
        </p:spPr>
      </p:pic>
    </p:spTree>
    <p:extLst>
      <p:ext uri="{BB962C8B-B14F-4D97-AF65-F5344CB8AC3E}">
        <p14:creationId xmlns:p14="http://schemas.microsoft.com/office/powerpoint/2010/main" val="1327177931"/>
      </p:ext>
    </p:extLst>
  </p:cSld>
  <p:clrMapOvr>
    <a:masterClrMapping/>
  </p:clrMapOvr>
</p:sld>
</file>

<file path=ppt/theme/theme1.xml><?xml version="1.0" encoding="utf-8"?>
<a:theme xmlns:a="http://schemas.openxmlformats.org/drawingml/2006/main" name="SketchyVTI">
  <a:themeElements>
    <a:clrScheme name="AnalogousFromLightSeed_2SEEDS">
      <a:dk1>
        <a:srgbClr val="000000"/>
      </a:dk1>
      <a:lt1>
        <a:srgbClr val="FFFFFF"/>
      </a:lt1>
      <a:dk2>
        <a:srgbClr val="213B34"/>
      </a:dk2>
      <a:lt2>
        <a:srgbClr val="E8E5E2"/>
      </a:lt2>
      <a:accent1>
        <a:srgbClr val="5C9ADC"/>
      </a:accent1>
      <a:accent2>
        <a:srgbClr val="4BB0BB"/>
      </a:accent2>
      <a:accent3>
        <a:srgbClr val="7A80E2"/>
      </a:accent3>
      <a:accent4>
        <a:srgbClr val="DC805C"/>
      </a:accent4>
      <a:accent5>
        <a:srgbClr val="C39E4C"/>
      </a:accent5>
      <a:accent6>
        <a:srgbClr val="9FAA47"/>
      </a:accent6>
      <a:hlink>
        <a:srgbClr val="9B7E5E"/>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BEAE8430668444A1B0918F86749991" ma:contentTypeVersion="45" ma:contentTypeDescription="Create a new document." ma:contentTypeScope="" ma:versionID="c64ead3758858b28580cc328a8e21bc7">
  <xsd:schema xmlns:xsd="http://www.w3.org/2001/XMLSchema" xmlns:xs="http://www.w3.org/2001/XMLSchema" xmlns:p="http://schemas.microsoft.com/office/2006/metadata/properties" xmlns:ns2="850972b2-b997-45c5-b465-7513585d9f9b" xmlns:ns3="fa175cae-579d-4da6-999f-730d10659fd1" targetNamespace="http://schemas.microsoft.com/office/2006/metadata/properties" ma:root="true" ma:fieldsID="b4780a58ca558dbc4d30d95e31a2cb80" ns2:_="" ns3:_="">
    <xsd:import namespace="850972b2-b997-45c5-b465-7513585d9f9b"/>
    <xsd:import namespace="fa175cae-579d-4da6-999f-730d10659fd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LengthInSeconds" minOccurs="0"/>
                <xsd:element ref="ns2:Teachers" minOccurs="0"/>
                <xsd:element ref="ns2:Students" minOccurs="0"/>
                <xsd:element ref="ns2:Student_Groups" minOccurs="0"/>
                <xsd:element ref="ns2:Invited_Teachers" minOccurs="0"/>
                <xsd:element ref="ns2:Invited_Students" minOccurs="0"/>
                <xsd:element ref="ns2:Has_Teacher_Only_SectionGroup"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972b2-b997-45c5-b465-7513585d9f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Leaders" ma:index="2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Leaders" ma:index="34" nillable="true" ma:displayName="Invited Leaders" ma:internalName="Invited_Leaders">
      <xsd:simpleType>
        <xsd:restriction base="dms:Note">
          <xsd:maxLength value="255"/>
        </xsd:restriction>
      </xsd:simpleType>
    </xsd:element>
    <xsd:element name="Invited_Members" ma:index="35" nillable="true" ma:displayName="Invited Members" ma:internalName="Invited_Member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Leaders_Only_SectionGroup" ma:index="37" nillable="true" ma:displayName="Has Leaders Only SectionGroup" ma:internalName="Has_Leaders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element name="Teams_Channel_Section_Location" ma:index="40" nillable="true" ma:displayName="Teams Channel Section Location" ma:internalName="Teams_Channel_Section_Location">
      <xsd:simpleType>
        <xsd:restriction base="dms:Text"/>
      </xsd:simpleType>
    </xsd:element>
    <xsd:element name="MediaLengthInSeconds" ma:index="41" nillable="true" ma:displayName="Length (seconds)" ma:internalName="MediaLengthInSeconds" ma:readOnly="true">
      <xsd:simpleType>
        <xsd:restriction base="dms:Unknown"/>
      </xsd:simpleType>
    </xsd:element>
    <xsd:element name="Teachers" ma:index="4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4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4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45" nillable="true" ma:displayName="Invited Teachers" ma:internalName="Invited_Teachers">
      <xsd:simpleType>
        <xsd:restriction base="dms:Note">
          <xsd:maxLength value="255"/>
        </xsd:restriction>
      </xsd:simpleType>
    </xsd:element>
    <xsd:element name="Invited_Students" ma:index="46" nillable="true" ma:displayName="Invited Students" ma:internalName="Invited_Students">
      <xsd:simpleType>
        <xsd:restriction base="dms:Note">
          <xsd:maxLength value="255"/>
        </xsd:restriction>
      </xsd:simpleType>
    </xsd:element>
    <xsd:element name="Has_Teacher_Only_SectionGroup" ma:index="47" nillable="true" ma:displayName="Has Teacher Only SectionGroup" ma:internalName="Has_Teacher_Only_SectionGroup">
      <xsd:simpleType>
        <xsd:restriction base="dms:Boolean"/>
      </xsd:simpleType>
    </xsd:element>
    <xsd:element name="lcf76f155ced4ddcb4097134ff3c332f" ma:index="49" nillable="true" ma:taxonomy="true" ma:internalName="lcf76f155ced4ddcb4097134ff3c332f" ma:taxonomyFieldName="MediaServiceImageTags" ma:displayName="Image Tags" ma:readOnly="false" ma:fieldId="{5cf76f15-5ced-4ddc-b409-7134ff3c332f}" ma:taxonomyMulti="true" ma:sspId="d5acb547-e68f-4851-913e-d94120a6af49" ma:termSetId="09814cd3-568e-fe90-9814-8d621ff8fb84" ma:anchorId="fba54fb3-c3e1-fe81-a776-ca4b69148c4d" ma:open="true" ma:isKeyword="false">
      <xsd:complexType>
        <xsd:sequence>
          <xsd:element ref="pc:Terms" minOccurs="0" maxOccurs="1"/>
        </xsd:sequence>
      </xsd:complexType>
    </xsd:element>
    <xsd:element name="MediaServiceSearchProperties" ma:index="51" nillable="true" ma:displayName="MediaServiceSearchProperties" ma:hidden="true" ma:internalName="MediaServiceSearchProperties" ma:readOnly="true">
      <xsd:simpleType>
        <xsd:restriction base="dms:Note"/>
      </xsd:simpleType>
    </xsd:element>
    <xsd:element name="MediaServiceObjectDetectorVersions" ma:index="5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175cae-579d-4da6-999f-730d10659fd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50" nillable="true" ma:displayName="Taxonomy Catch All Column" ma:hidden="true" ma:list="{bae64a81-28cc-485e-8dd5-6af1d046de71}" ma:internalName="TaxCatchAll" ma:showField="CatchAllData" ma:web="fa175cae-579d-4da6-999f-730d10659f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5E5662-217A-48AE-8454-834CE059EF2F}"/>
</file>

<file path=customXml/itemProps2.xml><?xml version="1.0" encoding="utf-8"?>
<ds:datastoreItem xmlns:ds="http://schemas.openxmlformats.org/officeDocument/2006/customXml" ds:itemID="{D77E5D60-8310-4F30-BABE-70FAB3457A0B}"/>
</file>

<file path=docProps/app.xml><?xml version="1.0" encoding="utf-8"?>
<Properties xmlns="http://schemas.openxmlformats.org/officeDocument/2006/extended-properties" xmlns:vt="http://schemas.openxmlformats.org/officeDocument/2006/docPropsVTypes">
  <TotalTime>133</TotalTime>
  <Words>1306</Words>
  <Application>Microsoft Office PowerPoint</Application>
  <PresentationFormat>Widescreen</PresentationFormat>
  <Paragraphs>84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Modern Love</vt:lpstr>
      <vt:lpstr>Muli</vt:lpstr>
      <vt:lpstr>Nunito Sans</vt:lpstr>
      <vt:lpstr>The Hand</vt:lpstr>
      <vt:lpstr>SketchyVTI</vt:lpstr>
      <vt:lpstr>Sunflowers Maths Workshop</vt:lpstr>
      <vt:lpstr>Key Objectives </vt:lpstr>
      <vt:lpstr>Early Learning Goal –  End of Sunflowers </vt:lpstr>
      <vt:lpstr>Skills Children develop in Reception </vt:lpstr>
      <vt:lpstr>Learning in the Early Years </vt:lpstr>
      <vt:lpstr>CARDINALITY AND COUNTING </vt:lpstr>
      <vt:lpstr>Comparison</vt:lpstr>
      <vt:lpstr>Composition</vt:lpstr>
      <vt:lpstr>Pattern</vt:lpstr>
      <vt:lpstr>Shape and Space</vt:lpstr>
      <vt:lpstr>Measures</vt:lpstr>
      <vt:lpstr>Ways to support your child at home</vt:lpstr>
      <vt:lpstr>Resources used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Sunflowers Maths Workshop</dc:title>
  <dc:creator>Charlotte Thornewill (Streethay Staff)</dc:creator>
  <cp:lastModifiedBy>Charlotte Thornewill (Streethay Staff)</cp:lastModifiedBy>
  <cp:revision>5</cp:revision>
  <cp:lastPrinted>2024-01-12T09:22:49Z</cp:lastPrinted>
  <dcterms:created xsi:type="dcterms:W3CDTF">2023-01-16T20:29:41Z</dcterms:created>
  <dcterms:modified xsi:type="dcterms:W3CDTF">2024-01-12T10:28:37Z</dcterms:modified>
</cp:coreProperties>
</file>