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8288000" cy="10287000"/>
  <p:notesSz cx="6858000" cy="9144000"/>
  <p:embeddedFontLst>
    <p:embeddedFont>
      <p:font typeface="Libre Baskerville" panose="02000000000000000000" pitchFamily="2" charset="0"/>
      <p:regular r:id="rId24"/>
    </p:embeddedFont>
    <p:embeddedFont>
      <p:font typeface="Libre Baskerville Italics" panose="020B0604020202020204" charset="0"/>
      <p:regular r:id="rId25"/>
    </p:embeddedFont>
    <p:embeddedFont>
      <p:font typeface="Times New Roman MT" panose="020B0604020202020204" charset="0"/>
      <p:regular r:id="rId26"/>
    </p:embeddedFont>
    <p:embeddedFont>
      <p:font typeface="Times New Roman MT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Mole (Streethay Staff)" userId="5c0e6141-cf02-4fcb-9270-827e0e63ca7b" providerId="ADAL" clId="{E2FB1CEB-593F-4BCA-BAEB-8275AA0F6B2D}"/>
    <pc:docChg chg="modSld">
      <pc:chgData name="Emma Mole (Streethay Staff)" userId="5c0e6141-cf02-4fcb-9270-827e0e63ca7b" providerId="ADAL" clId="{E2FB1CEB-593F-4BCA-BAEB-8275AA0F6B2D}" dt="2026-06-22T12:57:22.690" v="13" actId="20577"/>
      <pc:docMkLst>
        <pc:docMk/>
      </pc:docMkLst>
      <pc:sldChg chg="modSp mod">
        <pc:chgData name="Emma Mole (Streethay Staff)" userId="5c0e6141-cf02-4fcb-9270-827e0e63ca7b" providerId="ADAL" clId="{E2FB1CEB-593F-4BCA-BAEB-8275AA0F6B2D}" dt="2026-06-22T12:57:22.690" v="13" actId="20577"/>
        <pc:sldMkLst>
          <pc:docMk/>
          <pc:sldMk cId="0" sldId="266"/>
        </pc:sldMkLst>
        <pc:spChg chg="mod">
          <ac:chgData name="Emma Mole (Streethay Staff)" userId="5c0e6141-cf02-4fcb-9270-827e0e63ca7b" providerId="ADAL" clId="{E2FB1CEB-593F-4BCA-BAEB-8275AA0F6B2D}" dt="2026-06-22T12:57:22.690" v="13" actId="20577"/>
          <ac:spMkLst>
            <pc:docMk/>
            <pc:sldMk cId="0" sldId="266"/>
            <ac:spMk id="1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386628" y="2417632"/>
            <a:ext cx="11947680" cy="5713105"/>
            <a:chOff x="0" y="0"/>
            <a:chExt cx="3146714" cy="1504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46714" cy="1504686"/>
            </a:xfrm>
            <a:custGeom>
              <a:avLst/>
              <a:gdLst/>
              <a:ahLst/>
              <a:cxnLst/>
              <a:rect l="l" t="t" r="r" b="b"/>
              <a:pathLst>
                <a:path w="3146714" h="1504686">
                  <a:moveTo>
                    <a:pt x="3067296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425268"/>
                  </a:lnTo>
                  <a:cubicBezTo>
                    <a:pt x="43699" y="1425268"/>
                    <a:pt x="79418" y="1460607"/>
                    <a:pt x="79418" y="1504686"/>
                  </a:cubicBezTo>
                  <a:lnTo>
                    <a:pt x="3067296" y="1504686"/>
                  </a:lnTo>
                  <a:cubicBezTo>
                    <a:pt x="3067296" y="1460987"/>
                    <a:pt x="3102635" y="1425268"/>
                    <a:pt x="3146714" y="1425268"/>
                  </a:cubicBezTo>
                  <a:lnTo>
                    <a:pt x="3146714" y="79418"/>
                  </a:lnTo>
                  <a:cubicBezTo>
                    <a:pt x="3103015" y="79418"/>
                    <a:pt x="3067296" y="44079"/>
                    <a:pt x="3067296" y="0"/>
                  </a:cubicBezTo>
                  <a:close/>
                </a:path>
              </a:pathLst>
            </a:custGeom>
            <a:solidFill>
              <a:srgbClr val="829D7E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8100" y="0"/>
              <a:ext cx="3070514" cy="1466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856412">
            <a:off x="12866424" y="2507547"/>
            <a:ext cx="6066601" cy="8258987"/>
          </a:xfrm>
          <a:custGeom>
            <a:avLst/>
            <a:gdLst/>
            <a:ahLst/>
            <a:cxnLst/>
            <a:rect l="l" t="t" r="r" b="b"/>
            <a:pathLst>
              <a:path w="6066601" h="8258987">
                <a:moveTo>
                  <a:pt x="0" y="0"/>
                </a:moveTo>
                <a:lnTo>
                  <a:pt x="6066601" y="0"/>
                </a:lnTo>
                <a:lnTo>
                  <a:pt x="6066601" y="8258987"/>
                </a:lnTo>
                <a:lnTo>
                  <a:pt x="0" y="8258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5549179" y="232863"/>
            <a:ext cx="2430509" cy="2444164"/>
          </a:xfrm>
          <a:custGeom>
            <a:avLst/>
            <a:gdLst/>
            <a:ahLst/>
            <a:cxnLst/>
            <a:rect l="l" t="t" r="r" b="b"/>
            <a:pathLst>
              <a:path w="2430509" h="2444164">
                <a:moveTo>
                  <a:pt x="0" y="0"/>
                </a:moveTo>
                <a:lnTo>
                  <a:pt x="2430509" y="0"/>
                </a:lnTo>
                <a:lnTo>
                  <a:pt x="2430509" y="2444163"/>
                </a:lnTo>
                <a:lnTo>
                  <a:pt x="0" y="244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2779005" y="6223000"/>
            <a:ext cx="9162924" cy="303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8F8D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TEAM DAISIES</a:t>
            </a:r>
          </a:p>
          <a:p>
            <a:pPr algn="ctr">
              <a:lnSpc>
                <a:spcPts val="13999"/>
              </a:lnSpc>
            </a:pPr>
            <a:endParaRPr lang="en-US" sz="7500">
              <a:solidFill>
                <a:srgbClr val="F8F8D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5486" y="2751192"/>
            <a:ext cx="14340266" cy="347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8F8D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WELCOME TO STREETHAY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696737" y="1955830"/>
            <a:ext cx="16894527" cy="7617622"/>
            <a:chOff x="0" y="0"/>
            <a:chExt cx="4449587" cy="2006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9587" cy="2006287"/>
            </a:xfrm>
            <a:custGeom>
              <a:avLst/>
              <a:gdLst/>
              <a:ahLst/>
              <a:cxnLst/>
              <a:rect l="l" t="t" r="r" b="b"/>
              <a:pathLst>
                <a:path w="4449587" h="2006287">
                  <a:moveTo>
                    <a:pt x="43701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26869"/>
                  </a:lnTo>
                  <a:cubicBezTo>
                    <a:pt x="43699" y="1926869"/>
                    <a:pt x="79418" y="1962208"/>
                    <a:pt x="79418" y="2006287"/>
                  </a:cubicBezTo>
                  <a:lnTo>
                    <a:pt x="4370169" y="2006287"/>
                  </a:lnTo>
                  <a:cubicBezTo>
                    <a:pt x="4370169" y="1962588"/>
                    <a:pt x="4405508" y="1926869"/>
                    <a:pt x="4449587" y="1926869"/>
                  </a:cubicBezTo>
                  <a:lnTo>
                    <a:pt x="4449587" y="79418"/>
                  </a:lnTo>
                  <a:cubicBezTo>
                    <a:pt x="4405888" y="79418"/>
                    <a:pt x="4370169" y="44079"/>
                    <a:pt x="4370169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w="38100" cap="sq">
              <a:solidFill>
                <a:srgbClr val="FFFFFF">
                  <a:alpha val="86667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4373387" cy="196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271770"/>
            <a:chOff x="0" y="0"/>
            <a:chExt cx="853485" cy="8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81450"/>
            </a:xfrm>
            <a:custGeom>
              <a:avLst/>
              <a:gdLst/>
              <a:ahLst/>
              <a:cxnLst/>
              <a:rect l="l" t="t" r="r" b="b"/>
              <a:pathLst>
                <a:path w="853485" h="8145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70104"/>
                  </a:lnTo>
                  <a:cubicBezTo>
                    <a:pt x="853485" y="73113"/>
                    <a:pt x="852290" y="75999"/>
                    <a:pt x="850162" y="78127"/>
                  </a:cubicBezTo>
                  <a:cubicBezTo>
                    <a:pt x="848034" y="80255"/>
                    <a:pt x="845148" y="81450"/>
                    <a:pt x="842139" y="81450"/>
                  </a:cubicBezTo>
                  <a:lnTo>
                    <a:pt x="11347" y="81450"/>
                  </a:lnTo>
                  <a:cubicBezTo>
                    <a:pt x="8337" y="81450"/>
                    <a:pt x="5451" y="80255"/>
                    <a:pt x="3323" y="78127"/>
                  </a:cubicBezTo>
                  <a:cubicBezTo>
                    <a:pt x="1195" y="75999"/>
                    <a:pt x="0" y="73113"/>
                    <a:pt x="0" y="7010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1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74073" y="7721532"/>
            <a:ext cx="3110836" cy="1536768"/>
          </a:xfrm>
          <a:custGeom>
            <a:avLst/>
            <a:gdLst/>
            <a:ahLst/>
            <a:cxnLst/>
            <a:rect l="l" t="t" r="r" b="b"/>
            <a:pathLst>
              <a:path w="3110836" h="1536768">
                <a:moveTo>
                  <a:pt x="0" y="0"/>
                </a:moveTo>
                <a:lnTo>
                  <a:pt x="3110835" y="0"/>
                </a:lnTo>
                <a:lnTo>
                  <a:pt x="3110835" y="1536768"/>
                </a:lnTo>
                <a:lnTo>
                  <a:pt x="0" y="1536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4787402" y="7280924"/>
            <a:ext cx="6224788" cy="2071577"/>
          </a:xfrm>
          <a:custGeom>
            <a:avLst/>
            <a:gdLst/>
            <a:ahLst/>
            <a:cxnLst/>
            <a:rect l="l" t="t" r="r" b="b"/>
            <a:pathLst>
              <a:path w="6224788" h="2071577">
                <a:moveTo>
                  <a:pt x="0" y="0"/>
                </a:moveTo>
                <a:lnTo>
                  <a:pt x="6224788" y="0"/>
                </a:lnTo>
                <a:lnTo>
                  <a:pt x="6224788" y="2071577"/>
                </a:lnTo>
                <a:lnTo>
                  <a:pt x="0" y="20715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4032077" y="5274184"/>
            <a:ext cx="2890628" cy="4152283"/>
          </a:xfrm>
          <a:custGeom>
            <a:avLst/>
            <a:gdLst/>
            <a:ahLst/>
            <a:cxnLst/>
            <a:rect l="l" t="t" r="r" b="b"/>
            <a:pathLst>
              <a:path w="2890628" h="4152283">
                <a:moveTo>
                  <a:pt x="0" y="0"/>
                </a:moveTo>
                <a:lnTo>
                  <a:pt x="2890627" y="0"/>
                </a:lnTo>
                <a:lnTo>
                  <a:pt x="2890627" y="4152283"/>
                </a:lnTo>
                <a:lnTo>
                  <a:pt x="0" y="41522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1163648" y="2304116"/>
            <a:ext cx="15739855" cy="525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6"/>
              </a:lnSpc>
            </a:pPr>
            <a:r>
              <a:rPr lang="en-US" sz="33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•Links to our Famly App have been sent our last week. </a:t>
            </a:r>
          </a:p>
          <a:p>
            <a:pPr algn="just">
              <a:lnSpc>
                <a:spcPts val="4626"/>
              </a:lnSpc>
            </a:pPr>
            <a:r>
              <a:rPr lang="en-US" sz="33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•Arbor is our payment system, for all chargeable provisions. Invoices are issued via Famly</a:t>
            </a:r>
          </a:p>
          <a:p>
            <a:pPr algn="just">
              <a:lnSpc>
                <a:spcPts val="4626"/>
              </a:lnSpc>
            </a:pPr>
            <a:r>
              <a:rPr lang="en-US" sz="33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Your Arbor account will be activated within the first week of the school term. </a:t>
            </a:r>
          </a:p>
          <a:p>
            <a:pPr algn="just">
              <a:lnSpc>
                <a:spcPts val="4626"/>
              </a:lnSpc>
            </a:pPr>
            <a:r>
              <a:rPr lang="en-US" sz="33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•Tax Free childcare/childcare vouchers can be used to pay for private provision. </a:t>
            </a:r>
          </a:p>
          <a:p>
            <a:pPr algn="just">
              <a:lnSpc>
                <a:spcPts val="4626"/>
              </a:lnSpc>
            </a:pPr>
            <a:r>
              <a:rPr lang="en-US" sz="33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•The office is open from 8am-4pm daily.</a:t>
            </a:r>
          </a:p>
          <a:p>
            <a:pPr algn="just">
              <a:lnSpc>
                <a:spcPts val="4626"/>
              </a:lnSpc>
            </a:pPr>
            <a:r>
              <a:rPr lang="en-US" sz="33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Please send your child in with Healthy snack daily.</a:t>
            </a:r>
          </a:p>
          <a:p>
            <a:pPr algn="just">
              <a:lnSpc>
                <a:spcPts val="4626"/>
              </a:lnSpc>
            </a:pPr>
            <a:endParaRPr lang="en-US" sz="3304" dirty="0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  <a:p>
            <a:pPr algn="just">
              <a:lnSpc>
                <a:spcPts val="4346"/>
              </a:lnSpc>
            </a:pPr>
            <a:endParaRPr lang="en-US" sz="3304" dirty="0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480824" y="516437"/>
            <a:ext cx="13326352" cy="91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5376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Essential Information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028700" y="1955830"/>
            <a:ext cx="16894527" cy="7617622"/>
            <a:chOff x="0" y="0"/>
            <a:chExt cx="4449587" cy="2006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9587" cy="2006287"/>
            </a:xfrm>
            <a:custGeom>
              <a:avLst/>
              <a:gdLst/>
              <a:ahLst/>
              <a:cxnLst/>
              <a:rect l="l" t="t" r="r" b="b"/>
              <a:pathLst>
                <a:path w="4449587" h="2006287">
                  <a:moveTo>
                    <a:pt x="43701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26869"/>
                  </a:lnTo>
                  <a:cubicBezTo>
                    <a:pt x="43699" y="1926869"/>
                    <a:pt x="79418" y="1962208"/>
                    <a:pt x="79418" y="2006287"/>
                  </a:cubicBezTo>
                  <a:lnTo>
                    <a:pt x="4370169" y="2006287"/>
                  </a:lnTo>
                  <a:cubicBezTo>
                    <a:pt x="4370169" y="1962588"/>
                    <a:pt x="4405508" y="1926869"/>
                    <a:pt x="4449587" y="1926869"/>
                  </a:cubicBezTo>
                  <a:lnTo>
                    <a:pt x="4449587" y="79418"/>
                  </a:lnTo>
                  <a:cubicBezTo>
                    <a:pt x="4405888" y="79418"/>
                    <a:pt x="4370169" y="44079"/>
                    <a:pt x="4370169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w="38100" cap="sq">
              <a:solidFill>
                <a:srgbClr val="FFFFFF">
                  <a:alpha val="86667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4373387" cy="196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271770"/>
            <a:chOff x="0" y="0"/>
            <a:chExt cx="853485" cy="8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81450"/>
            </a:xfrm>
            <a:custGeom>
              <a:avLst/>
              <a:gdLst/>
              <a:ahLst/>
              <a:cxnLst/>
              <a:rect l="l" t="t" r="r" b="b"/>
              <a:pathLst>
                <a:path w="853485" h="8145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70104"/>
                  </a:lnTo>
                  <a:cubicBezTo>
                    <a:pt x="853485" y="73113"/>
                    <a:pt x="852290" y="75999"/>
                    <a:pt x="850162" y="78127"/>
                  </a:cubicBezTo>
                  <a:cubicBezTo>
                    <a:pt x="848034" y="80255"/>
                    <a:pt x="845148" y="81450"/>
                    <a:pt x="842139" y="81450"/>
                  </a:cubicBezTo>
                  <a:lnTo>
                    <a:pt x="11347" y="81450"/>
                  </a:lnTo>
                  <a:cubicBezTo>
                    <a:pt x="8337" y="81450"/>
                    <a:pt x="5451" y="80255"/>
                    <a:pt x="3323" y="78127"/>
                  </a:cubicBezTo>
                  <a:cubicBezTo>
                    <a:pt x="1195" y="75999"/>
                    <a:pt x="0" y="73113"/>
                    <a:pt x="0" y="7010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1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68306" y="4347728"/>
            <a:ext cx="2425035" cy="2555726"/>
          </a:xfrm>
          <a:custGeom>
            <a:avLst/>
            <a:gdLst/>
            <a:ahLst/>
            <a:cxnLst/>
            <a:rect l="l" t="t" r="r" b="b"/>
            <a:pathLst>
              <a:path w="2425035" h="2555726">
                <a:moveTo>
                  <a:pt x="0" y="0"/>
                </a:moveTo>
                <a:lnTo>
                  <a:pt x="2425035" y="0"/>
                </a:lnTo>
                <a:lnTo>
                  <a:pt x="2425035" y="2555726"/>
                </a:lnTo>
                <a:lnTo>
                  <a:pt x="0" y="25557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8667503" y="4068322"/>
            <a:ext cx="2689349" cy="2673713"/>
          </a:xfrm>
          <a:custGeom>
            <a:avLst/>
            <a:gdLst/>
            <a:ahLst/>
            <a:cxnLst/>
            <a:rect l="l" t="t" r="r" b="b"/>
            <a:pathLst>
              <a:path w="2689349" h="2673713">
                <a:moveTo>
                  <a:pt x="0" y="0"/>
                </a:moveTo>
                <a:lnTo>
                  <a:pt x="2689349" y="0"/>
                </a:lnTo>
                <a:lnTo>
                  <a:pt x="2689349" y="2673713"/>
                </a:lnTo>
                <a:lnTo>
                  <a:pt x="0" y="26737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2480824" y="516437"/>
            <a:ext cx="13326352" cy="91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5376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Billing and Booking Lunches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00461" y="2124269"/>
            <a:ext cx="3909482" cy="3202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An invoice will be generated on Famly for provision, but we use Arbor to bill for all payments. 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endParaRPr lang="en-US" sz="3199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603315" y="3425707"/>
            <a:ext cx="4072141" cy="5463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92"/>
              </a:lnSpc>
              <a:spcBef>
                <a:spcPct val="0"/>
              </a:spcBef>
            </a:pPr>
            <a:r>
              <a:rPr lang="en-US" sz="2851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Please book lunches via Arbor, lunches booked are an additional cost at £3.00 Please note that the system will allow you to book these for the entire half term, but at least 24 hours in advance.</a:t>
            </a:r>
          </a:p>
          <a:p>
            <a:pPr algn="l">
              <a:lnSpc>
                <a:spcPts val="3992"/>
              </a:lnSpc>
              <a:spcBef>
                <a:spcPct val="0"/>
              </a:spcBef>
            </a:pPr>
            <a:r>
              <a:rPr lang="en-US" sz="2851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There will be a £5 lunch childcare fee.</a:t>
            </a:r>
          </a:p>
          <a:p>
            <a:pPr algn="l">
              <a:lnSpc>
                <a:spcPts val="2370"/>
              </a:lnSpc>
              <a:spcBef>
                <a:spcPct val="0"/>
              </a:spcBef>
            </a:pPr>
            <a:endParaRPr lang="en-US" sz="2851" dirty="0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900461" y="5640816"/>
            <a:ext cx="4433542" cy="441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There will </a:t>
            </a:r>
            <a:r>
              <a:rPr lang="en-US" sz="3199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be an enrichment fee </a:t>
            </a:r>
            <a:r>
              <a:rPr lang="en-US" sz="3199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that will go on Arbor approx. £65. This will cover items such as butterflies, chicks, PE and Little Town, Train Time.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endParaRPr lang="en-US" sz="3199" dirty="0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696737" y="1955830"/>
            <a:ext cx="16894527" cy="7617622"/>
            <a:chOff x="0" y="0"/>
            <a:chExt cx="4449587" cy="2006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9587" cy="2006287"/>
            </a:xfrm>
            <a:custGeom>
              <a:avLst/>
              <a:gdLst/>
              <a:ahLst/>
              <a:cxnLst/>
              <a:rect l="l" t="t" r="r" b="b"/>
              <a:pathLst>
                <a:path w="4449587" h="2006287">
                  <a:moveTo>
                    <a:pt x="43701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26869"/>
                  </a:lnTo>
                  <a:cubicBezTo>
                    <a:pt x="43699" y="1926869"/>
                    <a:pt x="79418" y="1962208"/>
                    <a:pt x="79418" y="2006287"/>
                  </a:cubicBezTo>
                  <a:lnTo>
                    <a:pt x="4370169" y="2006287"/>
                  </a:lnTo>
                  <a:cubicBezTo>
                    <a:pt x="4370169" y="1962588"/>
                    <a:pt x="4405508" y="1926869"/>
                    <a:pt x="4449587" y="1926869"/>
                  </a:cubicBezTo>
                  <a:lnTo>
                    <a:pt x="4449587" y="79418"/>
                  </a:lnTo>
                  <a:cubicBezTo>
                    <a:pt x="4405888" y="79418"/>
                    <a:pt x="4370169" y="44079"/>
                    <a:pt x="4370169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w="38100" cap="sq">
              <a:solidFill>
                <a:srgbClr val="FFFFFF">
                  <a:alpha val="86667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4373387" cy="196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271770"/>
            <a:chOff x="0" y="0"/>
            <a:chExt cx="853485" cy="8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81450"/>
            </a:xfrm>
            <a:custGeom>
              <a:avLst/>
              <a:gdLst/>
              <a:ahLst/>
              <a:cxnLst/>
              <a:rect l="l" t="t" r="r" b="b"/>
              <a:pathLst>
                <a:path w="853485" h="8145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70104"/>
                  </a:lnTo>
                  <a:cubicBezTo>
                    <a:pt x="853485" y="73113"/>
                    <a:pt x="852290" y="75999"/>
                    <a:pt x="850162" y="78127"/>
                  </a:cubicBezTo>
                  <a:cubicBezTo>
                    <a:pt x="848034" y="80255"/>
                    <a:pt x="845148" y="81450"/>
                    <a:pt x="842139" y="81450"/>
                  </a:cubicBezTo>
                  <a:lnTo>
                    <a:pt x="11347" y="81450"/>
                  </a:lnTo>
                  <a:cubicBezTo>
                    <a:pt x="8337" y="81450"/>
                    <a:pt x="5451" y="80255"/>
                    <a:pt x="3323" y="78127"/>
                  </a:cubicBezTo>
                  <a:cubicBezTo>
                    <a:pt x="1195" y="75999"/>
                    <a:pt x="0" y="73113"/>
                    <a:pt x="0" y="7010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1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1857130"/>
            <a:ext cx="16562563" cy="710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At Streethay we have high expectations and believe that maintaining a smart uniform and appearance can contribute to the development of a respectful and purposeful learning atmosphere. </a:t>
            </a:r>
          </a:p>
          <a:p>
            <a:pPr algn="l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•Our uniform supplier is Uniform Plus. </a:t>
            </a:r>
          </a:p>
          <a:p>
            <a:pPr algn="l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•You can order via the internet or in a store. - https://www.uniformsplus.co.uk/category/school-uniforms/ </a:t>
            </a:r>
          </a:p>
          <a:p>
            <a:pPr algn="l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•Local Supermarkets may also supply suitable and affordable items. </a:t>
            </a:r>
          </a:p>
          <a:p>
            <a:pPr algn="l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•Overview of uniform:</a:t>
            </a:r>
          </a:p>
          <a:p>
            <a:pPr algn="l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- Green jumper</a:t>
            </a:r>
          </a:p>
          <a:p>
            <a:pPr algn="l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- White polo shirt</a:t>
            </a:r>
          </a:p>
          <a:p>
            <a:pPr algn="l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- Grey trousers/skirt/pinafore dress</a:t>
            </a:r>
          </a:p>
          <a:p>
            <a:pPr algn="l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- Black smart shoes</a:t>
            </a:r>
          </a:p>
          <a:p>
            <a:pPr algn="l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- Additionally, children may choose to wear a green check summer dress in the warmer months</a:t>
            </a:r>
          </a:p>
          <a:p>
            <a:pPr algn="ctr">
              <a:lnSpc>
                <a:spcPts val="4346"/>
              </a:lnSpc>
            </a:pPr>
            <a:endParaRPr lang="en-US" sz="3104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462291" y="4230328"/>
            <a:ext cx="3437204" cy="3545747"/>
          </a:xfrm>
          <a:custGeom>
            <a:avLst/>
            <a:gdLst/>
            <a:ahLst/>
            <a:cxnLst/>
            <a:rect l="l" t="t" r="r" b="b"/>
            <a:pathLst>
              <a:path w="3437204" h="3545747">
                <a:moveTo>
                  <a:pt x="0" y="0"/>
                </a:moveTo>
                <a:lnTo>
                  <a:pt x="3437204" y="0"/>
                </a:lnTo>
                <a:lnTo>
                  <a:pt x="3437204" y="3545747"/>
                </a:lnTo>
                <a:lnTo>
                  <a:pt x="0" y="3545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3411204" y="8394039"/>
            <a:ext cx="11301259" cy="1892961"/>
          </a:xfrm>
          <a:custGeom>
            <a:avLst/>
            <a:gdLst/>
            <a:ahLst/>
            <a:cxnLst/>
            <a:rect l="l" t="t" r="r" b="b"/>
            <a:pathLst>
              <a:path w="11301259" h="1892961">
                <a:moveTo>
                  <a:pt x="0" y="0"/>
                </a:moveTo>
                <a:lnTo>
                  <a:pt x="11301259" y="0"/>
                </a:lnTo>
                <a:lnTo>
                  <a:pt x="11301259" y="1892961"/>
                </a:lnTo>
                <a:lnTo>
                  <a:pt x="0" y="18929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480824" y="516437"/>
            <a:ext cx="13326352" cy="91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5376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Uniform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696737" y="1955830"/>
            <a:ext cx="16894527" cy="7617622"/>
            <a:chOff x="0" y="0"/>
            <a:chExt cx="4449587" cy="2006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9587" cy="2006287"/>
            </a:xfrm>
            <a:custGeom>
              <a:avLst/>
              <a:gdLst/>
              <a:ahLst/>
              <a:cxnLst/>
              <a:rect l="l" t="t" r="r" b="b"/>
              <a:pathLst>
                <a:path w="4449587" h="2006287">
                  <a:moveTo>
                    <a:pt x="43701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26869"/>
                  </a:lnTo>
                  <a:cubicBezTo>
                    <a:pt x="43699" y="1926869"/>
                    <a:pt x="79418" y="1962208"/>
                    <a:pt x="79418" y="2006287"/>
                  </a:cubicBezTo>
                  <a:lnTo>
                    <a:pt x="4370169" y="2006287"/>
                  </a:lnTo>
                  <a:cubicBezTo>
                    <a:pt x="4370169" y="1962588"/>
                    <a:pt x="4405508" y="1926869"/>
                    <a:pt x="4449587" y="1926869"/>
                  </a:cubicBezTo>
                  <a:lnTo>
                    <a:pt x="4449587" y="79418"/>
                  </a:lnTo>
                  <a:cubicBezTo>
                    <a:pt x="4405888" y="79418"/>
                    <a:pt x="4370169" y="44079"/>
                    <a:pt x="4370169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w="38100" cap="sq">
              <a:solidFill>
                <a:srgbClr val="FFFFFF">
                  <a:alpha val="86667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4373387" cy="196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271770"/>
            <a:chOff x="0" y="0"/>
            <a:chExt cx="853485" cy="8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81450"/>
            </a:xfrm>
            <a:custGeom>
              <a:avLst/>
              <a:gdLst/>
              <a:ahLst/>
              <a:cxnLst/>
              <a:rect l="l" t="t" r="r" b="b"/>
              <a:pathLst>
                <a:path w="853485" h="8145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70104"/>
                  </a:lnTo>
                  <a:cubicBezTo>
                    <a:pt x="853485" y="73113"/>
                    <a:pt x="852290" y="75999"/>
                    <a:pt x="850162" y="78127"/>
                  </a:cubicBezTo>
                  <a:cubicBezTo>
                    <a:pt x="848034" y="80255"/>
                    <a:pt x="845148" y="81450"/>
                    <a:pt x="842139" y="81450"/>
                  </a:cubicBezTo>
                  <a:lnTo>
                    <a:pt x="11347" y="81450"/>
                  </a:lnTo>
                  <a:cubicBezTo>
                    <a:pt x="8337" y="81450"/>
                    <a:pt x="5451" y="80255"/>
                    <a:pt x="3323" y="78127"/>
                  </a:cubicBezTo>
                  <a:cubicBezTo>
                    <a:pt x="1195" y="75999"/>
                    <a:pt x="0" y="73113"/>
                    <a:pt x="0" y="7010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1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80824" y="516437"/>
            <a:ext cx="13326352" cy="91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5376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 Kit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4073" y="2251569"/>
            <a:ext cx="15739855" cy="552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Your child will have P.E.</a:t>
            </a:r>
          </a:p>
          <a:p>
            <a:pPr algn="ctr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P.E. Kit overview:</a:t>
            </a:r>
          </a:p>
          <a:p>
            <a:pPr algn="ctr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•No branded sportswear.</a:t>
            </a:r>
          </a:p>
          <a:p>
            <a:pPr algn="ctr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•White t-shirt</a:t>
            </a:r>
          </a:p>
          <a:p>
            <a:pPr algn="ctr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•Black shorts, joggers or leggings</a:t>
            </a:r>
          </a:p>
          <a:p>
            <a:pPr algn="ctr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•Green Hoodie</a:t>
            </a:r>
          </a:p>
          <a:p>
            <a:pPr algn="ctr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•Trainers suitable for sports </a:t>
            </a:r>
          </a:p>
          <a:p>
            <a:pPr algn="ctr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•Coat</a:t>
            </a:r>
          </a:p>
          <a:p>
            <a:pPr algn="ctr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Please ensure all your child’s uniform is clearly labelled. </a:t>
            </a:r>
          </a:p>
          <a:p>
            <a:pPr algn="ctr">
              <a:lnSpc>
                <a:spcPts val="4346"/>
              </a:lnSpc>
            </a:pPr>
            <a:endParaRPr lang="en-US" sz="3104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696737" y="1955830"/>
            <a:ext cx="16894527" cy="7617622"/>
            <a:chOff x="0" y="0"/>
            <a:chExt cx="4449587" cy="2006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9587" cy="2006287"/>
            </a:xfrm>
            <a:custGeom>
              <a:avLst/>
              <a:gdLst/>
              <a:ahLst/>
              <a:cxnLst/>
              <a:rect l="l" t="t" r="r" b="b"/>
              <a:pathLst>
                <a:path w="4449587" h="2006287">
                  <a:moveTo>
                    <a:pt x="43701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26869"/>
                  </a:lnTo>
                  <a:cubicBezTo>
                    <a:pt x="43699" y="1926869"/>
                    <a:pt x="79418" y="1962208"/>
                    <a:pt x="79418" y="2006287"/>
                  </a:cubicBezTo>
                  <a:lnTo>
                    <a:pt x="4370169" y="2006287"/>
                  </a:lnTo>
                  <a:cubicBezTo>
                    <a:pt x="4370169" y="1962588"/>
                    <a:pt x="4405508" y="1926869"/>
                    <a:pt x="4449587" y="1926869"/>
                  </a:cubicBezTo>
                  <a:lnTo>
                    <a:pt x="4449587" y="79418"/>
                  </a:lnTo>
                  <a:cubicBezTo>
                    <a:pt x="4405888" y="79418"/>
                    <a:pt x="4370169" y="44079"/>
                    <a:pt x="4370169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w="38100" cap="sq">
              <a:solidFill>
                <a:srgbClr val="FFFFFF">
                  <a:alpha val="86667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4373387" cy="196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271770"/>
            <a:chOff x="0" y="0"/>
            <a:chExt cx="853485" cy="8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81450"/>
            </a:xfrm>
            <a:custGeom>
              <a:avLst/>
              <a:gdLst/>
              <a:ahLst/>
              <a:cxnLst/>
              <a:rect l="l" t="t" r="r" b="b"/>
              <a:pathLst>
                <a:path w="853485" h="8145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70104"/>
                  </a:lnTo>
                  <a:cubicBezTo>
                    <a:pt x="853485" y="73113"/>
                    <a:pt x="852290" y="75999"/>
                    <a:pt x="850162" y="78127"/>
                  </a:cubicBezTo>
                  <a:cubicBezTo>
                    <a:pt x="848034" y="80255"/>
                    <a:pt x="845148" y="81450"/>
                    <a:pt x="842139" y="81450"/>
                  </a:cubicBezTo>
                  <a:lnTo>
                    <a:pt x="11347" y="81450"/>
                  </a:lnTo>
                  <a:cubicBezTo>
                    <a:pt x="8337" y="81450"/>
                    <a:pt x="5451" y="80255"/>
                    <a:pt x="3323" y="78127"/>
                  </a:cubicBezTo>
                  <a:cubicBezTo>
                    <a:pt x="1195" y="75999"/>
                    <a:pt x="0" y="73113"/>
                    <a:pt x="0" y="7010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1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80824" y="516437"/>
            <a:ext cx="13326352" cy="91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5376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Reporting Absence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4073" y="2232519"/>
            <a:ext cx="15739855" cy="622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6"/>
              </a:lnSpc>
            </a:pPr>
            <a:r>
              <a:rPr lang="en-US" sz="3604" b="1" u="sng" dirty="0">
                <a:solidFill>
                  <a:srgbClr val="F8F8D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If a child is absent from school, we ask parents to:</a:t>
            </a:r>
          </a:p>
          <a:p>
            <a:pPr algn="l">
              <a:lnSpc>
                <a:spcPts val="4346"/>
              </a:lnSpc>
            </a:pPr>
            <a:r>
              <a:rPr lang="en-US" sz="31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•Contact the school office by 9:30am on the first morning of absence. </a:t>
            </a:r>
          </a:p>
          <a:p>
            <a:pPr algn="l">
              <a:lnSpc>
                <a:spcPts val="4346"/>
              </a:lnSpc>
            </a:pPr>
            <a:r>
              <a:rPr lang="en-US" sz="31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•Reply promptly to any requests or inquiry concerning an absence. </a:t>
            </a:r>
          </a:p>
          <a:p>
            <a:pPr algn="l">
              <a:lnSpc>
                <a:spcPts val="4346"/>
              </a:lnSpc>
            </a:pPr>
            <a:endParaRPr lang="en-US" sz="3104" dirty="0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  <a:p>
            <a:pPr algn="l">
              <a:lnSpc>
                <a:spcPts val="5046"/>
              </a:lnSpc>
            </a:pPr>
            <a:r>
              <a:rPr lang="en-US" sz="3604" b="1" u="sng" dirty="0">
                <a:solidFill>
                  <a:srgbClr val="F8F8D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Holidays and absences…</a:t>
            </a:r>
          </a:p>
          <a:p>
            <a:pPr algn="l">
              <a:lnSpc>
                <a:spcPts val="4346"/>
              </a:lnSpc>
            </a:pPr>
            <a:r>
              <a:rPr lang="en-US" sz="31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If your child has a medical appointment or you need to request exceptional leave, or have booked a family holiday please complete a ‘Leave Request Form’ which can be found in the office area. </a:t>
            </a:r>
          </a:p>
          <a:p>
            <a:pPr algn="l">
              <a:lnSpc>
                <a:spcPts val="4346"/>
              </a:lnSpc>
            </a:pPr>
            <a:r>
              <a:rPr lang="en-US" sz="31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•At Streethay Primary School we aim to </a:t>
            </a:r>
            <a:r>
              <a:rPr lang="en-US" sz="3104" b="1" dirty="0">
                <a:solidFill>
                  <a:srgbClr val="F8F8D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achieve 97% Attendance. </a:t>
            </a:r>
            <a:endParaRPr lang="en-US" sz="3104" dirty="0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  <a:p>
            <a:pPr algn="l">
              <a:lnSpc>
                <a:spcPts val="4346"/>
              </a:lnSpc>
            </a:pPr>
            <a:r>
              <a:rPr lang="en-US" sz="31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•Streethay work closely with the Staffordshire Education Welfare/Attendance Officers.</a:t>
            </a:r>
          </a:p>
          <a:p>
            <a:pPr algn="l">
              <a:lnSpc>
                <a:spcPts val="4346"/>
              </a:lnSpc>
            </a:pPr>
            <a:endParaRPr lang="en-US" sz="3104" dirty="0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696737" y="1955830"/>
            <a:ext cx="16894527" cy="7617622"/>
            <a:chOff x="0" y="0"/>
            <a:chExt cx="4449587" cy="2006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9587" cy="2006287"/>
            </a:xfrm>
            <a:custGeom>
              <a:avLst/>
              <a:gdLst/>
              <a:ahLst/>
              <a:cxnLst/>
              <a:rect l="l" t="t" r="r" b="b"/>
              <a:pathLst>
                <a:path w="4449587" h="2006287">
                  <a:moveTo>
                    <a:pt x="43701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26869"/>
                  </a:lnTo>
                  <a:cubicBezTo>
                    <a:pt x="43699" y="1926869"/>
                    <a:pt x="79418" y="1962208"/>
                    <a:pt x="79418" y="2006287"/>
                  </a:cubicBezTo>
                  <a:lnTo>
                    <a:pt x="4370169" y="2006287"/>
                  </a:lnTo>
                  <a:cubicBezTo>
                    <a:pt x="4370169" y="1962588"/>
                    <a:pt x="4405508" y="1926869"/>
                    <a:pt x="4449587" y="1926869"/>
                  </a:cubicBezTo>
                  <a:lnTo>
                    <a:pt x="4449587" y="79418"/>
                  </a:lnTo>
                  <a:cubicBezTo>
                    <a:pt x="4405888" y="79418"/>
                    <a:pt x="4370169" y="44079"/>
                    <a:pt x="4370169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w="38100" cap="sq">
              <a:solidFill>
                <a:srgbClr val="FFFFFF">
                  <a:alpha val="86667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4373387" cy="196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271770"/>
            <a:chOff x="0" y="0"/>
            <a:chExt cx="853485" cy="8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81450"/>
            </a:xfrm>
            <a:custGeom>
              <a:avLst/>
              <a:gdLst/>
              <a:ahLst/>
              <a:cxnLst/>
              <a:rect l="l" t="t" r="r" b="b"/>
              <a:pathLst>
                <a:path w="853485" h="8145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70104"/>
                  </a:lnTo>
                  <a:cubicBezTo>
                    <a:pt x="853485" y="73113"/>
                    <a:pt x="852290" y="75999"/>
                    <a:pt x="850162" y="78127"/>
                  </a:cubicBezTo>
                  <a:cubicBezTo>
                    <a:pt x="848034" y="80255"/>
                    <a:pt x="845148" y="81450"/>
                    <a:pt x="842139" y="81450"/>
                  </a:cubicBezTo>
                  <a:lnTo>
                    <a:pt x="11347" y="81450"/>
                  </a:lnTo>
                  <a:cubicBezTo>
                    <a:pt x="8337" y="81450"/>
                    <a:pt x="5451" y="80255"/>
                    <a:pt x="3323" y="78127"/>
                  </a:cubicBezTo>
                  <a:cubicBezTo>
                    <a:pt x="1195" y="75999"/>
                    <a:pt x="0" y="73113"/>
                    <a:pt x="0" y="7010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1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80824" y="516437"/>
            <a:ext cx="13326352" cy="91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5376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Wraparound Care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4073" y="2232519"/>
            <a:ext cx="15739855" cy="7401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6"/>
              </a:lnSpc>
            </a:pPr>
            <a:r>
              <a:rPr lang="en-US" sz="3604" b="1" u="sng" dirty="0">
                <a:solidFill>
                  <a:srgbClr val="F8F8D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Wraparound Care Pricing - Before and After School</a:t>
            </a:r>
          </a:p>
          <a:p>
            <a:pPr algn="l">
              <a:lnSpc>
                <a:spcPts val="4346"/>
              </a:lnSpc>
            </a:pPr>
            <a:r>
              <a:rPr lang="en-US" sz="31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•Breakfast Club 7:30am to 8:35am - £6 (Breakfast included)</a:t>
            </a:r>
          </a:p>
          <a:p>
            <a:pPr algn="l">
              <a:lnSpc>
                <a:spcPts val="4346"/>
              </a:lnSpc>
            </a:pPr>
            <a:r>
              <a:rPr lang="en-US" sz="31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•Afterschool Club 3:15pm to 6pm - £12 (Light meal included)</a:t>
            </a:r>
          </a:p>
          <a:p>
            <a:pPr algn="l">
              <a:lnSpc>
                <a:spcPts val="4346"/>
              </a:lnSpc>
            </a:pPr>
            <a:r>
              <a:rPr lang="en-US" sz="31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•A month notice for changes –reduce sessions. </a:t>
            </a:r>
          </a:p>
          <a:p>
            <a:pPr algn="l">
              <a:lnSpc>
                <a:spcPts val="5046"/>
              </a:lnSpc>
            </a:pPr>
            <a:endParaRPr lang="en-US" sz="3104" dirty="0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  <a:p>
            <a:pPr algn="l">
              <a:lnSpc>
                <a:spcPts val="5046"/>
              </a:lnSpc>
            </a:pPr>
            <a:r>
              <a:rPr lang="en-US" sz="3604" b="1" u="sng" dirty="0">
                <a:solidFill>
                  <a:srgbClr val="F8F8D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Payments</a:t>
            </a:r>
          </a:p>
          <a:p>
            <a:pPr algn="l">
              <a:lnSpc>
                <a:spcPts val="4346"/>
              </a:lnSpc>
            </a:pPr>
            <a:r>
              <a:rPr lang="en-US" sz="31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•Fees are invoiced on our Famly app and payment is made via Arbor. Payments are made in advanced of your booking and due 28th of each month.</a:t>
            </a:r>
          </a:p>
          <a:p>
            <a:pPr algn="l">
              <a:lnSpc>
                <a:spcPts val="4346"/>
              </a:lnSpc>
            </a:pPr>
            <a:r>
              <a:rPr lang="en-US" sz="31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•Late payments incur a fee of £15 </a:t>
            </a:r>
          </a:p>
          <a:p>
            <a:pPr algn="l">
              <a:lnSpc>
                <a:spcPts val="4346"/>
              </a:lnSpc>
            </a:pPr>
            <a:r>
              <a:rPr lang="en-US" sz="31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•We use Arbor to track our payments, but you can use Tax Free Childcare accounts or Childcare Vouchers to pay some or all the balance. </a:t>
            </a:r>
          </a:p>
          <a:p>
            <a:pPr algn="l">
              <a:lnSpc>
                <a:spcPts val="4346"/>
              </a:lnSpc>
            </a:pPr>
            <a:endParaRPr lang="en-US" sz="3104" dirty="0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  <a:p>
            <a:pPr algn="ctr">
              <a:lnSpc>
                <a:spcPts val="4346"/>
              </a:lnSpc>
            </a:pPr>
            <a:endParaRPr lang="en-US" sz="3104" dirty="0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696737" y="1955830"/>
            <a:ext cx="16894527" cy="7617622"/>
            <a:chOff x="0" y="0"/>
            <a:chExt cx="4449587" cy="2006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9587" cy="2006287"/>
            </a:xfrm>
            <a:custGeom>
              <a:avLst/>
              <a:gdLst/>
              <a:ahLst/>
              <a:cxnLst/>
              <a:rect l="l" t="t" r="r" b="b"/>
              <a:pathLst>
                <a:path w="4449587" h="2006287">
                  <a:moveTo>
                    <a:pt x="43701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26869"/>
                  </a:lnTo>
                  <a:cubicBezTo>
                    <a:pt x="43699" y="1926869"/>
                    <a:pt x="79418" y="1962208"/>
                    <a:pt x="79418" y="2006287"/>
                  </a:cubicBezTo>
                  <a:lnTo>
                    <a:pt x="4370169" y="2006287"/>
                  </a:lnTo>
                  <a:cubicBezTo>
                    <a:pt x="4370169" y="1962588"/>
                    <a:pt x="4405508" y="1926869"/>
                    <a:pt x="4449587" y="1926869"/>
                  </a:cubicBezTo>
                  <a:lnTo>
                    <a:pt x="4449587" y="79418"/>
                  </a:lnTo>
                  <a:cubicBezTo>
                    <a:pt x="4405888" y="79418"/>
                    <a:pt x="4370169" y="44079"/>
                    <a:pt x="4370169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w="38100" cap="sq">
              <a:solidFill>
                <a:srgbClr val="FFFFFF">
                  <a:alpha val="86667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4373387" cy="196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271770"/>
            <a:chOff x="0" y="0"/>
            <a:chExt cx="853485" cy="8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81450"/>
            </a:xfrm>
            <a:custGeom>
              <a:avLst/>
              <a:gdLst/>
              <a:ahLst/>
              <a:cxnLst/>
              <a:rect l="l" t="t" r="r" b="b"/>
              <a:pathLst>
                <a:path w="853485" h="8145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70104"/>
                  </a:lnTo>
                  <a:cubicBezTo>
                    <a:pt x="853485" y="73113"/>
                    <a:pt x="852290" y="75999"/>
                    <a:pt x="850162" y="78127"/>
                  </a:cubicBezTo>
                  <a:cubicBezTo>
                    <a:pt x="848034" y="80255"/>
                    <a:pt x="845148" y="81450"/>
                    <a:pt x="842139" y="81450"/>
                  </a:cubicBezTo>
                  <a:lnTo>
                    <a:pt x="11347" y="81450"/>
                  </a:lnTo>
                  <a:cubicBezTo>
                    <a:pt x="8337" y="81450"/>
                    <a:pt x="5451" y="80255"/>
                    <a:pt x="3323" y="78127"/>
                  </a:cubicBezTo>
                  <a:cubicBezTo>
                    <a:pt x="1195" y="75999"/>
                    <a:pt x="0" y="73113"/>
                    <a:pt x="0" y="7010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1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74073" y="2203944"/>
            <a:ext cx="15739855" cy="6867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6"/>
              </a:lnSpc>
            </a:pPr>
            <a:r>
              <a:rPr lang="en-US" sz="44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•Observations </a:t>
            </a:r>
          </a:p>
          <a:p>
            <a:pPr algn="l">
              <a:lnSpc>
                <a:spcPts val="6166"/>
              </a:lnSpc>
            </a:pPr>
            <a:r>
              <a:rPr lang="en-US" sz="44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•Instant messaging between – 8am and 4pm. </a:t>
            </a:r>
          </a:p>
          <a:p>
            <a:pPr algn="l">
              <a:lnSpc>
                <a:spcPts val="6166"/>
              </a:lnSpc>
            </a:pPr>
            <a:r>
              <a:rPr lang="en-US" sz="44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•Interactive news feed with updates from the classroom. </a:t>
            </a:r>
          </a:p>
          <a:p>
            <a:pPr algn="l">
              <a:lnSpc>
                <a:spcPts val="6166"/>
              </a:lnSpc>
            </a:pPr>
            <a:r>
              <a:rPr lang="en-US" sz="44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•Consent for your children will be required.</a:t>
            </a:r>
          </a:p>
          <a:p>
            <a:pPr algn="l">
              <a:lnSpc>
                <a:spcPts val="6166"/>
              </a:lnSpc>
            </a:pPr>
            <a:r>
              <a:rPr lang="en-US" sz="44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•Care updates will be done daily for your child. </a:t>
            </a:r>
          </a:p>
          <a:p>
            <a:pPr algn="l">
              <a:lnSpc>
                <a:spcPts val="6166"/>
              </a:lnSpc>
            </a:pPr>
            <a:endParaRPr lang="en-US" sz="4404" dirty="0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  <a:p>
            <a:pPr algn="l">
              <a:lnSpc>
                <a:spcPts val="6166"/>
              </a:lnSpc>
            </a:pPr>
            <a:r>
              <a:rPr lang="en-US" sz="44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Parent partnership- Famly is used for sharing home experiences and home learning ideas from newsletter.</a:t>
            </a:r>
          </a:p>
          <a:p>
            <a:pPr algn="ctr">
              <a:lnSpc>
                <a:spcPts val="4346"/>
              </a:lnSpc>
            </a:pPr>
            <a:endParaRPr lang="en-US" sz="4404" dirty="0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2352064" y="7971165"/>
            <a:ext cx="4227484" cy="2200371"/>
          </a:xfrm>
          <a:custGeom>
            <a:avLst/>
            <a:gdLst/>
            <a:ahLst/>
            <a:cxnLst/>
            <a:rect l="l" t="t" r="r" b="b"/>
            <a:pathLst>
              <a:path w="4227484" h="2200371">
                <a:moveTo>
                  <a:pt x="0" y="0"/>
                </a:moveTo>
                <a:lnTo>
                  <a:pt x="4227484" y="0"/>
                </a:lnTo>
                <a:lnTo>
                  <a:pt x="4227484" y="2200371"/>
                </a:lnTo>
                <a:lnTo>
                  <a:pt x="0" y="2200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2480824" y="516437"/>
            <a:ext cx="13326352" cy="91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5376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Famly App- Learning Journey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696737" y="1955830"/>
            <a:ext cx="16894527" cy="7617622"/>
            <a:chOff x="0" y="0"/>
            <a:chExt cx="4449587" cy="2006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9587" cy="2006287"/>
            </a:xfrm>
            <a:custGeom>
              <a:avLst/>
              <a:gdLst/>
              <a:ahLst/>
              <a:cxnLst/>
              <a:rect l="l" t="t" r="r" b="b"/>
              <a:pathLst>
                <a:path w="4449587" h="2006287">
                  <a:moveTo>
                    <a:pt x="43701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26869"/>
                  </a:lnTo>
                  <a:cubicBezTo>
                    <a:pt x="43699" y="1926869"/>
                    <a:pt x="79418" y="1962208"/>
                    <a:pt x="79418" y="2006287"/>
                  </a:cubicBezTo>
                  <a:lnTo>
                    <a:pt x="4370169" y="2006287"/>
                  </a:lnTo>
                  <a:cubicBezTo>
                    <a:pt x="4370169" y="1962588"/>
                    <a:pt x="4405508" y="1926869"/>
                    <a:pt x="4449587" y="1926869"/>
                  </a:cubicBezTo>
                  <a:lnTo>
                    <a:pt x="4449587" y="79418"/>
                  </a:lnTo>
                  <a:cubicBezTo>
                    <a:pt x="4405888" y="79418"/>
                    <a:pt x="4370169" y="44079"/>
                    <a:pt x="4370169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w="38100" cap="sq">
              <a:solidFill>
                <a:srgbClr val="FFFFFF">
                  <a:alpha val="86667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4373387" cy="196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271770"/>
            <a:chOff x="0" y="0"/>
            <a:chExt cx="853485" cy="8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81450"/>
            </a:xfrm>
            <a:custGeom>
              <a:avLst/>
              <a:gdLst/>
              <a:ahLst/>
              <a:cxnLst/>
              <a:rect l="l" t="t" r="r" b="b"/>
              <a:pathLst>
                <a:path w="853485" h="8145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70104"/>
                  </a:lnTo>
                  <a:cubicBezTo>
                    <a:pt x="853485" y="73113"/>
                    <a:pt x="852290" y="75999"/>
                    <a:pt x="850162" y="78127"/>
                  </a:cubicBezTo>
                  <a:cubicBezTo>
                    <a:pt x="848034" y="80255"/>
                    <a:pt x="845148" y="81450"/>
                    <a:pt x="842139" y="81450"/>
                  </a:cubicBezTo>
                  <a:lnTo>
                    <a:pt x="11347" y="81450"/>
                  </a:lnTo>
                  <a:cubicBezTo>
                    <a:pt x="8337" y="81450"/>
                    <a:pt x="5451" y="80255"/>
                    <a:pt x="3323" y="78127"/>
                  </a:cubicBezTo>
                  <a:cubicBezTo>
                    <a:pt x="1195" y="75999"/>
                    <a:pt x="0" y="73113"/>
                    <a:pt x="0" y="7010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1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74073" y="2222994"/>
            <a:ext cx="15739855" cy="669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6"/>
              </a:lnSpc>
            </a:pPr>
            <a:r>
              <a:rPr lang="en-US" sz="38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•Meet The Teacher Stay and Play – Tuesday 7th July 9am-10am</a:t>
            </a:r>
          </a:p>
          <a:p>
            <a:pPr algn="l">
              <a:lnSpc>
                <a:spcPts val="5326"/>
              </a:lnSpc>
            </a:pPr>
            <a:r>
              <a:rPr lang="en-US" sz="38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•Daisies – Thursday 3rd and Friday 4th September AM and PM sessions. Please see letter. </a:t>
            </a:r>
          </a:p>
          <a:p>
            <a:pPr algn="l">
              <a:lnSpc>
                <a:spcPts val="5326"/>
              </a:lnSpc>
            </a:pPr>
            <a:r>
              <a:rPr lang="en-US" sz="38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•September Start Date – Monday 7th September</a:t>
            </a:r>
          </a:p>
          <a:p>
            <a:pPr algn="l">
              <a:lnSpc>
                <a:spcPts val="5326"/>
              </a:lnSpc>
            </a:pPr>
            <a:r>
              <a:rPr lang="en-US" sz="38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•Challenge – Please post on Famly your child ‘Get Caught Reading or Singing’</a:t>
            </a:r>
          </a:p>
          <a:p>
            <a:pPr algn="l">
              <a:lnSpc>
                <a:spcPts val="5326"/>
              </a:lnSpc>
            </a:pPr>
            <a:r>
              <a:rPr lang="en-US" sz="38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•Feel free to post lots of fun activities that you get up to on Famly. We can’t wait to interact. </a:t>
            </a:r>
          </a:p>
          <a:p>
            <a:pPr algn="l">
              <a:lnSpc>
                <a:spcPts val="5326"/>
              </a:lnSpc>
            </a:pPr>
            <a:r>
              <a:rPr lang="en-US" sz="38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•Welcome to the Streethay Family </a:t>
            </a:r>
          </a:p>
          <a:p>
            <a:pPr algn="l">
              <a:lnSpc>
                <a:spcPts val="4346"/>
              </a:lnSpc>
            </a:pPr>
            <a:endParaRPr lang="en-US" sz="3804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8474185" y="7548364"/>
            <a:ext cx="990058" cy="900053"/>
            <a:chOff x="0" y="0"/>
            <a:chExt cx="698500" cy="635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/>
              <a:rect l="l" t="t" r="r" b="b"/>
              <a:pathLst>
                <a:path w="698500" h="635000">
                  <a:moveTo>
                    <a:pt x="689206" y="134181"/>
                  </a:moveTo>
                  <a:cubicBezTo>
                    <a:pt x="667111" y="59151"/>
                    <a:pt x="595785" y="2"/>
                    <a:pt x="511444" y="0"/>
                  </a:cubicBezTo>
                  <a:cubicBezTo>
                    <a:pt x="440633" y="0"/>
                    <a:pt x="379113" y="39955"/>
                    <a:pt x="348013" y="98637"/>
                  </a:cubicBezTo>
                  <a:cubicBezTo>
                    <a:pt x="316913" y="39956"/>
                    <a:pt x="255402" y="2"/>
                    <a:pt x="184593" y="0"/>
                  </a:cubicBezTo>
                  <a:cubicBezTo>
                    <a:pt x="96370" y="0"/>
                    <a:pt x="19208" y="59151"/>
                    <a:pt x="4058" y="145002"/>
                  </a:cubicBezTo>
                  <a:cubicBezTo>
                    <a:pt x="-34360" y="362701"/>
                    <a:pt x="209136" y="533104"/>
                    <a:pt x="348562" y="635000"/>
                  </a:cubicBezTo>
                  <a:cubicBezTo>
                    <a:pt x="477469" y="540791"/>
                    <a:pt x="752380" y="348699"/>
                    <a:pt x="689206" y="134181"/>
                  </a:cubicBezTo>
                  <a:close/>
                </a:path>
              </a:pathLst>
            </a:custGeom>
            <a:solidFill>
              <a:srgbClr val="F8F8D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7150" y="63500"/>
              <a:ext cx="5842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480824" y="516437"/>
            <a:ext cx="13326352" cy="91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5376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Transition Plan and Activities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386628" y="2417632"/>
            <a:ext cx="12602363" cy="5713105"/>
            <a:chOff x="0" y="0"/>
            <a:chExt cx="3319141" cy="1504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19141" cy="1504686"/>
            </a:xfrm>
            <a:custGeom>
              <a:avLst/>
              <a:gdLst/>
              <a:ahLst/>
              <a:cxnLst/>
              <a:rect l="l" t="t" r="r" b="b"/>
              <a:pathLst>
                <a:path w="3319141" h="1504686">
                  <a:moveTo>
                    <a:pt x="3239723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425268"/>
                  </a:lnTo>
                  <a:cubicBezTo>
                    <a:pt x="43699" y="1425268"/>
                    <a:pt x="79418" y="1460607"/>
                    <a:pt x="79418" y="1504686"/>
                  </a:cubicBezTo>
                  <a:lnTo>
                    <a:pt x="3239723" y="1504686"/>
                  </a:lnTo>
                  <a:cubicBezTo>
                    <a:pt x="3239723" y="1460987"/>
                    <a:pt x="3275062" y="1425268"/>
                    <a:pt x="3319141" y="1425268"/>
                  </a:cubicBezTo>
                  <a:lnTo>
                    <a:pt x="3319141" y="79418"/>
                  </a:lnTo>
                  <a:cubicBezTo>
                    <a:pt x="3275442" y="79418"/>
                    <a:pt x="3239723" y="44079"/>
                    <a:pt x="3239723" y="0"/>
                  </a:cubicBezTo>
                  <a:close/>
                </a:path>
              </a:pathLst>
            </a:custGeom>
            <a:solidFill>
              <a:srgbClr val="829D7E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8100" y="0"/>
              <a:ext cx="3242941" cy="1466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856412">
            <a:off x="12866424" y="2507547"/>
            <a:ext cx="6066601" cy="8258987"/>
          </a:xfrm>
          <a:custGeom>
            <a:avLst/>
            <a:gdLst/>
            <a:ahLst/>
            <a:cxnLst/>
            <a:rect l="l" t="t" r="r" b="b"/>
            <a:pathLst>
              <a:path w="6066601" h="8258987">
                <a:moveTo>
                  <a:pt x="0" y="0"/>
                </a:moveTo>
                <a:lnTo>
                  <a:pt x="6066601" y="0"/>
                </a:lnTo>
                <a:lnTo>
                  <a:pt x="6066601" y="8258987"/>
                </a:lnTo>
                <a:lnTo>
                  <a:pt x="0" y="8258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956746" y="2478925"/>
            <a:ext cx="8807444" cy="2346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40"/>
              </a:lnSpc>
            </a:pPr>
            <a:r>
              <a:rPr lang="en-US" sz="13743" i="1">
                <a:solidFill>
                  <a:srgbClr val="F8F8D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ANY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16766" y="5026534"/>
            <a:ext cx="11642884" cy="4643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87"/>
              </a:lnSpc>
            </a:pPr>
            <a:r>
              <a:rPr lang="en-US" sz="13348" i="1" dirty="0">
                <a:solidFill>
                  <a:srgbClr val="F8F8D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QUESTIONS?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386628" y="2417632"/>
            <a:ext cx="11947680" cy="5713105"/>
            <a:chOff x="0" y="0"/>
            <a:chExt cx="3146714" cy="1504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46714" cy="1504686"/>
            </a:xfrm>
            <a:custGeom>
              <a:avLst/>
              <a:gdLst/>
              <a:ahLst/>
              <a:cxnLst/>
              <a:rect l="l" t="t" r="r" b="b"/>
              <a:pathLst>
                <a:path w="3146714" h="1504686">
                  <a:moveTo>
                    <a:pt x="3067296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425268"/>
                  </a:lnTo>
                  <a:cubicBezTo>
                    <a:pt x="43699" y="1425268"/>
                    <a:pt x="79418" y="1460607"/>
                    <a:pt x="79418" y="1504686"/>
                  </a:cubicBezTo>
                  <a:lnTo>
                    <a:pt x="3067296" y="1504686"/>
                  </a:lnTo>
                  <a:cubicBezTo>
                    <a:pt x="3067296" y="1460987"/>
                    <a:pt x="3102635" y="1425268"/>
                    <a:pt x="3146714" y="1425268"/>
                  </a:cubicBezTo>
                  <a:lnTo>
                    <a:pt x="3146714" y="79418"/>
                  </a:lnTo>
                  <a:cubicBezTo>
                    <a:pt x="3103015" y="79418"/>
                    <a:pt x="3067296" y="44079"/>
                    <a:pt x="3067296" y="0"/>
                  </a:cubicBezTo>
                  <a:close/>
                </a:path>
              </a:pathLst>
            </a:custGeom>
            <a:solidFill>
              <a:srgbClr val="829D7E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8100" y="0"/>
              <a:ext cx="3070514" cy="1466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856412">
            <a:off x="12866424" y="2507547"/>
            <a:ext cx="6066601" cy="8258987"/>
          </a:xfrm>
          <a:custGeom>
            <a:avLst/>
            <a:gdLst/>
            <a:ahLst/>
            <a:cxnLst/>
            <a:rect l="l" t="t" r="r" b="b"/>
            <a:pathLst>
              <a:path w="6066601" h="8258987">
                <a:moveTo>
                  <a:pt x="0" y="0"/>
                </a:moveTo>
                <a:lnTo>
                  <a:pt x="6066601" y="0"/>
                </a:lnTo>
                <a:lnTo>
                  <a:pt x="6066601" y="8258987"/>
                </a:lnTo>
                <a:lnTo>
                  <a:pt x="0" y="8258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956746" y="3228663"/>
            <a:ext cx="8807444" cy="2346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40"/>
              </a:lnSpc>
            </a:pPr>
            <a:r>
              <a:rPr lang="en-US" sz="13743">
                <a:solidFill>
                  <a:srgbClr val="F8F8D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THANK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71336" y="5092469"/>
            <a:ext cx="4933741" cy="2245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87"/>
              </a:lnSpc>
            </a:pPr>
            <a:r>
              <a:rPr lang="en-US" sz="13348" dirty="0">
                <a:solidFill>
                  <a:srgbClr val="F8F8D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2980717" y="1955830"/>
            <a:ext cx="11999491" cy="7126486"/>
            <a:chOff x="0" y="0"/>
            <a:chExt cx="3378162" cy="2006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78162" cy="2006287"/>
            </a:xfrm>
            <a:custGeom>
              <a:avLst/>
              <a:gdLst/>
              <a:ahLst/>
              <a:cxnLst/>
              <a:rect l="l" t="t" r="r" b="b"/>
              <a:pathLst>
                <a:path w="3378162" h="2006287">
                  <a:moveTo>
                    <a:pt x="3298744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26869"/>
                  </a:lnTo>
                  <a:cubicBezTo>
                    <a:pt x="43699" y="1926869"/>
                    <a:pt x="79418" y="1962208"/>
                    <a:pt x="79418" y="2006287"/>
                  </a:cubicBezTo>
                  <a:lnTo>
                    <a:pt x="3298744" y="2006287"/>
                  </a:lnTo>
                  <a:cubicBezTo>
                    <a:pt x="3298744" y="1962588"/>
                    <a:pt x="3334083" y="1926869"/>
                    <a:pt x="3378162" y="1926869"/>
                  </a:cubicBezTo>
                  <a:lnTo>
                    <a:pt x="3378162" y="79418"/>
                  </a:lnTo>
                  <a:cubicBezTo>
                    <a:pt x="3334463" y="79418"/>
                    <a:pt x="3298744" y="44079"/>
                    <a:pt x="3298744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w="38100" cap="sq">
              <a:solidFill>
                <a:srgbClr val="FFFFFF">
                  <a:alpha val="86667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3301962" cy="196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271770"/>
            <a:chOff x="0" y="0"/>
            <a:chExt cx="853485" cy="8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81450"/>
            </a:xfrm>
            <a:custGeom>
              <a:avLst/>
              <a:gdLst/>
              <a:ahLst/>
              <a:cxnLst/>
              <a:rect l="l" t="t" r="r" b="b"/>
              <a:pathLst>
                <a:path w="853485" h="8145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70104"/>
                  </a:lnTo>
                  <a:cubicBezTo>
                    <a:pt x="853485" y="73113"/>
                    <a:pt x="852290" y="75999"/>
                    <a:pt x="850162" y="78127"/>
                  </a:cubicBezTo>
                  <a:cubicBezTo>
                    <a:pt x="848034" y="80255"/>
                    <a:pt x="845148" y="81450"/>
                    <a:pt x="842139" y="81450"/>
                  </a:cubicBezTo>
                  <a:lnTo>
                    <a:pt x="11347" y="81450"/>
                  </a:lnTo>
                  <a:cubicBezTo>
                    <a:pt x="8337" y="81450"/>
                    <a:pt x="5451" y="80255"/>
                    <a:pt x="3323" y="78127"/>
                  </a:cubicBezTo>
                  <a:cubicBezTo>
                    <a:pt x="1195" y="75999"/>
                    <a:pt x="0" y="73113"/>
                    <a:pt x="0" y="7010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1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80824" y="516437"/>
            <a:ext cx="13326352" cy="91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5376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Purpose of the session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14281" y="2088341"/>
            <a:ext cx="11893788" cy="6777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78" lvl="1" indent="-453389" algn="l">
              <a:lnSpc>
                <a:spcPts val="7391"/>
              </a:lnSpc>
              <a:buFont typeface="Arial"/>
              <a:buChar char="•"/>
            </a:pPr>
            <a:r>
              <a:rPr lang="en-US" sz="4199" dirty="0">
                <a:solidFill>
                  <a:srgbClr val="F8F8D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Who are the key people in school? </a:t>
            </a:r>
          </a:p>
          <a:p>
            <a:pPr marL="906778" lvl="1" indent="-453389" algn="l">
              <a:lnSpc>
                <a:spcPts val="7391"/>
              </a:lnSpc>
              <a:buFont typeface="Arial"/>
              <a:buChar char="•"/>
            </a:pPr>
            <a:r>
              <a:rPr lang="en-US" sz="4199" dirty="0">
                <a:solidFill>
                  <a:srgbClr val="F8F8D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does learning look like in Daisies?</a:t>
            </a:r>
          </a:p>
          <a:p>
            <a:pPr marL="906778" lvl="1" indent="-453389" algn="l">
              <a:lnSpc>
                <a:spcPts val="7391"/>
              </a:lnSpc>
              <a:buFont typeface="Arial"/>
              <a:buChar char="•"/>
            </a:pPr>
            <a:r>
              <a:rPr lang="en-US" sz="4199" dirty="0">
                <a:solidFill>
                  <a:srgbClr val="F8F8D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do I need to do before September?</a:t>
            </a:r>
          </a:p>
          <a:p>
            <a:pPr marL="906778" lvl="1" indent="-453389" algn="l">
              <a:lnSpc>
                <a:spcPts val="7391"/>
              </a:lnSpc>
              <a:buFont typeface="Arial"/>
              <a:buChar char="•"/>
            </a:pPr>
            <a:r>
              <a:rPr lang="en-US" sz="4199" dirty="0">
                <a:solidFill>
                  <a:srgbClr val="F8F8D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can I prepare my child?</a:t>
            </a:r>
          </a:p>
          <a:p>
            <a:pPr marL="906778" lvl="1" indent="-453389" algn="l">
              <a:lnSpc>
                <a:spcPts val="7391"/>
              </a:lnSpc>
              <a:buFont typeface="Arial"/>
              <a:buChar char="•"/>
            </a:pPr>
            <a:r>
              <a:rPr lang="en-US" sz="4199" dirty="0">
                <a:solidFill>
                  <a:srgbClr val="F8F8D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Wraparound Care is available? </a:t>
            </a:r>
          </a:p>
          <a:p>
            <a:pPr algn="ctr">
              <a:lnSpc>
                <a:spcPts val="9811"/>
              </a:lnSpc>
            </a:pPr>
            <a:endParaRPr lang="en-US" sz="4199" dirty="0">
              <a:solidFill>
                <a:srgbClr val="F8F8D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696737" y="1955830"/>
            <a:ext cx="16894527" cy="7617622"/>
            <a:chOff x="0" y="0"/>
            <a:chExt cx="4449587" cy="2006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9587" cy="2006287"/>
            </a:xfrm>
            <a:custGeom>
              <a:avLst/>
              <a:gdLst/>
              <a:ahLst/>
              <a:cxnLst/>
              <a:rect l="l" t="t" r="r" b="b"/>
              <a:pathLst>
                <a:path w="4449587" h="2006287">
                  <a:moveTo>
                    <a:pt x="43701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26869"/>
                  </a:lnTo>
                  <a:cubicBezTo>
                    <a:pt x="43699" y="1926869"/>
                    <a:pt x="79418" y="1962208"/>
                    <a:pt x="79418" y="2006287"/>
                  </a:cubicBezTo>
                  <a:lnTo>
                    <a:pt x="4370169" y="2006287"/>
                  </a:lnTo>
                  <a:cubicBezTo>
                    <a:pt x="4370169" y="1962588"/>
                    <a:pt x="4405508" y="1926869"/>
                    <a:pt x="4449587" y="1926869"/>
                  </a:cubicBezTo>
                  <a:lnTo>
                    <a:pt x="4449587" y="79418"/>
                  </a:lnTo>
                  <a:cubicBezTo>
                    <a:pt x="4405888" y="79418"/>
                    <a:pt x="4370169" y="44079"/>
                    <a:pt x="4370169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w="38100" cap="sq">
              <a:solidFill>
                <a:srgbClr val="FFFFFF">
                  <a:alpha val="86667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4373387" cy="196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271770"/>
            <a:chOff x="0" y="0"/>
            <a:chExt cx="853485" cy="8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81450"/>
            </a:xfrm>
            <a:custGeom>
              <a:avLst/>
              <a:gdLst/>
              <a:ahLst/>
              <a:cxnLst/>
              <a:rect l="l" t="t" r="r" b="b"/>
              <a:pathLst>
                <a:path w="853485" h="8145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70104"/>
                  </a:lnTo>
                  <a:cubicBezTo>
                    <a:pt x="853485" y="73113"/>
                    <a:pt x="852290" y="75999"/>
                    <a:pt x="850162" y="78127"/>
                  </a:cubicBezTo>
                  <a:cubicBezTo>
                    <a:pt x="848034" y="80255"/>
                    <a:pt x="845148" y="81450"/>
                    <a:pt x="842139" y="81450"/>
                  </a:cubicBezTo>
                  <a:lnTo>
                    <a:pt x="11347" y="81450"/>
                  </a:lnTo>
                  <a:cubicBezTo>
                    <a:pt x="8337" y="81450"/>
                    <a:pt x="5451" y="80255"/>
                    <a:pt x="3323" y="78127"/>
                  </a:cubicBezTo>
                  <a:cubicBezTo>
                    <a:pt x="1195" y="75999"/>
                    <a:pt x="0" y="73113"/>
                    <a:pt x="0" y="7010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1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759093" y="2107469"/>
            <a:ext cx="1586049" cy="2376104"/>
          </a:xfrm>
          <a:custGeom>
            <a:avLst/>
            <a:gdLst/>
            <a:ahLst/>
            <a:cxnLst/>
            <a:rect l="l" t="t" r="r" b="b"/>
            <a:pathLst>
              <a:path w="1586049" h="2376104">
                <a:moveTo>
                  <a:pt x="0" y="0"/>
                </a:moveTo>
                <a:lnTo>
                  <a:pt x="1586049" y="0"/>
                </a:lnTo>
                <a:lnTo>
                  <a:pt x="1586049" y="2376103"/>
                </a:lnTo>
                <a:lnTo>
                  <a:pt x="0" y="23761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340190" y="2259279"/>
            <a:ext cx="2072482" cy="2072482"/>
          </a:xfrm>
          <a:custGeom>
            <a:avLst/>
            <a:gdLst/>
            <a:ahLst/>
            <a:cxnLst/>
            <a:rect l="l" t="t" r="r" b="b"/>
            <a:pathLst>
              <a:path w="2072482" h="2072482">
                <a:moveTo>
                  <a:pt x="0" y="0"/>
                </a:moveTo>
                <a:lnTo>
                  <a:pt x="2072482" y="0"/>
                </a:lnTo>
                <a:lnTo>
                  <a:pt x="2072482" y="2072483"/>
                </a:lnTo>
                <a:lnTo>
                  <a:pt x="0" y="20724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1872591" y="4661606"/>
            <a:ext cx="1472552" cy="2206070"/>
          </a:xfrm>
          <a:custGeom>
            <a:avLst/>
            <a:gdLst/>
            <a:ahLst/>
            <a:cxnLst/>
            <a:rect l="l" t="t" r="r" b="b"/>
            <a:pathLst>
              <a:path w="1472552" h="2206070">
                <a:moveTo>
                  <a:pt x="0" y="0"/>
                </a:moveTo>
                <a:lnTo>
                  <a:pt x="1472551" y="0"/>
                </a:lnTo>
                <a:lnTo>
                  <a:pt x="1472551" y="2206070"/>
                </a:lnTo>
                <a:lnTo>
                  <a:pt x="0" y="22060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4340190" y="4616030"/>
            <a:ext cx="1533396" cy="2297222"/>
          </a:xfrm>
          <a:custGeom>
            <a:avLst/>
            <a:gdLst/>
            <a:ahLst/>
            <a:cxnLst/>
            <a:rect l="l" t="t" r="r" b="b"/>
            <a:pathLst>
              <a:path w="1533396" h="2297222">
                <a:moveTo>
                  <a:pt x="0" y="0"/>
                </a:moveTo>
                <a:lnTo>
                  <a:pt x="1533395" y="0"/>
                </a:lnTo>
                <a:lnTo>
                  <a:pt x="1533395" y="2297222"/>
                </a:lnTo>
                <a:lnTo>
                  <a:pt x="0" y="22972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1872591" y="7186861"/>
            <a:ext cx="1512124" cy="2265354"/>
          </a:xfrm>
          <a:custGeom>
            <a:avLst/>
            <a:gdLst/>
            <a:ahLst/>
            <a:cxnLst/>
            <a:rect l="l" t="t" r="r" b="b"/>
            <a:pathLst>
              <a:path w="1512124" h="2265354">
                <a:moveTo>
                  <a:pt x="0" y="0"/>
                </a:moveTo>
                <a:lnTo>
                  <a:pt x="1512123" y="0"/>
                </a:lnTo>
                <a:lnTo>
                  <a:pt x="1512123" y="2265354"/>
                </a:lnTo>
                <a:lnTo>
                  <a:pt x="0" y="22653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4340190" y="7259572"/>
            <a:ext cx="1463589" cy="2192643"/>
          </a:xfrm>
          <a:custGeom>
            <a:avLst/>
            <a:gdLst/>
            <a:ahLst/>
            <a:cxnLst/>
            <a:rect l="l" t="t" r="r" b="b"/>
            <a:pathLst>
              <a:path w="1463589" h="2192643">
                <a:moveTo>
                  <a:pt x="0" y="0"/>
                </a:moveTo>
                <a:lnTo>
                  <a:pt x="1463589" y="0"/>
                </a:lnTo>
                <a:lnTo>
                  <a:pt x="1463589" y="2192643"/>
                </a:lnTo>
                <a:lnTo>
                  <a:pt x="0" y="21926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3947810" y="486023"/>
            <a:ext cx="10392379" cy="98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89"/>
              </a:lnSpc>
            </a:pPr>
            <a:r>
              <a:rPr lang="en-US" sz="5778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Meet the Team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83478" y="2107469"/>
            <a:ext cx="9451134" cy="730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6"/>
              </a:lnSpc>
            </a:pPr>
            <a:r>
              <a:rPr lang="en-US" sz="37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Mr Taylor – Headteacher </a:t>
            </a:r>
          </a:p>
          <a:p>
            <a:pPr algn="just">
              <a:lnSpc>
                <a:spcPts val="5186"/>
              </a:lnSpc>
            </a:pPr>
            <a:r>
              <a:rPr lang="en-US" sz="37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Mrs Price – Reception Teacher and EYFS Leader</a:t>
            </a:r>
          </a:p>
          <a:p>
            <a:pPr algn="just">
              <a:lnSpc>
                <a:spcPts val="5186"/>
              </a:lnSpc>
            </a:pPr>
            <a:r>
              <a:rPr lang="en-US" sz="37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Mrs Jennings – Room Leader</a:t>
            </a:r>
          </a:p>
          <a:p>
            <a:pPr algn="just">
              <a:lnSpc>
                <a:spcPts val="5186"/>
              </a:lnSpc>
            </a:pPr>
            <a:r>
              <a:rPr lang="en-US" sz="37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Class Teaching Assistant - Miss Tabberer, Mrs McGill and Mr Coupland</a:t>
            </a:r>
          </a:p>
          <a:p>
            <a:pPr algn="just">
              <a:lnSpc>
                <a:spcPts val="5186"/>
              </a:lnSpc>
            </a:pPr>
            <a:r>
              <a:rPr lang="en-US" sz="37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Wraparound Staff - Mrs Jennings, Mrs McGill and Mr Coupland </a:t>
            </a:r>
          </a:p>
          <a:p>
            <a:pPr algn="just">
              <a:lnSpc>
                <a:spcPts val="5186"/>
              </a:lnSpc>
            </a:pPr>
            <a:r>
              <a:rPr lang="en-US" sz="3704" dirty="0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Mrs Mole - Admissions Officer, Attendance Officer and Business Support and Pupil Services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696737" y="1955830"/>
            <a:ext cx="16894527" cy="7617622"/>
            <a:chOff x="0" y="0"/>
            <a:chExt cx="4449587" cy="2006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9587" cy="2006287"/>
            </a:xfrm>
            <a:custGeom>
              <a:avLst/>
              <a:gdLst/>
              <a:ahLst/>
              <a:cxnLst/>
              <a:rect l="l" t="t" r="r" b="b"/>
              <a:pathLst>
                <a:path w="4449587" h="2006287">
                  <a:moveTo>
                    <a:pt x="43701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26869"/>
                  </a:lnTo>
                  <a:cubicBezTo>
                    <a:pt x="43699" y="1926869"/>
                    <a:pt x="79418" y="1962208"/>
                    <a:pt x="79418" y="2006287"/>
                  </a:cubicBezTo>
                  <a:lnTo>
                    <a:pt x="4370169" y="2006287"/>
                  </a:lnTo>
                  <a:cubicBezTo>
                    <a:pt x="4370169" y="1962588"/>
                    <a:pt x="4405508" y="1926869"/>
                    <a:pt x="4449587" y="1926869"/>
                  </a:cubicBezTo>
                  <a:lnTo>
                    <a:pt x="4449587" y="79418"/>
                  </a:lnTo>
                  <a:cubicBezTo>
                    <a:pt x="4405888" y="79418"/>
                    <a:pt x="4370169" y="44079"/>
                    <a:pt x="4370169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4373387" cy="196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271770"/>
            <a:chOff x="0" y="0"/>
            <a:chExt cx="853485" cy="8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81450"/>
            </a:xfrm>
            <a:custGeom>
              <a:avLst/>
              <a:gdLst/>
              <a:ahLst/>
              <a:cxnLst/>
              <a:rect l="l" t="t" r="r" b="b"/>
              <a:pathLst>
                <a:path w="853485" h="8145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70104"/>
                  </a:lnTo>
                  <a:cubicBezTo>
                    <a:pt x="853485" y="73113"/>
                    <a:pt x="852290" y="75999"/>
                    <a:pt x="850162" y="78127"/>
                  </a:cubicBezTo>
                  <a:cubicBezTo>
                    <a:pt x="848034" y="80255"/>
                    <a:pt x="845148" y="81450"/>
                    <a:pt x="842139" y="81450"/>
                  </a:cubicBezTo>
                  <a:lnTo>
                    <a:pt x="11347" y="81450"/>
                  </a:lnTo>
                  <a:cubicBezTo>
                    <a:pt x="8337" y="81450"/>
                    <a:pt x="5451" y="80255"/>
                    <a:pt x="3323" y="78127"/>
                  </a:cubicBezTo>
                  <a:cubicBezTo>
                    <a:pt x="1195" y="75999"/>
                    <a:pt x="0" y="73113"/>
                    <a:pt x="0" y="7010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1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50002"/>
              </p:ext>
            </p:extLst>
          </p:nvPr>
        </p:nvGraphicFramePr>
        <p:xfrm>
          <a:off x="2633184" y="3086100"/>
          <a:ext cx="14360896" cy="5267357"/>
        </p:xfrm>
        <a:graphic>
          <a:graphicData uri="http://schemas.openxmlformats.org/drawingml/2006/table">
            <a:tbl>
              <a:tblPr/>
              <a:tblGrid>
                <a:gridCol w="234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1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7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7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2436"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 b="1" dirty="0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Autumn 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Autumn 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 b="1" dirty="0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Spring 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 b="1" dirty="0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Spring 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 b="1" dirty="0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Summer 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 b="1" dirty="0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Summer 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4921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Marvelous Me!</a:t>
                      </a:r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My local Area</a:t>
                      </a:r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 dirty="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Once Upon a Time</a:t>
                      </a:r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 dirty="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 dirty="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People Who Help us</a:t>
                      </a:r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 dirty="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 dirty="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In the Garden</a:t>
                      </a:r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 dirty="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 dirty="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Journeys</a:t>
                      </a:r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 dirty="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3930818" y="486023"/>
            <a:ext cx="10426364" cy="98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89"/>
              </a:lnSpc>
            </a:pPr>
            <a:r>
              <a:rPr lang="en-US" sz="5778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Curriculum Themes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696737" y="1955830"/>
            <a:ext cx="16894527" cy="7617622"/>
            <a:chOff x="0" y="0"/>
            <a:chExt cx="4449587" cy="2006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9587" cy="2006287"/>
            </a:xfrm>
            <a:custGeom>
              <a:avLst/>
              <a:gdLst/>
              <a:ahLst/>
              <a:cxnLst/>
              <a:rect l="l" t="t" r="r" b="b"/>
              <a:pathLst>
                <a:path w="4449587" h="2006287">
                  <a:moveTo>
                    <a:pt x="43701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26869"/>
                  </a:lnTo>
                  <a:cubicBezTo>
                    <a:pt x="43699" y="1926869"/>
                    <a:pt x="79418" y="1962208"/>
                    <a:pt x="79418" y="2006287"/>
                  </a:cubicBezTo>
                  <a:lnTo>
                    <a:pt x="4370169" y="2006287"/>
                  </a:lnTo>
                  <a:cubicBezTo>
                    <a:pt x="4370169" y="1962588"/>
                    <a:pt x="4405508" y="1926869"/>
                    <a:pt x="4449587" y="1926869"/>
                  </a:cubicBezTo>
                  <a:lnTo>
                    <a:pt x="4449587" y="79418"/>
                  </a:lnTo>
                  <a:cubicBezTo>
                    <a:pt x="4405888" y="79418"/>
                    <a:pt x="4370169" y="44079"/>
                    <a:pt x="4370169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w="38100" cap="sq">
              <a:solidFill>
                <a:srgbClr val="FFFFFF">
                  <a:alpha val="86667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4373387" cy="196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271770"/>
            <a:chOff x="0" y="0"/>
            <a:chExt cx="853485" cy="8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81450"/>
            </a:xfrm>
            <a:custGeom>
              <a:avLst/>
              <a:gdLst/>
              <a:ahLst/>
              <a:cxnLst/>
              <a:rect l="l" t="t" r="r" b="b"/>
              <a:pathLst>
                <a:path w="853485" h="8145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70104"/>
                  </a:lnTo>
                  <a:cubicBezTo>
                    <a:pt x="853485" y="73113"/>
                    <a:pt x="852290" y="75999"/>
                    <a:pt x="850162" y="78127"/>
                  </a:cubicBezTo>
                  <a:cubicBezTo>
                    <a:pt x="848034" y="80255"/>
                    <a:pt x="845148" y="81450"/>
                    <a:pt x="842139" y="81450"/>
                  </a:cubicBezTo>
                  <a:lnTo>
                    <a:pt x="11347" y="81450"/>
                  </a:lnTo>
                  <a:cubicBezTo>
                    <a:pt x="8337" y="81450"/>
                    <a:pt x="5451" y="80255"/>
                    <a:pt x="3323" y="78127"/>
                  </a:cubicBezTo>
                  <a:cubicBezTo>
                    <a:pt x="1195" y="75999"/>
                    <a:pt x="0" y="73113"/>
                    <a:pt x="0" y="7010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1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023677" y="486023"/>
            <a:ext cx="12240646" cy="93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9"/>
              </a:lnSpc>
            </a:pPr>
            <a:r>
              <a:rPr lang="en-US" sz="5478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Curriculum Trips and Workshops</a:t>
            </a:r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028700" y="3086100"/>
          <a:ext cx="16230601" cy="6578007"/>
        </p:xfrm>
        <a:graphic>
          <a:graphicData uri="http://schemas.openxmlformats.org/drawingml/2006/table">
            <a:tbl>
              <a:tblPr/>
              <a:tblGrid>
                <a:gridCol w="299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8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1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1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7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18318"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Autumn 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Autumn 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Spring 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Spring 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Summer 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Summer 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689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Settling into Daisies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Parent workshops: Communication and language</a:t>
                      </a:r>
                      <a:endParaRPr lang="en-US" sz="1100"/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Festive Fun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Chicks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Parent workshop: Easter Bonnett parade and Easter Fun</a:t>
                      </a:r>
                      <a:endParaRPr lang="en-US" sz="1100"/>
                    </a:p>
                    <a:p>
                      <a:pPr algn="ctr">
                        <a:lnSpc>
                          <a:spcPts val="3779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Little Town</a:t>
                      </a:r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People who help us- dress up day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Parent workshop: In the garden </a:t>
                      </a:r>
                      <a:endParaRPr lang="en-US" sz="1100"/>
                    </a:p>
                    <a:p>
                      <a:pPr algn="ctr">
                        <a:lnSpc>
                          <a:spcPts val="3779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Butterflies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Train time Sports day</a:t>
                      </a:r>
                      <a:endParaRPr lang="en-US" sz="1100"/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Teddy bears picnic</a:t>
                      </a:r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Local walk to the park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696737" y="1955830"/>
            <a:ext cx="16894527" cy="8331170"/>
            <a:chOff x="0" y="0"/>
            <a:chExt cx="4449587" cy="21942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9587" cy="2194218"/>
            </a:xfrm>
            <a:custGeom>
              <a:avLst/>
              <a:gdLst/>
              <a:ahLst/>
              <a:cxnLst/>
              <a:rect l="l" t="t" r="r" b="b"/>
              <a:pathLst>
                <a:path w="4449587" h="2194218">
                  <a:moveTo>
                    <a:pt x="43701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14799"/>
                  </a:lnTo>
                  <a:cubicBezTo>
                    <a:pt x="43699" y="2114799"/>
                    <a:pt x="79418" y="2150139"/>
                    <a:pt x="79418" y="2194218"/>
                  </a:cubicBezTo>
                  <a:lnTo>
                    <a:pt x="4370169" y="2194218"/>
                  </a:lnTo>
                  <a:cubicBezTo>
                    <a:pt x="4370169" y="2150518"/>
                    <a:pt x="4405508" y="2114799"/>
                    <a:pt x="4449587" y="2114799"/>
                  </a:cubicBezTo>
                  <a:lnTo>
                    <a:pt x="4449587" y="79418"/>
                  </a:lnTo>
                  <a:cubicBezTo>
                    <a:pt x="4405888" y="79418"/>
                    <a:pt x="4370169" y="44079"/>
                    <a:pt x="4370169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w="38100" cap="sq">
              <a:solidFill>
                <a:srgbClr val="FFFFFF">
                  <a:alpha val="86667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4373387" cy="2156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271770"/>
            <a:chOff x="0" y="0"/>
            <a:chExt cx="853485" cy="8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81450"/>
            </a:xfrm>
            <a:custGeom>
              <a:avLst/>
              <a:gdLst/>
              <a:ahLst/>
              <a:cxnLst/>
              <a:rect l="l" t="t" r="r" b="b"/>
              <a:pathLst>
                <a:path w="853485" h="8145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70104"/>
                  </a:lnTo>
                  <a:cubicBezTo>
                    <a:pt x="853485" y="73113"/>
                    <a:pt x="852290" y="75999"/>
                    <a:pt x="850162" y="78127"/>
                  </a:cubicBezTo>
                  <a:cubicBezTo>
                    <a:pt x="848034" y="80255"/>
                    <a:pt x="845148" y="81450"/>
                    <a:pt x="842139" y="81450"/>
                  </a:cubicBezTo>
                  <a:lnTo>
                    <a:pt x="11347" y="81450"/>
                  </a:lnTo>
                  <a:cubicBezTo>
                    <a:pt x="8337" y="81450"/>
                    <a:pt x="5451" y="80255"/>
                    <a:pt x="3323" y="78127"/>
                  </a:cubicBezTo>
                  <a:cubicBezTo>
                    <a:pt x="1195" y="75999"/>
                    <a:pt x="0" y="73113"/>
                    <a:pt x="0" y="7010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1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772696" y="2145603"/>
            <a:ext cx="10658907" cy="7871945"/>
          </a:xfrm>
          <a:custGeom>
            <a:avLst/>
            <a:gdLst/>
            <a:ahLst/>
            <a:cxnLst/>
            <a:rect l="l" t="t" r="r" b="b"/>
            <a:pathLst>
              <a:path w="10658907" h="7871945">
                <a:moveTo>
                  <a:pt x="0" y="0"/>
                </a:moveTo>
                <a:lnTo>
                  <a:pt x="10658907" y="0"/>
                </a:lnTo>
                <a:lnTo>
                  <a:pt x="10658907" y="7871944"/>
                </a:lnTo>
                <a:lnTo>
                  <a:pt x="0" y="7871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791" b="-179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983497" y="486023"/>
            <a:ext cx="14321006" cy="98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89"/>
              </a:lnSpc>
            </a:pPr>
            <a:r>
              <a:rPr lang="en-US" sz="5778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Timetable and Day to Day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2357378"/>
            <a:ext cx="18288000" cy="7770308"/>
            <a:chOff x="0" y="0"/>
            <a:chExt cx="4816593" cy="20465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046501"/>
            </a:xfrm>
            <a:custGeom>
              <a:avLst/>
              <a:gdLst/>
              <a:ahLst/>
              <a:cxnLst/>
              <a:rect l="l" t="t" r="r" b="b"/>
              <a:pathLst>
                <a:path w="4816592" h="2046501">
                  <a:moveTo>
                    <a:pt x="4737174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67083"/>
                  </a:lnTo>
                  <a:cubicBezTo>
                    <a:pt x="43699" y="1967083"/>
                    <a:pt x="79418" y="2002422"/>
                    <a:pt x="79418" y="2046501"/>
                  </a:cubicBezTo>
                  <a:lnTo>
                    <a:pt x="4737174" y="2046501"/>
                  </a:lnTo>
                  <a:cubicBezTo>
                    <a:pt x="4737174" y="2002801"/>
                    <a:pt x="4772513" y="1967083"/>
                    <a:pt x="4816592" y="1967083"/>
                  </a:cubicBezTo>
                  <a:lnTo>
                    <a:pt x="4816592" y="79418"/>
                  </a:lnTo>
                  <a:cubicBezTo>
                    <a:pt x="4772893" y="79418"/>
                    <a:pt x="4737174" y="44079"/>
                    <a:pt x="4737174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w="38100" cap="sq">
              <a:solidFill>
                <a:srgbClr val="FFFFFF">
                  <a:alpha val="86667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4740393" cy="2008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964563"/>
            <a:chOff x="0" y="0"/>
            <a:chExt cx="853485" cy="1258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125820"/>
            </a:xfrm>
            <a:custGeom>
              <a:avLst/>
              <a:gdLst/>
              <a:ahLst/>
              <a:cxnLst/>
              <a:rect l="l" t="t" r="r" b="b"/>
              <a:pathLst>
                <a:path w="853485" h="12582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114474"/>
                  </a:lnTo>
                  <a:cubicBezTo>
                    <a:pt x="853485" y="117483"/>
                    <a:pt x="852290" y="120369"/>
                    <a:pt x="850162" y="122497"/>
                  </a:cubicBezTo>
                  <a:cubicBezTo>
                    <a:pt x="848034" y="124625"/>
                    <a:pt x="845148" y="125820"/>
                    <a:pt x="842139" y="125820"/>
                  </a:cubicBezTo>
                  <a:lnTo>
                    <a:pt x="11347" y="125820"/>
                  </a:lnTo>
                  <a:cubicBezTo>
                    <a:pt x="8337" y="125820"/>
                    <a:pt x="5451" y="124625"/>
                    <a:pt x="3323" y="122497"/>
                  </a:cubicBezTo>
                  <a:cubicBezTo>
                    <a:pt x="1195" y="120369"/>
                    <a:pt x="0" y="117483"/>
                    <a:pt x="0" y="11447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63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0" y="2522449"/>
          <a:ext cx="7315200" cy="5879785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5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0546">
                <a:tc gridSpan="3">
                  <a:txBody>
                    <a:bodyPr/>
                    <a:lstStyle/>
                    <a:p>
                      <a:pPr algn="ctr">
                        <a:lnSpc>
                          <a:spcPts val="6859"/>
                        </a:lnSpc>
                        <a:defRPr/>
                      </a:pPr>
                      <a:r>
                        <a:rPr lang="en-US" sz="48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Prime Areas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6859"/>
                        </a:lnSpc>
                        <a:defRPr/>
                      </a:pPr>
                      <a:r>
                        <a:rPr lang="en-US" sz="48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Prime Areas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6859"/>
                        </a:lnSpc>
                        <a:defRPr/>
                      </a:pPr>
                      <a:r>
                        <a:rPr lang="en-US" sz="48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Prime Areas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6186"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Personal, Social, Emotional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Development 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Communication and Language 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Physical Development 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053"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Relationships.</a:t>
                      </a:r>
                      <a:endParaRPr lang="en-US" sz="1100"/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Manging emotions. 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Positive sense of self.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Growing confidence.  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Spoken Language.</a:t>
                      </a:r>
                      <a:endParaRPr lang="en-US" sz="1100"/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Back and forth interaction for language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and cognitive development. 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Gross and Fine Motor.</a:t>
                      </a:r>
                      <a:endParaRPr lang="en-US" sz="1100"/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Healthy Bodies.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Oral Hygiene. 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0972800" y="2534834"/>
          <a:ext cx="7315200" cy="586740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0565">
                <a:tc gridSpan="4">
                  <a:txBody>
                    <a:bodyPr/>
                    <a:lstStyle/>
                    <a:p>
                      <a:pPr algn="ctr">
                        <a:lnSpc>
                          <a:spcPts val="6859"/>
                        </a:lnSpc>
                        <a:defRPr/>
                      </a:pPr>
                      <a:r>
                        <a:rPr lang="en-US" sz="48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Specfic Areas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6859"/>
                        </a:lnSpc>
                        <a:defRPr/>
                      </a:pPr>
                      <a:r>
                        <a:rPr lang="en-US" sz="48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Specfic Areas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6859"/>
                        </a:lnSpc>
                        <a:defRPr/>
                      </a:pPr>
                      <a:r>
                        <a:rPr lang="en-US" sz="48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Specfic Areas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6859"/>
                        </a:lnSpc>
                        <a:defRPr/>
                      </a:pPr>
                      <a:r>
                        <a:rPr lang="en-US" sz="48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Specfic Areas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6213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Literacy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Mathematics 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Understanding the World 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Expressive Arts and Design 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623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Reading. 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Writing.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Mastery Maths. 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Numbers. 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Shape Space and Measure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World.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Community.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 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Being Imaginative. 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Creativity.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5313671" y="7698811"/>
          <a:ext cx="7315200" cy="245745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3200">
                <a:tc gridSpan="3">
                  <a:txBody>
                    <a:bodyPr/>
                    <a:lstStyle/>
                    <a:p>
                      <a:pPr algn="ctr">
                        <a:lnSpc>
                          <a:spcPts val="6859"/>
                        </a:lnSpc>
                        <a:defRPr/>
                      </a:pPr>
                      <a:r>
                        <a:rPr lang="en-US" sz="48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CofEL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6859"/>
                        </a:lnSpc>
                        <a:defRPr/>
                      </a:pPr>
                      <a:r>
                        <a:rPr lang="en-US" sz="48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CofEL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6859"/>
                        </a:lnSpc>
                        <a:defRPr/>
                      </a:pPr>
                      <a:r>
                        <a:rPr lang="en-US" sz="4899" b="1">
                          <a:solidFill>
                            <a:srgbClr val="F8F8D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CofEL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250"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Playing and Exploring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Active Learning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F8F8D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Creating and thinking critically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Freeform 15"/>
          <p:cNvSpPr/>
          <p:nvPr/>
        </p:nvSpPr>
        <p:spPr>
          <a:xfrm>
            <a:off x="7355925" y="3059827"/>
            <a:ext cx="3576150" cy="2684342"/>
          </a:xfrm>
          <a:custGeom>
            <a:avLst/>
            <a:gdLst/>
            <a:ahLst/>
            <a:cxnLst/>
            <a:rect l="l" t="t" r="r" b="b"/>
            <a:pathLst>
              <a:path w="3576150" h="2684342">
                <a:moveTo>
                  <a:pt x="0" y="0"/>
                </a:moveTo>
                <a:lnTo>
                  <a:pt x="3576150" y="0"/>
                </a:lnTo>
                <a:lnTo>
                  <a:pt x="3576150" y="2684342"/>
                </a:lnTo>
                <a:lnTo>
                  <a:pt x="0" y="2684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2480824" y="535487"/>
            <a:ext cx="13326352" cy="1659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87"/>
              </a:lnSpc>
            </a:pPr>
            <a:r>
              <a:rPr lang="en-US" sz="4776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Areas of Learning and Characteristics of Effective Learning (CofEL)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696737" y="1955830"/>
            <a:ext cx="16894527" cy="7617622"/>
            <a:chOff x="0" y="0"/>
            <a:chExt cx="4449587" cy="2006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9587" cy="2006287"/>
            </a:xfrm>
            <a:custGeom>
              <a:avLst/>
              <a:gdLst/>
              <a:ahLst/>
              <a:cxnLst/>
              <a:rect l="l" t="t" r="r" b="b"/>
              <a:pathLst>
                <a:path w="4449587" h="2006287">
                  <a:moveTo>
                    <a:pt x="43701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26869"/>
                  </a:lnTo>
                  <a:cubicBezTo>
                    <a:pt x="43699" y="1926869"/>
                    <a:pt x="79418" y="1962208"/>
                    <a:pt x="79418" y="2006287"/>
                  </a:cubicBezTo>
                  <a:lnTo>
                    <a:pt x="4370169" y="2006287"/>
                  </a:lnTo>
                  <a:cubicBezTo>
                    <a:pt x="4370169" y="1962588"/>
                    <a:pt x="4405508" y="1926869"/>
                    <a:pt x="4449587" y="1926869"/>
                  </a:cubicBezTo>
                  <a:lnTo>
                    <a:pt x="4449587" y="79418"/>
                  </a:lnTo>
                  <a:cubicBezTo>
                    <a:pt x="4405888" y="79418"/>
                    <a:pt x="4370169" y="44079"/>
                    <a:pt x="4370169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w="38100" cap="sq">
              <a:solidFill>
                <a:srgbClr val="FFFFFF">
                  <a:alpha val="86667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4373387" cy="196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271770"/>
            <a:chOff x="0" y="0"/>
            <a:chExt cx="853485" cy="8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81450"/>
            </a:xfrm>
            <a:custGeom>
              <a:avLst/>
              <a:gdLst/>
              <a:ahLst/>
              <a:cxnLst/>
              <a:rect l="l" t="t" r="r" b="b"/>
              <a:pathLst>
                <a:path w="853485" h="8145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70104"/>
                  </a:lnTo>
                  <a:cubicBezTo>
                    <a:pt x="853485" y="73113"/>
                    <a:pt x="852290" y="75999"/>
                    <a:pt x="850162" y="78127"/>
                  </a:cubicBezTo>
                  <a:cubicBezTo>
                    <a:pt x="848034" y="80255"/>
                    <a:pt x="845148" y="81450"/>
                    <a:pt x="842139" y="81450"/>
                  </a:cubicBezTo>
                  <a:lnTo>
                    <a:pt x="11347" y="81450"/>
                  </a:lnTo>
                  <a:cubicBezTo>
                    <a:pt x="8337" y="81450"/>
                    <a:pt x="5451" y="80255"/>
                    <a:pt x="3323" y="78127"/>
                  </a:cubicBezTo>
                  <a:cubicBezTo>
                    <a:pt x="1195" y="75999"/>
                    <a:pt x="0" y="73113"/>
                    <a:pt x="0" y="7010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1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764104" y="2578263"/>
            <a:ext cx="12759791" cy="499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8"/>
              </a:lnSpc>
            </a:pPr>
            <a:r>
              <a:rPr lang="en-US" sz="3512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•Child initiated play – Discovered by their likes and interests. </a:t>
            </a:r>
          </a:p>
          <a:p>
            <a:pPr algn="ctr">
              <a:lnSpc>
                <a:spcPts val="4918"/>
              </a:lnSpc>
            </a:pPr>
            <a:r>
              <a:rPr lang="en-US" sz="3512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•Enhanced and challenged through teacher modelling and interactions. </a:t>
            </a:r>
          </a:p>
          <a:p>
            <a:pPr algn="ctr">
              <a:lnSpc>
                <a:spcPts val="4918"/>
              </a:lnSpc>
            </a:pPr>
            <a:r>
              <a:rPr lang="en-US" sz="3512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•Reduced / sprinted vocab signs to support imaginations and teachers to follow children play.</a:t>
            </a:r>
          </a:p>
          <a:p>
            <a:pPr algn="ctr">
              <a:lnSpc>
                <a:spcPts val="4918"/>
              </a:lnSpc>
            </a:pPr>
            <a:r>
              <a:rPr lang="en-US" sz="3512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•Gross motor skill focused. </a:t>
            </a:r>
          </a:p>
          <a:p>
            <a:pPr algn="ctr">
              <a:lnSpc>
                <a:spcPts val="4918"/>
              </a:lnSpc>
            </a:pPr>
            <a:r>
              <a:rPr lang="en-US" sz="3512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•Loose parts play is vital outside. </a:t>
            </a:r>
          </a:p>
          <a:p>
            <a:pPr algn="ctr">
              <a:lnSpc>
                <a:spcPts val="4918"/>
              </a:lnSpc>
            </a:pPr>
            <a:endParaRPr lang="en-US" sz="3512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99583" y="5258699"/>
            <a:ext cx="3033844" cy="3999601"/>
          </a:xfrm>
          <a:custGeom>
            <a:avLst/>
            <a:gdLst/>
            <a:ahLst/>
            <a:cxnLst/>
            <a:rect l="l" t="t" r="r" b="b"/>
            <a:pathLst>
              <a:path w="3033844" h="3999601">
                <a:moveTo>
                  <a:pt x="0" y="0"/>
                </a:moveTo>
                <a:lnTo>
                  <a:pt x="3033844" y="0"/>
                </a:lnTo>
                <a:lnTo>
                  <a:pt x="3033844" y="3999601"/>
                </a:lnTo>
                <a:lnTo>
                  <a:pt x="0" y="39996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3606872" y="5274184"/>
            <a:ext cx="3140813" cy="4097151"/>
          </a:xfrm>
          <a:custGeom>
            <a:avLst/>
            <a:gdLst/>
            <a:ahLst/>
            <a:cxnLst/>
            <a:rect l="l" t="t" r="r" b="b"/>
            <a:pathLst>
              <a:path w="3140813" h="4097151">
                <a:moveTo>
                  <a:pt x="0" y="0"/>
                </a:moveTo>
                <a:lnTo>
                  <a:pt x="3140813" y="0"/>
                </a:lnTo>
                <a:lnTo>
                  <a:pt x="3140813" y="4097151"/>
                </a:lnTo>
                <a:lnTo>
                  <a:pt x="0" y="40971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480824" y="516437"/>
            <a:ext cx="13326352" cy="91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5376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Outdoor Play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6489">
            <a:off x="3189916" y="-2719821"/>
            <a:ext cx="16591019" cy="9351302"/>
          </a:xfrm>
          <a:custGeom>
            <a:avLst/>
            <a:gdLst/>
            <a:ahLst/>
            <a:cxnLst/>
            <a:rect l="l" t="t" r="r" b="b"/>
            <a:pathLst>
              <a:path w="16591019" h="9351302">
                <a:moveTo>
                  <a:pt x="0" y="0"/>
                </a:moveTo>
                <a:lnTo>
                  <a:pt x="16591019" y="0"/>
                </a:lnTo>
                <a:lnTo>
                  <a:pt x="16591019" y="9351302"/>
                </a:lnTo>
                <a:lnTo>
                  <a:pt x="0" y="935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726437">
            <a:off x="246303" y="3925912"/>
            <a:ext cx="13661870" cy="7700327"/>
          </a:xfrm>
          <a:custGeom>
            <a:avLst/>
            <a:gdLst/>
            <a:ahLst/>
            <a:cxnLst/>
            <a:rect l="l" t="t" r="r" b="b"/>
            <a:pathLst>
              <a:path w="13661870" h="7700327">
                <a:moveTo>
                  <a:pt x="0" y="0"/>
                </a:moveTo>
                <a:lnTo>
                  <a:pt x="13661871" y="0"/>
                </a:lnTo>
                <a:lnTo>
                  <a:pt x="13661871" y="7700326"/>
                </a:lnTo>
                <a:lnTo>
                  <a:pt x="0" y="770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98666">
            <a:off x="7790889" y="-1175763"/>
            <a:ext cx="11631965" cy="15835596"/>
          </a:xfrm>
          <a:custGeom>
            <a:avLst/>
            <a:gdLst/>
            <a:ahLst/>
            <a:cxnLst/>
            <a:rect l="l" t="t" r="r" b="b"/>
            <a:pathLst>
              <a:path w="11631965" h="15835596">
                <a:moveTo>
                  <a:pt x="0" y="0"/>
                </a:moveTo>
                <a:lnTo>
                  <a:pt x="11631965" y="0"/>
                </a:lnTo>
                <a:lnTo>
                  <a:pt x="11631965" y="15835596"/>
                </a:lnTo>
                <a:lnTo>
                  <a:pt x="0" y="1583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15800" y="-344261"/>
            <a:ext cx="8254007" cy="11236891"/>
          </a:xfrm>
          <a:custGeom>
            <a:avLst/>
            <a:gdLst/>
            <a:ahLst/>
            <a:cxnLst/>
            <a:rect l="l" t="t" r="r" b="b"/>
            <a:pathLst>
              <a:path w="8254007" h="11236891">
                <a:moveTo>
                  <a:pt x="0" y="0"/>
                </a:moveTo>
                <a:lnTo>
                  <a:pt x="8254008" y="0"/>
                </a:lnTo>
                <a:lnTo>
                  <a:pt x="8254008" y="11236891"/>
                </a:lnTo>
                <a:lnTo>
                  <a:pt x="0" y="11236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696737" y="1955830"/>
            <a:ext cx="16894527" cy="8161091"/>
            <a:chOff x="0" y="0"/>
            <a:chExt cx="4449587" cy="21494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9587" cy="2149423"/>
            </a:xfrm>
            <a:custGeom>
              <a:avLst/>
              <a:gdLst/>
              <a:ahLst/>
              <a:cxnLst/>
              <a:rect l="l" t="t" r="r" b="b"/>
              <a:pathLst>
                <a:path w="4449587" h="2149423">
                  <a:moveTo>
                    <a:pt x="43701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070005"/>
                  </a:lnTo>
                  <a:cubicBezTo>
                    <a:pt x="43699" y="2070005"/>
                    <a:pt x="79418" y="2105344"/>
                    <a:pt x="79418" y="2149423"/>
                  </a:cubicBezTo>
                  <a:lnTo>
                    <a:pt x="4370169" y="2149423"/>
                  </a:lnTo>
                  <a:cubicBezTo>
                    <a:pt x="4370169" y="2105724"/>
                    <a:pt x="4405508" y="2070005"/>
                    <a:pt x="4449587" y="2070005"/>
                  </a:cubicBezTo>
                  <a:lnTo>
                    <a:pt x="4449587" y="79418"/>
                  </a:lnTo>
                  <a:cubicBezTo>
                    <a:pt x="4405888" y="79418"/>
                    <a:pt x="4370169" y="44079"/>
                    <a:pt x="4370169" y="0"/>
                  </a:cubicBezTo>
                  <a:close/>
                </a:path>
              </a:pathLst>
            </a:custGeom>
            <a:solidFill>
              <a:srgbClr val="829D7E">
                <a:alpha val="86667"/>
              </a:srgbClr>
            </a:solidFill>
            <a:ln w="38100" cap="sq">
              <a:solidFill>
                <a:srgbClr val="FFFFFF">
                  <a:alpha val="86667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0"/>
              <a:ext cx="4373387" cy="2111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80824" y="392815"/>
            <a:ext cx="13326352" cy="1271770"/>
            <a:chOff x="0" y="0"/>
            <a:chExt cx="853485" cy="8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85" cy="81450"/>
            </a:xfrm>
            <a:custGeom>
              <a:avLst/>
              <a:gdLst/>
              <a:ahLst/>
              <a:cxnLst/>
              <a:rect l="l" t="t" r="r" b="b"/>
              <a:pathLst>
                <a:path w="853485" h="81450">
                  <a:moveTo>
                    <a:pt x="11347" y="0"/>
                  </a:moveTo>
                  <a:lnTo>
                    <a:pt x="842139" y="0"/>
                  </a:lnTo>
                  <a:cubicBezTo>
                    <a:pt x="848405" y="0"/>
                    <a:pt x="853485" y="5080"/>
                    <a:pt x="853485" y="11347"/>
                  </a:cubicBezTo>
                  <a:lnTo>
                    <a:pt x="853485" y="70104"/>
                  </a:lnTo>
                  <a:cubicBezTo>
                    <a:pt x="853485" y="73113"/>
                    <a:pt x="852290" y="75999"/>
                    <a:pt x="850162" y="78127"/>
                  </a:cubicBezTo>
                  <a:cubicBezTo>
                    <a:pt x="848034" y="80255"/>
                    <a:pt x="845148" y="81450"/>
                    <a:pt x="842139" y="81450"/>
                  </a:cubicBezTo>
                  <a:lnTo>
                    <a:pt x="11347" y="81450"/>
                  </a:lnTo>
                  <a:cubicBezTo>
                    <a:pt x="8337" y="81450"/>
                    <a:pt x="5451" y="80255"/>
                    <a:pt x="3323" y="78127"/>
                  </a:cubicBezTo>
                  <a:cubicBezTo>
                    <a:pt x="1195" y="75999"/>
                    <a:pt x="0" y="73113"/>
                    <a:pt x="0" y="70104"/>
                  </a:cubicBezTo>
                  <a:lnTo>
                    <a:pt x="0" y="11347"/>
                  </a:lnTo>
                  <a:cubicBezTo>
                    <a:pt x="0" y="5080"/>
                    <a:pt x="5080" y="0"/>
                    <a:pt x="11347" y="0"/>
                  </a:cubicBezTo>
                  <a:close/>
                </a:path>
              </a:pathLst>
            </a:custGeom>
            <a:solidFill>
              <a:srgbClr val="F8F8D0"/>
            </a:solidFill>
            <a:ln w="38100" cap="rnd">
              <a:solidFill>
                <a:srgbClr val="BE872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53485" cy="11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74073" y="2666498"/>
            <a:ext cx="15739855" cy="4976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In Daisies we follow the school expectations through following Ready, Respectful, Safe. These rules are used across the school and reinforced when we have conversations with the children about expectations. </a:t>
            </a:r>
          </a:p>
          <a:p>
            <a:pPr algn="ctr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We recognise that Personal, Social and Emotional development is a prime area of learning in the Early Years Foundation Stage and is fundamental to children’s development and having these boundaries and expectations helps to support your child’s development. </a:t>
            </a:r>
          </a:p>
          <a:p>
            <a:pPr algn="ctr">
              <a:lnSpc>
                <a:spcPts val="4346"/>
              </a:lnSpc>
            </a:pPr>
            <a:r>
              <a:rPr lang="en-US" sz="3104">
                <a:solidFill>
                  <a:srgbClr val="F8F8D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We follow the rest of the school and have a weekly Gold Star and also Half Term Superstars. </a:t>
            </a:r>
          </a:p>
          <a:p>
            <a:pPr algn="ctr">
              <a:lnSpc>
                <a:spcPts val="4346"/>
              </a:lnSpc>
            </a:pPr>
            <a:endParaRPr lang="en-US" sz="3104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  <a:p>
            <a:pPr algn="ctr">
              <a:lnSpc>
                <a:spcPts val="4346"/>
              </a:lnSpc>
            </a:pPr>
            <a:endParaRPr lang="en-US" sz="3104">
              <a:solidFill>
                <a:srgbClr val="F8F8D0"/>
              </a:solidFill>
              <a:latin typeface="Times New Roman MT"/>
              <a:ea typeface="Times New Roman MT"/>
              <a:cs typeface="Times New Roman MT"/>
              <a:sym typeface="Times New Roman MT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945193" y="6910001"/>
            <a:ext cx="4304604" cy="2931025"/>
          </a:xfrm>
          <a:custGeom>
            <a:avLst/>
            <a:gdLst/>
            <a:ahLst/>
            <a:cxnLst/>
            <a:rect l="l" t="t" r="r" b="b"/>
            <a:pathLst>
              <a:path w="4304604" h="2931025">
                <a:moveTo>
                  <a:pt x="0" y="0"/>
                </a:moveTo>
                <a:lnTo>
                  <a:pt x="4304604" y="0"/>
                </a:lnTo>
                <a:lnTo>
                  <a:pt x="4304604" y="2931024"/>
                </a:lnTo>
                <a:lnTo>
                  <a:pt x="0" y="2931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3905053" y="6614256"/>
            <a:ext cx="3108874" cy="3502665"/>
          </a:xfrm>
          <a:custGeom>
            <a:avLst/>
            <a:gdLst/>
            <a:ahLst/>
            <a:cxnLst/>
            <a:rect l="l" t="t" r="r" b="b"/>
            <a:pathLst>
              <a:path w="3108874" h="3502665">
                <a:moveTo>
                  <a:pt x="0" y="0"/>
                </a:moveTo>
                <a:lnTo>
                  <a:pt x="3108874" y="0"/>
                </a:lnTo>
                <a:lnTo>
                  <a:pt x="3108874" y="3502665"/>
                </a:lnTo>
                <a:lnTo>
                  <a:pt x="0" y="3502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480824" y="516437"/>
            <a:ext cx="13326352" cy="91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5376">
                <a:solidFill>
                  <a:srgbClr val="BD862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Expectations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BEAE8430668444A1B0918F86749991" ma:contentTypeVersion="46" ma:contentTypeDescription="Create a new document." ma:contentTypeScope="" ma:versionID="c7ab670e6b93c093d2d47ec4eadbe0c6">
  <xsd:schema xmlns:xsd="http://www.w3.org/2001/XMLSchema" xmlns:xs="http://www.w3.org/2001/XMLSchema" xmlns:p="http://schemas.microsoft.com/office/2006/metadata/properties" xmlns:ns2="850972b2-b997-45c5-b465-7513585d9f9b" xmlns:ns3="fa175cae-579d-4da6-999f-730d10659fd1" targetNamespace="http://schemas.microsoft.com/office/2006/metadata/properties" ma:root="true" ma:fieldsID="04c7bb9c32a2daad9705ea6a73481519" ns2:_="" ns3:_="">
    <xsd:import namespace="850972b2-b997-45c5-b465-7513585d9f9b"/>
    <xsd:import namespace="fa175cae-579d-4da6-999f-730d10659f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  <xsd:element ref="ns2:Teachers" minOccurs="0"/>
                <xsd:element ref="ns2:Students" minOccurs="0"/>
                <xsd:element ref="ns2:Student_Groups" minOccurs="0"/>
                <xsd:element ref="ns2:Invited_Teachers" minOccurs="0"/>
                <xsd:element ref="ns2:Invited_Students" minOccurs="0"/>
                <xsd:element ref="ns2:Has_Teacher_Only_SectionGroup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972b2-b997-45c5-b465-7513585d9f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Teachers" ma:index="4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4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4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4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4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Has_Teacher_Only_SectionGroup" ma:index="47" nillable="true" ma:displayName="Has Teacher Only SectionGroup" ma:internalName="Has_Teacher_Only_SectionGroup">
      <xsd:simpleType>
        <xsd:restriction base="dms:Boolean"/>
      </xsd:simpleType>
    </xsd:element>
    <xsd:element name="lcf76f155ced4ddcb4097134ff3c332f" ma:index="49" nillable="true" ma:taxonomy="true" ma:internalName="lcf76f155ced4ddcb4097134ff3c332f" ma:taxonomyFieldName="MediaServiceImageTags" ma:displayName="Image Tags" ma:readOnly="false" ma:fieldId="{5cf76f15-5ced-4ddc-b409-7134ff3c332f}" ma:taxonomyMulti="true" ma:sspId="d5acb547-e68f-4851-913e-d94120a6af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5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5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75cae-579d-4da6-999f-730d10659f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0" nillable="true" ma:displayName="Taxonomy Catch All Column" ma:hidden="true" ma:list="{bae64a81-28cc-485e-8dd5-6af1d046de71}" ma:internalName="TaxCatchAll" ma:showField="CatchAllData" ma:web="fa175cae-579d-4da6-999f-730d10659f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850972b2-b997-45c5-b465-7513585d9f9b" xsi:nil="true"/>
    <IsNotebookLocked xmlns="850972b2-b997-45c5-b465-7513585d9f9b" xsi:nil="true"/>
    <CultureName xmlns="850972b2-b997-45c5-b465-7513585d9f9b" xsi:nil="true"/>
    <Owner xmlns="850972b2-b997-45c5-b465-7513585d9f9b">
      <UserInfo>
        <DisplayName/>
        <AccountId xsi:nil="true"/>
        <AccountType/>
      </UserInfo>
    </Owner>
    <Distribution_Groups xmlns="850972b2-b997-45c5-b465-7513585d9f9b" xsi:nil="true"/>
    <Members xmlns="850972b2-b997-45c5-b465-7513585d9f9b">
      <UserInfo>
        <DisplayName/>
        <AccountId xsi:nil="true"/>
        <AccountType/>
      </UserInfo>
    </Members>
    <Is_Collaboration_Space_Locked xmlns="850972b2-b997-45c5-b465-7513585d9f9b" xsi:nil="true"/>
    <TaxCatchAll xmlns="fa175cae-579d-4da6-999f-730d10659fd1" xsi:nil="true"/>
    <NotebookType xmlns="850972b2-b997-45c5-b465-7513585d9f9b" xsi:nil="true"/>
    <FolderType xmlns="850972b2-b997-45c5-b465-7513585d9f9b" xsi:nil="true"/>
    <Leaders xmlns="850972b2-b997-45c5-b465-7513585d9f9b">
      <UserInfo>
        <DisplayName/>
        <AccountId xsi:nil="true"/>
        <AccountType/>
      </UserInfo>
    </Leaders>
    <Has_Teacher_Only_SectionGroup xmlns="850972b2-b997-45c5-b465-7513585d9f9b" xsi:nil="true"/>
    <DefaultSectionNames xmlns="850972b2-b997-45c5-b465-7513585d9f9b" xsi:nil="true"/>
    <Teams_Channel_Section_Location xmlns="850972b2-b997-45c5-b465-7513585d9f9b" xsi:nil="true"/>
    <Teachers xmlns="850972b2-b997-45c5-b465-7513585d9f9b">
      <UserInfo>
        <DisplayName/>
        <AccountId xsi:nil="true"/>
        <AccountType/>
      </UserInfo>
    </Teachers>
    <Member_Groups xmlns="850972b2-b997-45c5-b465-7513585d9f9b">
      <UserInfo>
        <DisplayName/>
        <AccountId xsi:nil="true"/>
        <AccountType/>
      </UserInfo>
    </Member_Groups>
    <Invited_Teachers xmlns="850972b2-b997-45c5-b465-7513585d9f9b" xsi:nil="true"/>
    <Invited_Students xmlns="850972b2-b997-45c5-b465-7513585d9f9b" xsi:nil="true"/>
    <lcf76f155ced4ddcb4097134ff3c332f xmlns="850972b2-b997-45c5-b465-7513585d9f9b">
      <Terms xmlns="http://schemas.microsoft.com/office/infopath/2007/PartnerControls"/>
    </lcf76f155ced4ddcb4097134ff3c332f>
    <Math_Settings xmlns="850972b2-b997-45c5-b465-7513585d9f9b" xsi:nil="true"/>
    <Templates xmlns="850972b2-b997-45c5-b465-7513585d9f9b" xsi:nil="true"/>
    <Self_Registration_Enabled xmlns="850972b2-b997-45c5-b465-7513585d9f9b" xsi:nil="true"/>
    <Invited_Members xmlns="850972b2-b997-45c5-b465-7513585d9f9b" xsi:nil="true"/>
    <AppVersion xmlns="850972b2-b997-45c5-b465-7513585d9f9b" xsi:nil="true"/>
    <LMS_Mappings xmlns="850972b2-b997-45c5-b465-7513585d9f9b" xsi:nil="true"/>
    <Invited_Leaders xmlns="850972b2-b997-45c5-b465-7513585d9f9b" xsi:nil="true"/>
    <Students xmlns="850972b2-b997-45c5-b465-7513585d9f9b">
      <UserInfo>
        <DisplayName/>
        <AccountId xsi:nil="true"/>
        <AccountType/>
      </UserInfo>
    </Students>
    <Student_Groups xmlns="850972b2-b997-45c5-b465-7513585d9f9b">
      <UserInfo>
        <DisplayName/>
        <AccountId xsi:nil="true"/>
        <AccountType/>
      </UserInfo>
    </Student_Groups>
    <Has_Leaders_Only_SectionGroup xmlns="850972b2-b997-45c5-b465-7513585d9f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87DB81-E099-4E59-8181-A9A85F493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972b2-b997-45c5-b465-7513585d9f9b"/>
    <ds:schemaRef ds:uri="fa175cae-579d-4da6-999f-730d10659f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85A5EA-A664-49A9-9198-6A3E24655603}">
  <ds:schemaRefs>
    <ds:schemaRef ds:uri="http://schemas.microsoft.com/office/2006/metadata/properties"/>
    <ds:schemaRef ds:uri="http://schemas.microsoft.com/office/infopath/2007/PartnerControls"/>
    <ds:schemaRef ds:uri="850972b2-b997-45c5-b465-7513585d9f9b"/>
    <ds:schemaRef ds:uri="fa175cae-579d-4da6-999f-730d10659fd1"/>
  </ds:schemaRefs>
</ds:datastoreItem>
</file>

<file path=customXml/itemProps3.xml><?xml version="1.0" encoding="utf-8"?>
<ds:datastoreItem xmlns:ds="http://schemas.openxmlformats.org/officeDocument/2006/customXml" ds:itemID="{731D0DFF-C2FE-4371-81D8-97377640B9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Custom</PresentationFormat>
  <Paragraphs>205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Libre Baskerville</vt:lpstr>
      <vt:lpstr>Calibri</vt:lpstr>
      <vt:lpstr>Libre Baskerville Italics</vt:lpstr>
      <vt:lpstr>Times New Roman MT</vt:lpstr>
      <vt:lpstr>Times New Roman MT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Yellow Floral Watercolor Aesthetic Group Project Presentation</dc:title>
  <dc:creator>Amy Jennings (Streethay Staff)</dc:creator>
  <cp:lastModifiedBy>Emma Mole (Streethay Staff)</cp:lastModifiedBy>
  <cp:revision>2</cp:revision>
  <dcterms:created xsi:type="dcterms:W3CDTF">2006-08-16T00:00:00Z</dcterms:created>
  <dcterms:modified xsi:type="dcterms:W3CDTF">2026-06-22T12:57:22Z</dcterms:modified>
  <dc:identifier>DAHM1hnAEjc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0x01010019BEAE8430668444A1B0918F86749991</vt:lpwstr>
  </property>
  <property fmtid="{D5CDD505-2E9C-101B-9397-08002B2CF9AE}" pid="3" name="MediaServiceImageTags">
    <vt:lpwstr/>
  </property>
</Properties>
</file>