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0"/>
  </p:notesMasterIdLst>
  <p:sldIdLst>
    <p:sldId id="256" r:id="rId5"/>
    <p:sldId id="280" r:id="rId6"/>
    <p:sldId id="27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8" r:id="rId15"/>
    <p:sldId id="259" r:id="rId16"/>
    <p:sldId id="274" r:id="rId17"/>
    <p:sldId id="260" r:id="rId18"/>
    <p:sldId id="271" r:id="rId19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8231BD-D34E-489A-AB78-30CE09B7DA2F}" v="3" dt="2026-06-22T20:39:32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Mole (Streethay Staff)" userId="5c0e6141-cf02-4fcb-9270-827e0e63ca7b" providerId="ADAL" clId="{2B06D35E-8565-4354-9055-33DC21F76167}"/>
    <pc:docChg chg="undo redo custSel delSld modSld">
      <pc:chgData name="Emma Mole (Streethay Staff)" userId="5c0e6141-cf02-4fcb-9270-827e0e63ca7b" providerId="ADAL" clId="{2B06D35E-8565-4354-9055-33DC21F76167}" dt="2026-06-22T20:40:24.540" v="47" actId="478"/>
      <pc:docMkLst>
        <pc:docMk/>
      </pc:docMkLst>
      <pc:sldChg chg="delSp modSp">
        <pc:chgData name="Emma Mole (Streethay Staff)" userId="5c0e6141-cf02-4fcb-9270-827e0e63ca7b" providerId="ADAL" clId="{2B06D35E-8565-4354-9055-33DC21F76167}" dt="2026-06-22T20:39:10.431" v="28" actId="478"/>
        <pc:sldMkLst>
          <pc:docMk/>
          <pc:sldMk cId="1718331242" sldId="256"/>
        </pc:sldMkLst>
        <pc:picChg chg="del mod">
          <ac:chgData name="Emma Mole (Streethay Staff)" userId="5c0e6141-cf02-4fcb-9270-827e0e63ca7b" providerId="ADAL" clId="{2B06D35E-8565-4354-9055-33DC21F76167}" dt="2026-06-22T20:39:10.431" v="28" actId="478"/>
          <ac:picMkLst>
            <pc:docMk/>
            <pc:sldMk cId="1718331242" sldId="256"/>
            <ac:picMk id="1026" creationId="{33D0EBD4-0BCB-AF41-0A50-CCD500EE7166}"/>
          </ac:picMkLst>
        </pc:picChg>
      </pc:sldChg>
      <pc:sldChg chg="del">
        <pc:chgData name="Emma Mole (Streethay Staff)" userId="5c0e6141-cf02-4fcb-9270-827e0e63ca7b" providerId="ADAL" clId="{2B06D35E-8565-4354-9055-33DC21F76167}" dt="2026-06-22T20:31:32.454" v="0" actId="47"/>
        <pc:sldMkLst>
          <pc:docMk/>
          <pc:sldMk cId="3309827113" sldId="257"/>
        </pc:sldMkLst>
      </pc:sldChg>
      <pc:sldChg chg="delSp modSp mod">
        <pc:chgData name="Emma Mole (Streethay Staff)" userId="5c0e6141-cf02-4fcb-9270-827e0e63ca7b" providerId="ADAL" clId="{2B06D35E-8565-4354-9055-33DC21F76167}" dt="2026-06-22T20:39:58.983" v="39" actId="1076"/>
        <pc:sldMkLst>
          <pc:docMk/>
          <pc:sldMk cId="393906024" sldId="259"/>
        </pc:sldMkLst>
        <pc:spChg chg="mod">
          <ac:chgData name="Emma Mole (Streethay Staff)" userId="5c0e6141-cf02-4fcb-9270-827e0e63ca7b" providerId="ADAL" clId="{2B06D35E-8565-4354-9055-33DC21F76167}" dt="2026-06-22T20:39:58.983" v="39" actId="1076"/>
          <ac:spMkLst>
            <pc:docMk/>
            <pc:sldMk cId="393906024" sldId="259"/>
            <ac:spMk id="2" creationId="{4542BCB6-F3C3-469E-DB9A-A4E2AD209225}"/>
          </ac:spMkLst>
        </pc:spChg>
        <pc:spChg chg="mod">
          <ac:chgData name="Emma Mole (Streethay Staff)" userId="5c0e6141-cf02-4fcb-9270-827e0e63ca7b" providerId="ADAL" clId="{2B06D35E-8565-4354-9055-33DC21F76167}" dt="2026-06-22T20:39:37.290" v="32" actId="1076"/>
          <ac:spMkLst>
            <pc:docMk/>
            <pc:sldMk cId="393906024" sldId="259"/>
            <ac:spMk id="3" creationId="{32472E65-5EDF-A48F-6B95-9968B12005B7}"/>
          </ac:spMkLst>
        </pc:spChg>
        <pc:grpChg chg="del">
          <ac:chgData name="Emma Mole (Streethay Staff)" userId="5c0e6141-cf02-4fcb-9270-827e0e63ca7b" providerId="ADAL" clId="{2B06D35E-8565-4354-9055-33DC21F76167}" dt="2026-06-22T20:39:32.402" v="31" actId="478"/>
          <ac:grpSpMkLst>
            <pc:docMk/>
            <pc:sldMk cId="393906024" sldId="259"/>
            <ac:grpSpMk id="4" creationId="{EE842E49-DF23-AD89-B576-8579EF99D6F3}"/>
          </ac:grpSpMkLst>
        </pc:grpChg>
        <pc:picChg chg="del">
          <ac:chgData name="Emma Mole (Streethay Staff)" userId="5c0e6141-cf02-4fcb-9270-827e0e63ca7b" providerId="ADAL" clId="{2B06D35E-8565-4354-9055-33DC21F76167}" dt="2026-06-22T20:39:31.180" v="30" actId="478"/>
          <ac:picMkLst>
            <pc:docMk/>
            <pc:sldMk cId="393906024" sldId="259"/>
            <ac:picMk id="8" creationId="{2AB3B9BB-146E-7139-DADA-17D8FDC50297}"/>
          </ac:picMkLst>
        </pc:picChg>
        <pc:picChg chg="del">
          <ac:chgData name="Emma Mole (Streethay Staff)" userId="5c0e6141-cf02-4fcb-9270-827e0e63ca7b" providerId="ADAL" clId="{2B06D35E-8565-4354-9055-33DC21F76167}" dt="2026-06-22T20:39:29.782" v="29" actId="478"/>
          <ac:picMkLst>
            <pc:docMk/>
            <pc:sldMk cId="393906024" sldId="259"/>
            <ac:picMk id="9" creationId="{42B625E7-C1EE-EBD7-871D-B136EC28E25B}"/>
          </ac:picMkLst>
        </pc:picChg>
      </pc:sldChg>
      <pc:sldChg chg="del">
        <pc:chgData name="Emma Mole (Streethay Staff)" userId="5c0e6141-cf02-4fcb-9270-827e0e63ca7b" providerId="ADAL" clId="{2B06D35E-8565-4354-9055-33DC21F76167}" dt="2026-06-22T20:38:22.761" v="27" actId="47"/>
        <pc:sldMkLst>
          <pc:docMk/>
          <pc:sldMk cId="288760377" sldId="261"/>
        </pc:sldMkLst>
      </pc:sldChg>
      <pc:sldChg chg="delSp modSp del mod">
        <pc:chgData name="Emma Mole (Streethay Staff)" userId="5c0e6141-cf02-4fcb-9270-827e0e63ca7b" providerId="ADAL" clId="{2B06D35E-8565-4354-9055-33DC21F76167}" dt="2026-06-22T20:34:43.702" v="12" actId="2696"/>
        <pc:sldMkLst>
          <pc:docMk/>
          <pc:sldMk cId="732254190" sldId="262"/>
        </pc:sldMkLst>
        <pc:spChg chg="mod">
          <ac:chgData name="Emma Mole (Streethay Staff)" userId="5c0e6141-cf02-4fcb-9270-827e0e63ca7b" providerId="ADAL" clId="{2B06D35E-8565-4354-9055-33DC21F76167}" dt="2026-06-22T20:34:36.711" v="11" actId="1076"/>
          <ac:spMkLst>
            <pc:docMk/>
            <pc:sldMk cId="732254190" sldId="262"/>
            <ac:spMk id="3" creationId="{81C2346E-7651-67CA-0F05-1C7A9955E167}"/>
          </ac:spMkLst>
        </pc:spChg>
        <pc:picChg chg="del">
          <ac:chgData name="Emma Mole (Streethay Staff)" userId="5c0e6141-cf02-4fcb-9270-827e0e63ca7b" providerId="ADAL" clId="{2B06D35E-8565-4354-9055-33DC21F76167}" dt="2026-06-22T20:34:28.303" v="10" actId="478"/>
          <ac:picMkLst>
            <pc:docMk/>
            <pc:sldMk cId="732254190" sldId="262"/>
            <ac:picMk id="4" creationId="{DE841CA0-55B4-DDD5-565C-EA51B44A017E}"/>
          </ac:picMkLst>
        </pc:picChg>
      </pc:sldChg>
      <pc:sldChg chg="del">
        <pc:chgData name="Emma Mole (Streethay Staff)" userId="5c0e6141-cf02-4fcb-9270-827e0e63ca7b" providerId="ADAL" clId="{2B06D35E-8565-4354-9055-33DC21F76167}" dt="2026-06-22T20:34:50.739" v="13" actId="47"/>
        <pc:sldMkLst>
          <pc:docMk/>
          <pc:sldMk cId="3580811879" sldId="263"/>
        </pc:sldMkLst>
      </pc:sldChg>
      <pc:sldChg chg="delSp modSp mod">
        <pc:chgData name="Emma Mole (Streethay Staff)" userId="5c0e6141-cf02-4fcb-9270-827e0e63ca7b" providerId="ADAL" clId="{2B06D35E-8565-4354-9055-33DC21F76167}" dt="2026-06-22T20:33:34.256" v="4" actId="1076"/>
        <pc:sldMkLst>
          <pc:docMk/>
          <pc:sldMk cId="2982722553" sldId="266"/>
        </pc:sldMkLst>
        <pc:picChg chg="del">
          <ac:chgData name="Emma Mole (Streethay Staff)" userId="5c0e6141-cf02-4fcb-9270-827e0e63ca7b" providerId="ADAL" clId="{2B06D35E-8565-4354-9055-33DC21F76167}" dt="2026-06-22T20:33:24.510" v="3" actId="478"/>
          <ac:picMkLst>
            <pc:docMk/>
            <pc:sldMk cId="2982722553" sldId="266"/>
            <ac:picMk id="3" creationId="{B952F439-4A86-E393-3EB1-B9255EA92965}"/>
          </ac:picMkLst>
        </pc:picChg>
        <pc:picChg chg="mod">
          <ac:chgData name="Emma Mole (Streethay Staff)" userId="5c0e6141-cf02-4fcb-9270-827e0e63ca7b" providerId="ADAL" clId="{2B06D35E-8565-4354-9055-33DC21F76167}" dt="2026-06-22T20:33:34.256" v="4" actId="1076"/>
          <ac:picMkLst>
            <pc:docMk/>
            <pc:sldMk cId="2982722553" sldId="266"/>
            <ac:picMk id="5" creationId="{EC982BC4-9C33-A9E2-5237-203F93F15F86}"/>
          </ac:picMkLst>
        </pc:picChg>
      </pc:sldChg>
      <pc:sldChg chg="delSp modSp mod">
        <pc:chgData name="Emma Mole (Streethay Staff)" userId="5c0e6141-cf02-4fcb-9270-827e0e63ca7b" providerId="ADAL" clId="{2B06D35E-8565-4354-9055-33DC21F76167}" dt="2026-06-22T20:33:58.374" v="9" actId="14734"/>
        <pc:sldMkLst>
          <pc:docMk/>
          <pc:sldMk cId="692731814" sldId="267"/>
        </pc:sldMkLst>
        <pc:graphicFrameChg chg="mod">
          <ac:chgData name="Emma Mole (Streethay Staff)" userId="5c0e6141-cf02-4fcb-9270-827e0e63ca7b" providerId="ADAL" clId="{2B06D35E-8565-4354-9055-33DC21F76167}" dt="2026-06-22T20:33:50.019" v="7" actId="1076"/>
          <ac:graphicFrameMkLst>
            <pc:docMk/>
            <pc:sldMk cId="692731814" sldId="267"/>
            <ac:graphicFrameMk id="9" creationId="{B90145F2-70D0-E704-EFAF-8292FFDBAECE}"/>
          </ac:graphicFrameMkLst>
        </pc:graphicFrameChg>
        <pc:graphicFrameChg chg="modGraphic">
          <ac:chgData name="Emma Mole (Streethay Staff)" userId="5c0e6141-cf02-4fcb-9270-827e0e63ca7b" providerId="ADAL" clId="{2B06D35E-8565-4354-9055-33DC21F76167}" dt="2026-06-22T20:33:58.374" v="9" actId="14734"/>
          <ac:graphicFrameMkLst>
            <pc:docMk/>
            <pc:sldMk cId="692731814" sldId="267"/>
            <ac:graphicFrameMk id="12" creationId="{0CA1BCF2-6818-3C78-2629-58317ADB2097}"/>
          </ac:graphicFrameMkLst>
        </pc:graphicFrameChg>
        <pc:picChg chg="del">
          <ac:chgData name="Emma Mole (Streethay Staff)" userId="5c0e6141-cf02-4fcb-9270-827e0e63ca7b" providerId="ADAL" clId="{2B06D35E-8565-4354-9055-33DC21F76167}" dt="2026-06-22T20:33:45.030" v="6" actId="478"/>
          <ac:picMkLst>
            <pc:docMk/>
            <pc:sldMk cId="692731814" sldId="267"/>
            <ac:picMk id="3" creationId="{D01E786E-47A4-4583-5994-DCB1B0F296FA}"/>
          </ac:picMkLst>
        </pc:picChg>
        <pc:picChg chg="del">
          <ac:chgData name="Emma Mole (Streethay Staff)" userId="5c0e6141-cf02-4fcb-9270-827e0e63ca7b" providerId="ADAL" clId="{2B06D35E-8565-4354-9055-33DC21F76167}" dt="2026-06-22T20:33:43.205" v="5" actId="478"/>
          <ac:picMkLst>
            <pc:docMk/>
            <pc:sldMk cId="692731814" sldId="267"/>
            <ac:picMk id="4" creationId="{26436D0C-24EA-3141-AC8E-2636A16EB061}"/>
          </ac:picMkLst>
        </pc:picChg>
      </pc:sldChg>
      <pc:sldChg chg="delSp modSp mod">
        <pc:chgData name="Emma Mole (Streethay Staff)" userId="5c0e6141-cf02-4fcb-9270-827e0e63ca7b" providerId="ADAL" clId="{2B06D35E-8565-4354-9055-33DC21F76167}" dt="2026-06-22T20:40:24.540" v="47" actId="478"/>
        <pc:sldMkLst>
          <pc:docMk/>
          <pc:sldMk cId="2530179971" sldId="271"/>
        </pc:sldMkLst>
        <pc:spChg chg="mod">
          <ac:chgData name="Emma Mole (Streethay Staff)" userId="5c0e6141-cf02-4fcb-9270-827e0e63ca7b" providerId="ADAL" clId="{2B06D35E-8565-4354-9055-33DC21F76167}" dt="2026-06-22T20:40:18.306" v="46" actId="1076"/>
          <ac:spMkLst>
            <pc:docMk/>
            <pc:sldMk cId="2530179971" sldId="271"/>
            <ac:spMk id="3" creationId="{D4391F84-6752-9F48-BD8A-6E0D32198AD4}"/>
          </ac:spMkLst>
        </pc:spChg>
        <pc:spChg chg="del">
          <ac:chgData name="Emma Mole (Streethay Staff)" userId="5c0e6141-cf02-4fcb-9270-827e0e63ca7b" providerId="ADAL" clId="{2B06D35E-8565-4354-9055-33DC21F76167}" dt="2026-06-22T20:40:24.540" v="47" actId="478"/>
          <ac:spMkLst>
            <pc:docMk/>
            <pc:sldMk cId="2530179971" sldId="271"/>
            <ac:spMk id="5" creationId="{F6071A42-038C-3CA2-BE82-4003BD54C1C9}"/>
          </ac:spMkLst>
        </pc:spChg>
        <pc:picChg chg="del">
          <ac:chgData name="Emma Mole (Streethay Staff)" userId="5c0e6141-cf02-4fcb-9270-827e0e63ca7b" providerId="ADAL" clId="{2B06D35E-8565-4354-9055-33DC21F76167}" dt="2026-06-22T20:40:13" v="45" actId="478"/>
          <ac:picMkLst>
            <pc:docMk/>
            <pc:sldMk cId="2530179971" sldId="271"/>
            <ac:picMk id="6" creationId="{7F8A23F5-5471-A448-B52C-2E7259A91AAA}"/>
          </ac:picMkLst>
        </pc:picChg>
      </pc:sldChg>
      <pc:sldChg chg="delSp modSp mod">
        <pc:chgData name="Emma Mole (Streethay Staff)" userId="5c0e6141-cf02-4fcb-9270-827e0e63ca7b" providerId="ADAL" clId="{2B06D35E-8565-4354-9055-33DC21F76167}" dt="2026-06-22T20:37:55.505" v="26" actId="1076"/>
        <pc:sldMkLst>
          <pc:docMk/>
          <pc:sldMk cId="3995371154" sldId="273"/>
        </pc:sldMkLst>
        <pc:spChg chg="mod">
          <ac:chgData name="Emma Mole (Streethay Staff)" userId="5c0e6141-cf02-4fcb-9270-827e0e63ca7b" providerId="ADAL" clId="{2B06D35E-8565-4354-9055-33DC21F76167}" dt="2026-06-22T20:37:45.678" v="24" actId="122"/>
          <ac:spMkLst>
            <pc:docMk/>
            <pc:sldMk cId="3995371154" sldId="273"/>
            <ac:spMk id="2" creationId="{B3ED2922-3558-AF57-1740-3A05E11F4379}"/>
          </ac:spMkLst>
        </pc:spChg>
        <pc:spChg chg="mod">
          <ac:chgData name="Emma Mole (Streethay Staff)" userId="5c0e6141-cf02-4fcb-9270-827e0e63ca7b" providerId="ADAL" clId="{2B06D35E-8565-4354-9055-33DC21F76167}" dt="2026-06-22T20:37:55.505" v="26" actId="1076"/>
          <ac:spMkLst>
            <pc:docMk/>
            <pc:sldMk cId="3995371154" sldId="273"/>
            <ac:spMk id="3" creationId="{59265D6C-88FD-75D7-A1BA-4E340FE72F19}"/>
          </ac:spMkLst>
        </pc:spChg>
        <pc:picChg chg="del">
          <ac:chgData name="Emma Mole (Streethay Staff)" userId="5c0e6141-cf02-4fcb-9270-827e0e63ca7b" providerId="ADAL" clId="{2B06D35E-8565-4354-9055-33DC21F76167}" dt="2026-06-22T20:37:28.999" v="14" actId="478"/>
          <ac:picMkLst>
            <pc:docMk/>
            <pc:sldMk cId="3995371154" sldId="273"/>
            <ac:picMk id="6" creationId="{34760BEE-DEA4-17AA-B712-4F52044FEF13}"/>
          </ac:picMkLst>
        </pc:picChg>
        <pc:picChg chg="del">
          <ac:chgData name="Emma Mole (Streethay Staff)" userId="5c0e6141-cf02-4fcb-9270-827e0e63ca7b" providerId="ADAL" clId="{2B06D35E-8565-4354-9055-33DC21F76167}" dt="2026-06-22T20:37:30.319" v="15" actId="478"/>
          <ac:picMkLst>
            <pc:docMk/>
            <pc:sldMk cId="3995371154" sldId="273"/>
            <ac:picMk id="7" creationId="{C211354E-8A02-759D-36FF-677AF8662989}"/>
          </ac:picMkLst>
        </pc:picChg>
        <pc:picChg chg="del">
          <ac:chgData name="Emma Mole (Streethay Staff)" userId="5c0e6141-cf02-4fcb-9270-827e0e63ca7b" providerId="ADAL" clId="{2B06D35E-8565-4354-9055-33DC21F76167}" dt="2026-06-22T20:37:34.029" v="19" actId="478"/>
          <ac:picMkLst>
            <pc:docMk/>
            <pc:sldMk cId="3995371154" sldId="273"/>
            <ac:picMk id="9" creationId="{949A28DF-1DD4-024F-F56C-137D4091DE75}"/>
          </ac:picMkLst>
        </pc:picChg>
        <pc:picChg chg="del">
          <ac:chgData name="Emma Mole (Streethay Staff)" userId="5c0e6141-cf02-4fcb-9270-827e0e63ca7b" providerId="ADAL" clId="{2B06D35E-8565-4354-9055-33DC21F76167}" dt="2026-06-22T20:37:32.081" v="17" actId="478"/>
          <ac:picMkLst>
            <pc:docMk/>
            <pc:sldMk cId="3995371154" sldId="273"/>
            <ac:picMk id="11" creationId="{47E1F9BF-7FF7-4EB1-1EEB-D4E029C1D799}"/>
          </ac:picMkLst>
        </pc:picChg>
        <pc:picChg chg="del">
          <ac:chgData name="Emma Mole (Streethay Staff)" userId="5c0e6141-cf02-4fcb-9270-827e0e63ca7b" providerId="ADAL" clId="{2B06D35E-8565-4354-9055-33DC21F76167}" dt="2026-06-22T20:37:33.103" v="18" actId="478"/>
          <ac:picMkLst>
            <pc:docMk/>
            <pc:sldMk cId="3995371154" sldId="273"/>
            <ac:picMk id="13" creationId="{ED978C9B-5E0E-D0B6-BDB8-9E64C5892C58}"/>
          </ac:picMkLst>
        </pc:picChg>
        <pc:picChg chg="del">
          <ac:chgData name="Emma Mole (Streethay Staff)" userId="5c0e6141-cf02-4fcb-9270-827e0e63ca7b" providerId="ADAL" clId="{2B06D35E-8565-4354-9055-33DC21F76167}" dt="2026-06-22T20:37:31.190" v="16" actId="478"/>
          <ac:picMkLst>
            <pc:docMk/>
            <pc:sldMk cId="3995371154" sldId="273"/>
            <ac:picMk id="16" creationId="{C57BF289-5B7E-1A2D-6394-33509ADC2EE5}"/>
          </ac:picMkLst>
        </pc:picChg>
        <pc:picChg chg="del">
          <ac:chgData name="Emma Mole (Streethay Staff)" userId="5c0e6141-cf02-4fcb-9270-827e0e63ca7b" providerId="ADAL" clId="{2B06D35E-8565-4354-9055-33DC21F76167}" dt="2026-06-22T20:37:35.040" v="20" actId="478"/>
          <ac:picMkLst>
            <pc:docMk/>
            <pc:sldMk cId="3995371154" sldId="273"/>
            <ac:picMk id="18" creationId="{79757EA7-2D24-9078-02FB-57BB225BD5F6}"/>
          </ac:picMkLst>
        </pc:picChg>
        <pc:picChg chg="del">
          <ac:chgData name="Emma Mole (Streethay Staff)" userId="5c0e6141-cf02-4fcb-9270-827e0e63ca7b" providerId="ADAL" clId="{2B06D35E-8565-4354-9055-33DC21F76167}" dt="2026-06-22T20:37:35.855" v="21" actId="478"/>
          <ac:picMkLst>
            <pc:docMk/>
            <pc:sldMk cId="3995371154" sldId="273"/>
            <ac:picMk id="20" creationId="{D3D10471-BAAE-F251-02DE-246BC375E161}"/>
          </ac:picMkLst>
        </pc:picChg>
      </pc:sldChg>
      <pc:sldChg chg="addSp delSp mod">
        <pc:chgData name="Emma Mole (Streethay Staff)" userId="5c0e6141-cf02-4fcb-9270-827e0e63ca7b" providerId="ADAL" clId="{2B06D35E-8565-4354-9055-33DC21F76167}" dt="2026-06-22T20:40:08.887" v="44" actId="478"/>
        <pc:sldMkLst>
          <pc:docMk/>
          <pc:sldMk cId="4090678490" sldId="274"/>
        </pc:sldMkLst>
        <pc:picChg chg="add del">
          <ac:chgData name="Emma Mole (Streethay Staff)" userId="5c0e6141-cf02-4fcb-9270-827e0e63ca7b" providerId="ADAL" clId="{2B06D35E-8565-4354-9055-33DC21F76167}" dt="2026-06-22T20:40:08.887" v="44" actId="478"/>
          <ac:picMkLst>
            <pc:docMk/>
            <pc:sldMk cId="4090678490" sldId="274"/>
            <ac:picMk id="6" creationId="{A230310E-45E9-6B57-FEB6-345412B27427}"/>
          </ac:picMkLst>
        </pc:picChg>
        <pc:picChg chg="add del">
          <ac:chgData name="Emma Mole (Streethay Staff)" userId="5c0e6141-cf02-4fcb-9270-827e0e63ca7b" providerId="ADAL" clId="{2B06D35E-8565-4354-9055-33DC21F76167}" dt="2026-06-22T20:40:06.185" v="43" actId="478"/>
          <ac:picMkLst>
            <pc:docMk/>
            <pc:sldMk cId="4090678490" sldId="274"/>
            <ac:picMk id="7" creationId="{668E0596-0590-9AD8-72CB-07AA30814454}"/>
          </ac:picMkLst>
        </pc:picChg>
      </pc:sldChg>
      <pc:sldChg chg="del">
        <pc:chgData name="Emma Mole (Streethay Staff)" userId="5c0e6141-cf02-4fcb-9270-827e0e63ca7b" providerId="ADAL" clId="{2B06D35E-8565-4354-9055-33DC21F76167}" dt="2026-06-22T20:31:51.330" v="1" actId="47"/>
        <pc:sldMkLst>
          <pc:docMk/>
          <pc:sldMk cId="1639775620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35C45-E1BF-402C-8CF5-D66F8DAE5129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CCFEC-B932-41B3-90A4-4E1E3E338F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32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58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357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88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49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565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652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35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663C3-408C-44FB-878F-E9D86467E73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38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76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267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68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72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909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704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CCFEC-B932-41B3-90A4-4E1E3E338F0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0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91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1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3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8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5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5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6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0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formsplus.co.uk/category/school-uniform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1135C-51CB-9D51-A3A5-84D35577A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GB" sz="6600">
                <a:solidFill>
                  <a:schemeClr val="bg1"/>
                </a:solidFill>
              </a:rPr>
              <a:t>Welcome to Streethay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49592-0CE0-3318-7803-EEBC945CF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en-GB" sz="3600">
                <a:solidFill>
                  <a:schemeClr val="bg1"/>
                </a:solidFill>
                <a:latin typeface="Sassoon Infant Std"/>
              </a:rPr>
              <a:t>Team Daffodils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70D17-8742-7C6A-7CE1-A8561F8B7A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2588" y="145440"/>
            <a:ext cx="1088663" cy="109065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B7FCA-F323-6CB4-3967-04E58507A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48" y="93487"/>
            <a:ext cx="1843060" cy="9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31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3611733F-E5BD-49F1-953E-8029C6596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6EA0003C-06B7-4E3A-9E9A-2DA8CA829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75A7F-52F8-8AA1-B678-BF499EF0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539" y="767323"/>
            <a:ext cx="5496559" cy="14684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chemeClr val="tx2"/>
                </a:solidFill>
                <a:latin typeface="Sassoon Infant Std"/>
              </a:rPr>
              <a:t>Behaviour</a:t>
            </a:r>
            <a:r>
              <a:rPr lang="en-US" sz="3600" dirty="0">
                <a:solidFill>
                  <a:schemeClr val="tx2"/>
                </a:solidFill>
                <a:latin typeface="Sassoon Infant Std"/>
              </a:rPr>
              <a:t> and Regulation</a:t>
            </a:r>
            <a:r>
              <a:rPr lang="en-US" sz="3600" dirty="0">
                <a:solidFill>
                  <a:schemeClr val="tx2"/>
                </a:solidFill>
              </a:rPr>
              <a:t> 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419BA1-A90D-E8F1-C424-43ECCA117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4208" r="11885" b="14876"/>
          <a:stretch/>
        </p:blipFill>
        <p:spPr bwMode="auto">
          <a:xfrm rot="16200000">
            <a:off x="4917943" y="1909907"/>
            <a:ext cx="1790150" cy="26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D242F0-78D7-BB30-D809-E35E790D9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695" y="4341055"/>
            <a:ext cx="2671671" cy="1943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56B18-778B-B55C-D006-35D1E1EA98B5}"/>
              </a:ext>
            </a:extLst>
          </p:cNvPr>
          <p:cNvSpPr txBox="1"/>
          <p:nvPr/>
        </p:nvSpPr>
        <p:spPr>
          <a:xfrm>
            <a:off x="7125519" y="2421682"/>
            <a:ext cx="4266601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Sassoon Infant Std"/>
              </a:rPr>
              <a:t>Early Years have a bespoke </a:t>
            </a:r>
            <a:r>
              <a:rPr lang="en-US" sz="1700" dirty="0" err="1">
                <a:solidFill>
                  <a:schemeClr val="tx2"/>
                </a:solidFill>
                <a:latin typeface="Sassoon Infant Std"/>
              </a:rPr>
              <a:t>behaviour</a:t>
            </a:r>
            <a:r>
              <a:rPr lang="en-US" sz="1700" dirty="0">
                <a:solidFill>
                  <a:schemeClr val="tx2"/>
                </a:solidFill>
                <a:latin typeface="Sassoon Infant Std"/>
              </a:rPr>
              <a:t> strategy appropriate for the children’s age expectations.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2"/>
              </a:solidFill>
              <a:latin typeface="Sassoon Infant Std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Sassoon Infant Std"/>
              </a:rPr>
              <a:t>We </a:t>
            </a:r>
            <a:r>
              <a:rPr lang="en-US" sz="1700" dirty="0" err="1">
                <a:solidFill>
                  <a:schemeClr val="tx2"/>
                </a:solidFill>
                <a:latin typeface="Sassoon Infant Std"/>
              </a:rPr>
              <a:t>recognise</a:t>
            </a:r>
            <a:r>
              <a:rPr lang="en-US" sz="1700" dirty="0">
                <a:solidFill>
                  <a:schemeClr val="tx2"/>
                </a:solidFill>
                <a:latin typeface="Sassoon Infant Std"/>
              </a:rPr>
              <a:t> that Personal, Social and Emotional development is a prime area of learning in the Early Years Foundation Stage and is fundamental to children’s development.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2"/>
              </a:solidFill>
              <a:latin typeface="Sassoon Infant Std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Sassoon Infant Std"/>
              </a:rPr>
              <a:t>Following the whole school policy and adhering to the expectations of being: Ready, Respectful and Safe.’ 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2"/>
              </a:solidFill>
            </a:endParaRP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8A01F592-3A3D-4FF0-BA89-614120145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631979" y="-1"/>
            <a:ext cx="3559715" cy="2671157"/>
            <a:chOff x="-305" y="-1"/>
            <a:chExt cx="3832880" cy="2876136"/>
          </a:xfrm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B13091DB-88A1-4ACF-A73E-49330870C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EDB6EC58-E7B3-402A-BDDF-8393CAEC9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74460539-90E5-48B6-A9DE-DB545D7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D933F2FE-C9A5-41DE-A8E6-E8578DE49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C0E4760-A93A-5965-E3EE-322A075B8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56" y="901527"/>
            <a:ext cx="3734383" cy="50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85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7DF49-5AD2-B8F2-CE5C-24829383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33" y="1132756"/>
            <a:ext cx="3023407" cy="4459090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14E14-BC82-B4D6-C355-2BCEB95F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866" y="1145505"/>
            <a:ext cx="6088010" cy="1597228"/>
          </a:xfrm>
        </p:spPr>
        <p:txBody>
          <a:bodyPr>
            <a:normAutofit/>
          </a:bodyPr>
          <a:lstStyle/>
          <a:p>
            <a:pPr algn="ctr"/>
            <a:r>
              <a:rPr lang="en-GB" sz="5400">
                <a:latin typeface="Sassoon Infant Std"/>
              </a:rPr>
              <a:t>Essential information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7EE87-B6BA-9CB5-0C34-54C0C899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660" y="2998278"/>
            <a:ext cx="4505654" cy="2728198"/>
          </a:xfrm>
        </p:spPr>
        <p:txBody>
          <a:bodyPr anchor="t">
            <a:normAutofit/>
          </a:bodyPr>
          <a:lstStyle/>
          <a:p>
            <a:r>
              <a:rPr lang="en-GB" sz="1700" dirty="0">
                <a:latin typeface="Sassoon Infant Std"/>
              </a:rPr>
              <a:t>Famly links have been sent our last week. All invoices will be sent via Famly.</a:t>
            </a:r>
          </a:p>
          <a:p>
            <a:r>
              <a:rPr lang="en-GB" sz="1700" dirty="0">
                <a:latin typeface="Sassoon Infant Std"/>
              </a:rPr>
              <a:t>Arbor is our payment system, for all chargeable provisions. Your account will be activated within the first week of the school term. </a:t>
            </a:r>
          </a:p>
          <a:p>
            <a:r>
              <a:rPr lang="en-GB" sz="1700" dirty="0">
                <a:latin typeface="Sassoon Infant Std"/>
              </a:rPr>
              <a:t>Tax Free childcare/childcare vouchers can be used to pay for private provision. </a:t>
            </a:r>
          </a:p>
          <a:p>
            <a:r>
              <a:rPr lang="en-GB" sz="1700" dirty="0">
                <a:latin typeface="Sassoon Infant Std"/>
              </a:rPr>
              <a:t>The office is open from 8am-4pm daily.  </a:t>
            </a:r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3975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2BCB6-F3C3-469E-DB9A-A4E2AD20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172" y="575016"/>
            <a:ext cx="6017562" cy="1544062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Sassoon Infant Std"/>
              </a:rPr>
              <a:t>Uniform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72E65-5EDF-A48F-6B95-9968B1200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304" y="1985199"/>
            <a:ext cx="6017562" cy="3946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400" b="1" dirty="0">
                <a:latin typeface="Sassoon Infant Std"/>
              </a:rPr>
              <a:t>At Streethay we have high expectations and believe that maintaining a smart uniform and appearance can contribute to the development of a respectful and purposeful learning atmosphere. </a:t>
            </a:r>
          </a:p>
          <a:p>
            <a:r>
              <a:rPr lang="en-GB" sz="1400" b="1" dirty="0">
                <a:latin typeface="Sassoon Infant Std"/>
              </a:rPr>
              <a:t>Our uniform supplier is Uniform Plus. </a:t>
            </a:r>
          </a:p>
          <a:p>
            <a:r>
              <a:rPr lang="en-GB" sz="1400" b="1" dirty="0">
                <a:latin typeface="Sassoon Infant Std"/>
              </a:rPr>
              <a:t>You can order via the internet or in a store.  - </a:t>
            </a:r>
            <a:r>
              <a:rPr lang="en-GB" sz="1400" b="1" dirty="0">
                <a:latin typeface="Sassoon Infant St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https://www.uniformsplus.co.uk/category/school-uniforms/</a:t>
            </a:r>
            <a:r>
              <a:rPr lang="en-GB" sz="1400" b="1" dirty="0">
                <a:latin typeface="Sassoon Infant Std"/>
              </a:rPr>
              <a:t> </a:t>
            </a:r>
          </a:p>
          <a:p>
            <a:r>
              <a:rPr lang="en-GB" sz="1400" b="1" dirty="0">
                <a:latin typeface="Sassoon Infant Std"/>
              </a:rPr>
              <a:t>Local Supermarkets may also supply suitable and affordable items. </a:t>
            </a:r>
          </a:p>
          <a:p>
            <a:r>
              <a:rPr lang="en-GB" sz="1400" b="1" dirty="0">
                <a:latin typeface="Sassoon Infant Std"/>
              </a:rPr>
              <a:t>Overview of uniform:</a:t>
            </a:r>
          </a:p>
          <a:p>
            <a:pPr marL="0" indent="0">
              <a:buNone/>
            </a:pPr>
            <a:r>
              <a:rPr lang="en-GB" sz="1400" dirty="0">
                <a:latin typeface="Sassoon Infant Std"/>
              </a:rPr>
              <a:t>- Green jumper</a:t>
            </a:r>
          </a:p>
          <a:p>
            <a:pPr marL="0" indent="0">
              <a:buNone/>
            </a:pPr>
            <a:r>
              <a:rPr lang="en-GB" sz="1400" dirty="0">
                <a:latin typeface="Sassoon Infant Std"/>
              </a:rPr>
              <a:t>- White polo shirt</a:t>
            </a:r>
          </a:p>
          <a:p>
            <a:pPr marL="0" indent="0">
              <a:buNone/>
            </a:pPr>
            <a:r>
              <a:rPr lang="en-GB" sz="1400" dirty="0">
                <a:latin typeface="Sassoon Infant Std"/>
              </a:rPr>
              <a:t>- Grey trousers/skirt/pinafore dress</a:t>
            </a:r>
          </a:p>
          <a:p>
            <a:pPr marL="0" indent="0">
              <a:buNone/>
            </a:pPr>
            <a:r>
              <a:rPr lang="en-GB" sz="1400" dirty="0">
                <a:latin typeface="Sassoon Infant Std"/>
              </a:rPr>
              <a:t>- Black smart shoes</a:t>
            </a:r>
          </a:p>
          <a:p>
            <a:pPr marL="0" indent="0">
              <a:buNone/>
            </a:pPr>
            <a:r>
              <a:rPr lang="en-GB" sz="1400" dirty="0">
                <a:latin typeface="Sassoon Infant Std"/>
              </a:rPr>
              <a:t>- Additionally, children may choose to wear a green check summer dress in the warmer months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3906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1139B-B056-BCC0-9552-65A6EEBE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pPr algn="ctr"/>
            <a:r>
              <a:rPr lang="en-GB" b="1">
                <a:latin typeface="Sassoon Infant Std"/>
              </a:rPr>
              <a:t>PE Kit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583D8-5C83-5830-E62B-6520D3484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200">
                <a:latin typeface="Sassoon Infant Std"/>
              </a:rPr>
              <a:t>Your child will have P.E.</a:t>
            </a:r>
          </a:p>
          <a:p>
            <a:pPr marL="0" indent="0">
              <a:buNone/>
            </a:pPr>
            <a:r>
              <a:rPr lang="en-GB" sz="2200" b="1">
                <a:latin typeface="Sassoon Infant Std"/>
              </a:rPr>
              <a:t>P.E. Kit overview:</a:t>
            </a:r>
          </a:p>
          <a:p>
            <a:r>
              <a:rPr lang="en-GB" sz="2200">
                <a:latin typeface="Sassoon Infant Std"/>
              </a:rPr>
              <a:t>No branded sportswear.</a:t>
            </a:r>
          </a:p>
          <a:p>
            <a:r>
              <a:rPr lang="en-GB" sz="2200">
                <a:latin typeface="Sassoon Infant Std"/>
              </a:rPr>
              <a:t>White t-shirt</a:t>
            </a:r>
          </a:p>
          <a:p>
            <a:r>
              <a:rPr lang="en-GB" sz="2200">
                <a:latin typeface="Sassoon Infant Std"/>
              </a:rPr>
              <a:t>Black shorts, joggers or leggings</a:t>
            </a:r>
          </a:p>
          <a:p>
            <a:r>
              <a:rPr lang="en-GB" sz="2200">
                <a:latin typeface="Sassoon Infant Std"/>
              </a:rPr>
              <a:t>Green Hoodie</a:t>
            </a:r>
          </a:p>
          <a:p>
            <a:r>
              <a:rPr lang="en-GB" sz="2200">
                <a:latin typeface="Sassoon Infant Std"/>
              </a:rPr>
              <a:t>Trainers suitable for sports </a:t>
            </a:r>
          </a:p>
          <a:p>
            <a:r>
              <a:rPr lang="en-GB" sz="2200">
                <a:latin typeface="Sassoon Infant Std"/>
              </a:rPr>
              <a:t>Coat</a:t>
            </a:r>
          </a:p>
          <a:p>
            <a:pPr marL="0" indent="0">
              <a:buNone/>
            </a:pPr>
            <a:r>
              <a:rPr lang="en-GB" sz="2200" b="1">
                <a:latin typeface="Sassoon Infant Std"/>
              </a:rPr>
              <a:t>Please ensure all your child’s uniform is clearly labelled. </a:t>
            </a:r>
          </a:p>
          <a:p>
            <a:endParaRPr lang="en-GB" sz="2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E0596-0590-9AD8-72CB-07AA30814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24" b="2557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067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8EBB1-B74B-7E0C-0538-C25D0144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latin typeface="Sassoon Infant Std"/>
              </a:rPr>
              <a:t>Reporting an absence </a:t>
            </a:r>
            <a:endParaRPr lang="en-GB" b="1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4AA18-AD80-EA34-B247-18FACE9A1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5874"/>
            <a:ext cx="10920663" cy="4701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Sassoon Infant Std"/>
              </a:rPr>
              <a:t>If a child is absent from school, we ask parents to:</a:t>
            </a:r>
          </a:p>
          <a:p>
            <a:r>
              <a:rPr lang="en-GB" dirty="0">
                <a:latin typeface="Sassoon Infant Std"/>
              </a:rPr>
              <a:t>Contact the school office by 9:30am on the first morning of absence. </a:t>
            </a:r>
          </a:p>
          <a:p>
            <a:r>
              <a:rPr lang="en-GB" dirty="0">
                <a:latin typeface="Sassoon Infant Std"/>
              </a:rPr>
              <a:t>Reply promptly to any requests or inquiry concerning an absence. </a:t>
            </a:r>
          </a:p>
          <a:p>
            <a:pPr marL="0" indent="0">
              <a:buNone/>
            </a:pPr>
            <a:r>
              <a:rPr lang="en-GB" dirty="0">
                <a:latin typeface="Sassoon Infant Std"/>
              </a:rPr>
              <a:t>Holidays and absences…</a:t>
            </a:r>
          </a:p>
          <a:p>
            <a:pPr marL="0" indent="0">
              <a:buNone/>
            </a:pPr>
            <a:r>
              <a:rPr lang="en-GB" dirty="0">
                <a:latin typeface="Sassoon Infant Std"/>
              </a:rPr>
              <a:t>If your child has a medical appointment, you need to request exceptional leave, or </a:t>
            </a:r>
            <a:r>
              <a:rPr lang="en-GB" dirty="0" err="1">
                <a:latin typeface="Sassoon Infant Std"/>
              </a:rPr>
              <a:t>you’vw</a:t>
            </a:r>
            <a:r>
              <a:rPr lang="en-GB" dirty="0">
                <a:latin typeface="Sassoon Infant Std"/>
              </a:rPr>
              <a:t> booked a family holiday, please complete a ‘Leave Request Form’ found in the office area. </a:t>
            </a:r>
          </a:p>
          <a:p>
            <a:r>
              <a:rPr lang="en-GB" dirty="0">
                <a:latin typeface="Sassoon Infant Std"/>
              </a:rPr>
              <a:t>At Streethay Primary School we aim to achieve 97% Attendance. </a:t>
            </a:r>
          </a:p>
          <a:p>
            <a:r>
              <a:rPr lang="en-GB" dirty="0">
                <a:latin typeface="Sassoon Infant Std"/>
              </a:rPr>
              <a:t>Streethay work closely with Staffordshire Education Welfare and Attendance Officer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984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5546-49E5-80B8-358D-F8D7489F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750" y="108787"/>
            <a:ext cx="9457293" cy="1242392"/>
          </a:xfrm>
        </p:spPr>
        <p:txBody>
          <a:bodyPr anchor="b">
            <a:normAutofit/>
          </a:bodyPr>
          <a:lstStyle/>
          <a:p>
            <a:pPr algn="ctr"/>
            <a:r>
              <a:rPr lang="en-GB" sz="3200" b="1">
                <a:latin typeface="Sassoon Infant Std"/>
              </a:rPr>
              <a:t>Transition Plan and Activities </a:t>
            </a:r>
            <a:endParaRPr lang="en-GB" sz="3200" b="1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91F84-6752-9F48-BD8A-6E0D32198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297" y="1351179"/>
            <a:ext cx="5072198" cy="426734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1700" dirty="0"/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en-GB" sz="2000" dirty="0">
                <a:latin typeface="Sassoon Infant Std"/>
              </a:rPr>
              <a:t>Meet The Teacher – Tuesday 7</a:t>
            </a:r>
            <a:r>
              <a:rPr lang="en-GB" sz="2000" baseline="30000" dirty="0">
                <a:latin typeface="Sassoon Infant Std"/>
              </a:rPr>
              <a:t>th</a:t>
            </a:r>
            <a:r>
              <a:rPr lang="en-GB" sz="2000" dirty="0">
                <a:latin typeface="Sassoon Infant Std"/>
              </a:rPr>
              <a:t> July 9am-10.30am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en-GB" sz="2000" dirty="0">
                <a:latin typeface="Sassoon Infant Std"/>
              </a:rPr>
              <a:t>September Start Date – Thursday 4</a:t>
            </a:r>
            <a:r>
              <a:rPr lang="en-GB" sz="2000" baseline="30000" dirty="0">
                <a:latin typeface="Sassoon Infant Std"/>
              </a:rPr>
              <a:t>th</a:t>
            </a:r>
            <a:r>
              <a:rPr lang="en-GB" sz="2000" dirty="0">
                <a:latin typeface="Sassoon Infant Std"/>
              </a:rPr>
              <a:t> September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en-GB" sz="2000" dirty="0">
                <a:latin typeface="Sassoon Infant Std"/>
              </a:rPr>
              <a:t>Challenge – Please post on </a:t>
            </a:r>
            <a:r>
              <a:rPr lang="en-GB" sz="2000" dirty="0" err="1">
                <a:latin typeface="Sassoon Infant Std"/>
              </a:rPr>
              <a:t>Famly</a:t>
            </a:r>
            <a:r>
              <a:rPr lang="en-GB" sz="2000" dirty="0">
                <a:latin typeface="Sassoon Infant Std"/>
              </a:rPr>
              <a:t> your child ‘Get Caught Reading or Singing’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en-GB" sz="2000" dirty="0">
                <a:latin typeface="Sassoon Infant Std"/>
              </a:rPr>
              <a:t>Feel free to post lots of fun activities that you get up to on </a:t>
            </a:r>
            <a:r>
              <a:rPr lang="en-GB" sz="2000" dirty="0" err="1">
                <a:latin typeface="Sassoon Infant Std"/>
              </a:rPr>
              <a:t>Famly</a:t>
            </a:r>
            <a:r>
              <a:rPr lang="en-GB" sz="2000" dirty="0">
                <a:latin typeface="Sassoon Infant Std"/>
              </a:rPr>
              <a:t>. We can’t wait to interact. 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en-GB" sz="2000" dirty="0">
                <a:latin typeface="Sassoon Infant Std"/>
              </a:rPr>
              <a:t>Welcome to the Streethay Family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17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37D5-B932-9603-C007-3BF9D18AB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6C93A45-C80F-F6B4-A03D-8DB668B815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8447" y="365124"/>
          <a:ext cx="11627142" cy="62034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75714">
                  <a:extLst>
                    <a:ext uri="{9D8B030D-6E8A-4147-A177-3AD203B41FA5}">
                      <a16:colId xmlns:a16="http://schemas.microsoft.com/office/drawing/2014/main" val="483465386"/>
                    </a:ext>
                  </a:extLst>
                </a:gridCol>
                <a:gridCol w="3875714">
                  <a:extLst>
                    <a:ext uri="{9D8B030D-6E8A-4147-A177-3AD203B41FA5}">
                      <a16:colId xmlns:a16="http://schemas.microsoft.com/office/drawing/2014/main" val="1410102338"/>
                    </a:ext>
                  </a:extLst>
                </a:gridCol>
                <a:gridCol w="3875714">
                  <a:extLst>
                    <a:ext uri="{9D8B030D-6E8A-4147-A177-3AD203B41FA5}">
                      <a16:colId xmlns:a16="http://schemas.microsoft.com/office/drawing/2014/main" val="1430049554"/>
                    </a:ext>
                  </a:extLst>
                </a:gridCol>
              </a:tblGrid>
              <a:tr h="1209059">
                <a:tc>
                  <a:txBody>
                    <a:bodyPr/>
                    <a:lstStyle/>
                    <a:p>
                      <a:pPr algn="ctr"/>
                      <a:r>
                        <a:rPr lang="en-GB" sz="6600"/>
                        <a:t>Nurture.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600"/>
                        <a:t>Inspire.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600"/>
                        <a:t>Prepare.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264025"/>
                  </a:ext>
                </a:extLst>
              </a:tr>
              <a:tr h="499439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071735"/>
                  </a:ext>
                </a:extLst>
              </a:tr>
            </a:tbl>
          </a:graphicData>
        </a:graphic>
      </p:graphicFrame>
      <p:pic>
        <p:nvPicPr>
          <p:cNvPr id="5" name="Picture 4" descr="Equity vs. Equality: What&amp;#39;s the Difference? | Mental Floss">
            <a:extLst>
              <a:ext uri="{FF2B5EF4-FFF2-40B4-BE49-F238E27FC236}">
                <a16:creationId xmlns:a16="http://schemas.microsoft.com/office/drawing/2014/main" id="{6847D8C7-F19B-5D4F-B902-961D549D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8" y="4641144"/>
            <a:ext cx="2515438" cy="16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motionally intelligent leaders will never stop learning – Drayton Fox  Recruitment">
            <a:extLst>
              <a:ext uri="{FF2B5EF4-FFF2-40B4-BE49-F238E27FC236}">
                <a16:creationId xmlns:a16="http://schemas.microsoft.com/office/drawing/2014/main" id="{F1C1DA38-03AA-9ADD-FF92-941074F57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r="11652" b="-1"/>
          <a:stretch/>
        </p:blipFill>
        <p:spPr bwMode="auto">
          <a:xfrm>
            <a:off x="838198" y="3016250"/>
            <a:ext cx="2515439" cy="17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326AC-CAF8-4877-B9EB-0043649929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r="-1" b="-1"/>
          <a:stretch/>
        </p:blipFill>
        <p:spPr>
          <a:xfrm>
            <a:off x="848145" y="1545773"/>
            <a:ext cx="2515437" cy="1755037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05FFD0FE-872C-416C-EAD8-FA08E8EF39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r="3" b="2851"/>
          <a:stretch/>
        </p:blipFill>
        <p:spPr>
          <a:xfrm>
            <a:off x="4580422" y="1574216"/>
            <a:ext cx="3003191" cy="1591700"/>
          </a:xfrm>
          <a:prstGeom prst="rect">
            <a:avLst/>
          </a:prstGeom>
        </p:spPr>
      </p:pic>
      <p:pic>
        <p:nvPicPr>
          <p:cNvPr id="9" name="Picture 8" descr="A sign in front of a tree&#10;&#10;Description generated with very high confidence">
            <a:extLst>
              <a:ext uri="{FF2B5EF4-FFF2-40B4-BE49-F238E27FC236}">
                <a16:creationId xmlns:a16="http://schemas.microsoft.com/office/drawing/2014/main" id="{CC550C32-EC5F-46B2-B7B0-842702E548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1" b="4037"/>
          <a:stretch/>
        </p:blipFill>
        <p:spPr>
          <a:xfrm>
            <a:off x="4570477" y="3155895"/>
            <a:ext cx="3028742" cy="1591701"/>
          </a:xfrm>
          <a:prstGeom prst="rect">
            <a:avLst/>
          </a:prstGeom>
        </p:spPr>
      </p:pic>
      <p:pic>
        <p:nvPicPr>
          <p:cNvPr id="10" name="Picture 9" descr="A picture containing grass, indoor, little, child&#10;&#10;Description generated with very high confidence">
            <a:extLst>
              <a:ext uri="{FF2B5EF4-FFF2-40B4-BE49-F238E27FC236}">
                <a16:creationId xmlns:a16="http://schemas.microsoft.com/office/drawing/2014/main" id="{5742D98B-250D-C644-713D-F35F11B6EC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1"/>
          <a:stretch/>
        </p:blipFill>
        <p:spPr>
          <a:xfrm>
            <a:off x="4570477" y="4747596"/>
            <a:ext cx="3028742" cy="1603334"/>
          </a:xfrm>
          <a:prstGeom prst="rect">
            <a:avLst/>
          </a:prstGeom>
        </p:spPr>
      </p:pic>
      <p:pic>
        <p:nvPicPr>
          <p:cNvPr id="11" name="Picture 10" descr="A close up of a keyboard&#10;&#10;Description generated with high confidence">
            <a:extLst>
              <a:ext uri="{FF2B5EF4-FFF2-40B4-BE49-F238E27FC236}">
                <a16:creationId xmlns:a16="http://schemas.microsoft.com/office/drawing/2014/main" id="{A37E2D22-B62D-CCC2-39D1-4515E3E9A6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r="8219" b="-2"/>
          <a:stretch/>
        </p:blipFill>
        <p:spPr>
          <a:xfrm>
            <a:off x="8464491" y="3259123"/>
            <a:ext cx="3100388" cy="1611313"/>
          </a:xfrm>
          <a:prstGeom prst="rect">
            <a:avLst/>
          </a:prstGeom>
        </p:spPr>
      </p:pic>
      <p:pic>
        <p:nvPicPr>
          <p:cNvPr id="12" name="Picture 2" descr="The Difference Between Life Skills, Technical Skills, and Transferable  Skills">
            <a:extLst>
              <a:ext uri="{FF2B5EF4-FFF2-40B4-BE49-F238E27FC236}">
                <a16:creationId xmlns:a16="http://schemas.microsoft.com/office/drawing/2014/main" id="{E2B783E8-91AA-684B-9ED8-7243A776C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91" y="1574216"/>
            <a:ext cx="3117967" cy="168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36E793DD-4CEB-E628-A791-81839F091D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3989" y="4870435"/>
            <a:ext cx="1722113" cy="1722113"/>
          </a:xfrm>
          <a:prstGeom prst="rect">
            <a:avLst/>
          </a:prstGeom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E003410-CD67-DE66-CB04-A2B85BEDF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0" b="2410"/>
          <a:stretch/>
        </p:blipFill>
        <p:spPr bwMode="auto">
          <a:xfrm>
            <a:off x="4580422" y="4704613"/>
            <a:ext cx="3003191" cy="168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">
            <a:extLst>
              <a:ext uri="{FF2B5EF4-FFF2-40B4-BE49-F238E27FC236}">
                <a16:creationId xmlns:a16="http://schemas.microsoft.com/office/drawing/2014/main" id="{9424A22C-7C3E-6535-B7C7-7910F2E2C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1" b="4859"/>
          <a:stretch/>
        </p:blipFill>
        <p:spPr bwMode="auto">
          <a:xfrm>
            <a:off x="4580422" y="3155895"/>
            <a:ext cx="2995399" cy="168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5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63C3DE-9980-E9DE-C30B-28DC9E9B6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D2922-3558-AF57-1740-3A05E11F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95" y="240241"/>
            <a:ext cx="10332310" cy="1228299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latin typeface="Sassoon Infant Std"/>
              </a:rPr>
              <a:t>Meet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65D6C-88FD-75D7-A1BA-4E340FE7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040" y="1587074"/>
            <a:ext cx="6917270" cy="34423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sz="2000" dirty="0">
                <a:latin typeface="Sassoon Infant Std"/>
              </a:rPr>
              <a:t>Mr Taylor – Headteacher </a:t>
            </a:r>
          </a:p>
          <a:p>
            <a:pPr marL="0" indent="0" algn="ctr">
              <a:buNone/>
            </a:pPr>
            <a:r>
              <a:rPr lang="en-GB" sz="2000" dirty="0">
                <a:latin typeface="Sassoon Infant Std"/>
              </a:rPr>
              <a:t>Mrs Glaze – Class Teacher </a:t>
            </a:r>
          </a:p>
          <a:p>
            <a:pPr marL="0" indent="0" algn="ctr">
              <a:buNone/>
            </a:pPr>
            <a:r>
              <a:rPr lang="en-GB" sz="2000" dirty="0">
                <a:latin typeface="Sassoon Infant Std"/>
              </a:rPr>
              <a:t>Mrs Smith – Nursery Room Leader </a:t>
            </a:r>
          </a:p>
          <a:p>
            <a:pPr marL="0" indent="0" algn="ctr">
              <a:buNone/>
            </a:pPr>
            <a:r>
              <a:rPr lang="en-GB" sz="2000" dirty="0">
                <a:latin typeface="Sassoon Infant Std"/>
              </a:rPr>
              <a:t>Mrs Gilmore, Mrs Dale &amp; Mrs Turton - Class Teaching Assistant </a:t>
            </a:r>
          </a:p>
          <a:p>
            <a:pPr marL="0" indent="0" algn="ctr">
              <a:buNone/>
            </a:pPr>
            <a:r>
              <a:rPr lang="en-GB" sz="2000" dirty="0">
                <a:latin typeface="Sassoon Infant Std"/>
              </a:rPr>
              <a:t>Mrs Price – Early Years Lead and Sunflowers Teacher</a:t>
            </a:r>
          </a:p>
          <a:p>
            <a:pPr marL="0" indent="0" algn="ctr">
              <a:buNone/>
            </a:pPr>
            <a:r>
              <a:rPr lang="en-GB" sz="2000" dirty="0">
                <a:latin typeface="Sassoon Infant Std"/>
              </a:rPr>
              <a:t>Mrs Mole - Admissions, Attendance, Business, and Pupil Services</a:t>
            </a:r>
          </a:p>
        </p:txBody>
      </p:sp>
    </p:spTree>
    <p:extLst>
      <p:ext uri="{BB962C8B-B14F-4D97-AF65-F5344CB8AC3E}">
        <p14:creationId xmlns:p14="http://schemas.microsoft.com/office/powerpoint/2010/main" val="399537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0E1-04C9-BFF5-AEAE-8D7B7B151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latin typeface="Sassoon Infant Std"/>
              </a:rPr>
              <a:t>Curriculum Themes</a:t>
            </a:r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F7710E-4A64-5C65-8690-1BB6E7E116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031683"/>
              </p:ext>
            </p:extLst>
          </p:nvPr>
        </p:nvGraphicFramePr>
        <p:xfrm>
          <a:off x="152400" y="1350765"/>
          <a:ext cx="11887200" cy="2621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54534576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72758881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30415241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11556959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295036458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04463283"/>
                    </a:ext>
                  </a:extLst>
                </a:gridCol>
              </a:tblGrid>
              <a:tr h="876049"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bg1"/>
                          </a:solidFill>
                          <a:latin typeface="Sassoon Infant Std" panose="020B0503020103030203" pitchFamily="34" charset="0"/>
                        </a:rPr>
                        <a:t>Autumn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bg1"/>
                          </a:solidFill>
                          <a:latin typeface="Sassoon Infant Std" panose="020B0503020103030203" pitchFamily="34" charset="0"/>
                        </a:rPr>
                        <a:t>Autumn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bg1"/>
                          </a:solidFill>
                          <a:latin typeface="Sassoon Infant Std" panose="020B0503020103030203" pitchFamily="34" charset="0"/>
                        </a:rPr>
                        <a:t>Spring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bg1"/>
                          </a:solidFill>
                          <a:latin typeface="Sassoon Infant Std" panose="020B0503020103030203" pitchFamily="34" charset="0"/>
                        </a:rPr>
                        <a:t>Spring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bg1"/>
                          </a:solidFill>
                          <a:latin typeface="Sassoon Infant Std" panose="020B0503020103030203" pitchFamily="34" charset="0"/>
                        </a:rPr>
                        <a:t>Summer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solidFill>
                            <a:schemeClr val="bg1"/>
                          </a:solidFill>
                          <a:latin typeface="Sassoon Infant Std" panose="020B0503020103030203" pitchFamily="34" charset="0"/>
                        </a:rPr>
                        <a:t>Summer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615844"/>
                  </a:ext>
                </a:extLst>
              </a:tr>
              <a:tr h="1171287">
                <a:tc>
                  <a:txBody>
                    <a:bodyPr/>
                    <a:lstStyle/>
                    <a:p>
                      <a:r>
                        <a:rPr lang="en-GB" sz="3200">
                          <a:latin typeface="Sassoon Infant Std" panose="020B0503020103030203" pitchFamily="34" charset="0"/>
                        </a:rPr>
                        <a:t>Marvelous Me!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latin typeface="Sassoon Infant Std" panose="020B0503020103030203" pitchFamily="34" charset="0"/>
                        </a:rPr>
                        <a:t>My local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latin typeface="Sassoon Infant Std" panose="020B0503020103030203" pitchFamily="34" charset="0"/>
                        </a:rPr>
                        <a:t>Once Upon a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latin typeface="Sassoon Infant Std" panose="020B0503020103030203" pitchFamily="34" charset="0"/>
                        </a:rPr>
                        <a:t>People Who Help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latin typeface="Sassoon Infant Std" panose="020B0503020103030203" pitchFamily="34" charset="0"/>
                        </a:rPr>
                        <a:t>In the Garden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latin typeface="Sassoon Infant Std" panose="020B0503020103030203" pitchFamily="34" charset="0"/>
                        </a:rPr>
                        <a:t>Around the world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31449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3B3444F-BD20-C43C-858B-75FC60AA2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82" b="24653"/>
          <a:stretch/>
        </p:blipFill>
        <p:spPr>
          <a:xfrm>
            <a:off x="2680681" y="4196595"/>
            <a:ext cx="1795665" cy="25003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91C33-856B-3D11-E1E8-9D7031B63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481" y="4194353"/>
            <a:ext cx="1875277" cy="25003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23DE3-D25C-F370-6C49-3BEFD1BE9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991" y="4196595"/>
            <a:ext cx="1873595" cy="24981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1656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6521C-D82B-5A83-D303-67A949CE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algn="ctr"/>
            <a:r>
              <a:rPr lang="en-GB" sz="4000" b="1">
                <a:latin typeface="Sassoon Infant Std"/>
              </a:rPr>
              <a:t>Curriculum Trips and Workshops</a:t>
            </a:r>
            <a:endParaRPr lang="en-US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58F5105-B758-7CEA-F7B5-A1D22E69B4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63017"/>
              </p:ext>
            </p:extLst>
          </p:nvPr>
        </p:nvGraphicFramePr>
        <p:xfrm>
          <a:off x="1151384" y="1737360"/>
          <a:ext cx="9880090" cy="4535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38481">
                  <a:extLst>
                    <a:ext uri="{9D8B030D-6E8A-4147-A177-3AD203B41FA5}">
                      <a16:colId xmlns:a16="http://schemas.microsoft.com/office/drawing/2014/main" val="2817238978"/>
                    </a:ext>
                  </a:extLst>
                </a:gridCol>
                <a:gridCol w="1694234">
                  <a:extLst>
                    <a:ext uri="{9D8B030D-6E8A-4147-A177-3AD203B41FA5}">
                      <a16:colId xmlns:a16="http://schemas.microsoft.com/office/drawing/2014/main" val="2280761983"/>
                    </a:ext>
                  </a:extLst>
                </a:gridCol>
                <a:gridCol w="1599033">
                  <a:extLst>
                    <a:ext uri="{9D8B030D-6E8A-4147-A177-3AD203B41FA5}">
                      <a16:colId xmlns:a16="http://schemas.microsoft.com/office/drawing/2014/main" val="2956370493"/>
                    </a:ext>
                  </a:extLst>
                </a:gridCol>
                <a:gridCol w="1677568">
                  <a:extLst>
                    <a:ext uri="{9D8B030D-6E8A-4147-A177-3AD203B41FA5}">
                      <a16:colId xmlns:a16="http://schemas.microsoft.com/office/drawing/2014/main" val="1435763497"/>
                    </a:ext>
                  </a:extLst>
                </a:gridCol>
                <a:gridCol w="1599033">
                  <a:extLst>
                    <a:ext uri="{9D8B030D-6E8A-4147-A177-3AD203B41FA5}">
                      <a16:colId xmlns:a16="http://schemas.microsoft.com/office/drawing/2014/main" val="3980826591"/>
                    </a:ext>
                  </a:extLst>
                </a:gridCol>
                <a:gridCol w="1671741">
                  <a:extLst>
                    <a:ext uri="{9D8B030D-6E8A-4147-A177-3AD203B41FA5}">
                      <a16:colId xmlns:a16="http://schemas.microsoft.com/office/drawing/2014/main" val="3591230740"/>
                    </a:ext>
                  </a:extLst>
                </a:gridCol>
              </a:tblGrid>
              <a:tr h="951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Autumn 1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Marvellous me 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Autumn 2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 local area 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 1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Once upon a time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 2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People who help us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1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the garden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 dirty="0">
                          <a:solidFill>
                            <a:srgbClr val="000000"/>
                          </a:solidFill>
                          <a:effectLst/>
                          <a:latin typeface="Sassoon Infant Std" panose="020B050302010303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2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kern="100" dirty="0">
                          <a:solidFill>
                            <a:srgbClr val="000000"/>
                          </a:solidFill>
                          <a:effectLst/>
                          <a:latin typeface="Sassoon Infant Std"/>
                          <a:ea typeface="Calibri"/>
                          <a:cs typeface="Times New Roman"/>
                        </a:rPr>
                        <a:t>Around the world</a:t>
                      </a:r>
                    </a:p>
                  </a:txBody>
                  <a:tcPr marL="59206" marR="59206" marT="0" marB="0"/>
                </a:tc>
                <a:extLst>
                  <a:ext uri="{0D108BD9-81ED-4DB2-BD59-A6C34878D82A}">
                    <a16:rowId xmlns:a16="http://schemas.microsoft.com/office/drawing/2014/main" val="2399556976"/>
                  </a:ext>
                </a:extLst>
              </a:tr>
              <a:tr h="3583957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Settling in Transition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Prime Areas Workshop 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Marvellous Me Boxes – Over the half term</a:t>
                      </a: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Local walk to Streethay Park 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Festive Fun Parent Workshop</a:t>
                      </a:r>
                      <a:endParaRPr lang="en-GB" sz="1400" kern="100" dirty="0">
                        <a:effectLst/>
                        <a:latin typeface="Sassoon Infant Std" panose="020B050302010303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Foundation of Phonics Workshop</a:t>
                      </a:r>
                    </a:p>
                    <a:p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Sassoon Infant Std" panose="020B050302010303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Chicks hatching</a:t>
                      </a: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World book day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People Who Help Us Dress Up Day   </a:t>
                      </a:r>
                    </a:p>
                    <a:p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Sassoon Infant Std" panose="020B050302010303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Little Kids Town </a:t>
                      </a: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Sassoon Infant Std" panose="020B050302010303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Easter Bonnets &amp; Crafts</a:t>
                      </a:r>
                      <a:endParaRPr lang="en-GB" sz="1400" kern="100" dirty="0">
                        <a:effectLst/>
                        <a:latin typeface="Sassoon Infant Std" panose="020B050302010303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Create your own garden space </a:t>
                      </a:r>
                    </a:p>
                    <a:p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Sassoon Infant Std" panose="020B050302010303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Butterflies </a:t>
                      </a:r>
                    </a:p>
                  </a:txBody>
                  <a:tcPr marL="59206" marR="59206" marT="0" marB="0"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Ready for Reception Workshop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Sports Day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Daffodils’ Graduation 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Sassoon Infant Std" panose="020B0503020103030203" pitchFamily="34" charset="0"/>
                          <a:ea typeface="+mn-ea"/>
                          <a:cs typeface="+mn-cs"/>
                        </a:rPr>
                        <a:t>EYFS Teddy Bear’s Picnic</a:t>
                      </a:r>
                      <a:endParaRPr lang="en-GB" sz="1400" kern="100" dirty="0">
                        <a:effectLst/>
                        <a:latin typeface="Sassoon Infant Std" panose="020B050302010303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06" marR="59206" marT="0" marB="0"/>
                </a:tc>
                <a:extLst>
                  <a:ext uri="{0D108BD9-81ED-4DB2-BD59-A6C34878D82A}">
                    <a16:rowId xmlns:a16="http://schemas.microsoft.com/office/drawing/2014/main" val="2516370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6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8CBF6-2416-4BA7-5308-E3251F04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latin typeface="Sassoon Infant Std"/>
              </a:rPr>
              <a:t>Timetable and Day to Day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82BC4-9C33-A9E2-5237-203F93F15F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1"/>
          <a:stretch>
            <a:fillRect/>
          </a:stretch>
        </p:blipFill>
        <p:spPr>
          <a:xfrm>
            <a:off x="1990369" y="1615440"/>
            <a:ext cx="8211262" cy="47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22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723E-7C64-9951-20B6-D7FD6A88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latin typeface="Sassoon Infant Std"/>
              </a:rPr>
              <a:t>Areas of Learning and Characteristics of Effective Learning (</a:t>
            </a:r>
            <a:r>
              <a:rPr lang="en-GB" b="1" err="1">
                <a:latin typeface="Sassoon Infant Std"/>
              </a:rPr>
              <a:t>CofEL</a:t>
            </a:r>
            <a:r>
              <a:rPr lang="en-GB" b="1">
                <a:latin typeface="Sassoon Infant Std"/>
              </a:rPr>
              <a:t>)</a:t>
            </a:r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7581F20-BDD8-AC5D-0FA8-5741A027AD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150083"/>
              </p:ext>
            </p:extLst>
          </p:nvPr>
        </p:nvGraphicFramePr>
        <p:xfrm>
          <a:off x="948740" y="1540612"/>
          <a:ext cx="8596313" cy="2194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92846">
                  <a:extLst>
                    <a:ext uri="{9D8B030D-6E8A-4147-A177-3AD203B41FA5}">
                      <a16:colId xmlns:a16="http://schemas.microsoft.com/office/drawing/2014/main" val="2350197766"/>
                    </a:ext>
                  </a:extLst>
                </a:gridCol>
                <a:gridCol w="2996311">
                  <a:extLst>
                    <a:ext uri="{9D8B030D-6E8A-4147-A177-3AD203B41FA5}">
                      <a16:colId xmlns:a16="http://schemas.microsoft.com/office/drawing/2014/main" val="1665665208"/>
                    </a:ext>
                  </a:extLst>
                </a:gridCol>
                <a:gridCol w="2707156">
                  <a:extLst>
                    <a:ext uri="{9D8B030D-6E8A-4147-A177-3AD203B41FA5}">
                      <a16:colId xmlns:a16="http://schemas.microsoft.com/office/drawing/2014/main" val="4207128678"/>
                    </a:ext>
                  </a:extLst>
                </a:gridCol>
              </a:tblGrid>
              <a:tr h="286793">
                <a:tc gridSpan="3">
                  <a:txBody>
                    <a:bodyPr/>
                    <a:lstStyle/>
                    <a:p>
                      <a:pPr algn="ctr"/>
                      <a:r>
                        <a:rPr lang="en-GB"/>
                        <a:t>Prime Areas</a:t>
                      </a:r>
                    </a:p>
                  </a:txBody>
                  <a:tcPr marL="107454" marR="107454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107454" marR="107454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107454" marR="107454"/>
                </a:tc>
                <a:extLst>
                  <a:ext uri="{0D108BD9-81ED-4DB2-BD59-A6C34878D82A}">
                    <a16:rowId xmlns:a16="http://schemas.microsoft.com/office/drawing/2014/main" val="2740468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Personal, Social, Emotional Development </a:t>
                      </a:r>
                    </a:p>
                  </a:txBody>
                  <a:tcPr marL="107454" marR="107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Communication and Language </a:t>
                      </a:r>
                    </a:p>
                  </a:txBody>
                  <a:tcPr marL="107454" marR="107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Physical Development </a:t>
                      </a:r>
                    </a:p>
                  </a:txBody>
                  <a:tcPr marL="107454" marR="107454"/>
                </a:tc>
                <a:extLst>
                  <a:ext uri="{0D108BD9-81ED-4DB2-BD59-A6C34878D82A}">
                    <a16:rowId xmlns:a16="http://schemas.microsoft.com/office/drawing/2014/main" val="263056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Relationships.</a:t>
                      </a:r>
                    </a:p>
                    <a:p>
                      <a:pPr algn="ctr"/>
                      <a:r>
                        <a:rPr lang="en-GB"/>
                        <a:t>Manging emotions. </a:t>
                      </a:r>
                    </a:p>
                    <a:p>
                      <a:pPr algn="ctr"/>
                      <a:r>
                        <a:rPr lang="en-GB"/>
                        <a:t>Positive sense of self.</a:t>
                      </a:r>
                    </a:p>
                    <a:p>
                      <a:pPr algn="ctr"/>
                      <a:r>
                        <a:rPr lang="en-GB"/>
                        <a:t>Growing confidence.  </a:t>
                      </a:r>
                    </a:p>
                  </a:txBody>
                  <a:tcPr marL="107454" marR="107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Spoken Language.</a:t>
                      </a:r>
                    </a:p>
                    <a:p>
                      <a:pPr algn="ctr"/>
                      <a:r>
                        <a:rPr lang="en-GB"/>
                        <a:t>Back and forth interaction for language and cognitive development. </a:t>
                      </a:r>
                    </a:p>
                  </a:txBody>
                  <a:tcPr marL="107454" marR="107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Gross and Fine Motor.</a:t>
                      </a:r>
                    </a:p>
                    <a:p>
                      <a:pPr algn="ctr"/>
                      <a:r>
                        <a:rPr lang="en-GB"/>
                        <a:t>Healthy Bodies.</a:t>
                      </a:r>
                    </a:p>
                    <a:p>
                      <a:pPr algn="ctr"/>
                      <a:r>
                        <a:rPr lang="en-GB"/>
                        <a:t>Oral Hygiene. </a:t>
                      </a:r>
                    </a:p>
                  </a:txBody>
                  <a:tcPr marL="107454" marR="107454"/>
                </a:tc>
                <a:extLst>
                  <a:ext uri="{0D108BD9-81ED-4DB2-BD59-A6C34878D82A}">
                    <a16:rowId xmlns:a16="http://schemas.microsoft.com/office/drawing/2014/main" val="32583349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90145F2-70D0-E704-EFAF-8292FFDBA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385346"/>
              </p:ext>
            </p:extLst>
          </p:nvPr>
        </p:nvGraphicFramePr>
        <p:xfrm>
          <a:off x="4310568" y="3813379"/>
          <a:ext cx="7737108" cy="2194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34277">
                  <a:extLst>
                    <a:ext uri="{9D8B030D-6E8A-4147-A177-3AD203B41FA5}">
                      <a16:colId xmlns:a16="http://schemas.microsoft.com/office/drawing/2014/main" val="3399065363"/>
                    </a:ext>
                  </a:extLst>
                </a:gridCol>
                <a:gridCol w="1934277">
                  <a:extLst>
                    <a:ext uri="{9D8B030D-6E8A-4147-A177-3AD203B41FA5}">
                      <a16:colId xmlns:a16="http://schemas.microsoft.com/office/drawing/2014/main" val="3876085358"/>
                    </a:ext>
                  </a:extLst>
                </a:gridCol>
                <a:gridCol w="1934277">
                  <a:extLst>
                    <a:ext uri="{9D8B030D-6E8A-4147-A177-3AD203B41FA5}">
                      <a16:colId xmlns:a16="http://schemas.microsoft.com/office/drawing/2014/main" val="3517095385"/>
                    </a:ext>
                  </a:extLst>
                </a:gridCol>
                <a:gridCol w="1934277">
                  <a:extLst>
                    <a:ext uri="{9D8B030D-6E8A-4147-A177-3AD203B41FA5}">
                      <a16:colId xmlns:a16="http://schemas.microsoft.com/office/drawing/2014/main" val="184391569"/>
                    </a:ext>
                  </a:extLst>
                </a:gridCol>
              </a:tblGrid>
              <a:tr h="146102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Specific Areas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248653"/>
                  </a:ext>
                </a:extLst>
              </a:tr>
              <a:tr h="597193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Literacy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Mathematics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Understanding the World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Expressive Arts and Design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609291"/>
                  </a:ext>
                </a:extLst>
              </a:tr>
              <a:tr h="1109074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Reading. </a:t>
                      </a:r>
                    </a:p>
                    <a:p>
                      <a:pPr algn="ctr"/>
                      <a:r>
                        <a:rPr lang="en-GB"/>
                        <a:t>Writing.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Mastery Maths. </a:t>
                      </a:r>
                    </a:p>
                    <a:p>
                      <a:pPr algn="ctr"/>
                      <a:r>
                        <a:rPr lang="en-GB"/>
                        <a:t>Numbers. </a:t>
                      </a:r>
                    </a:p>
                    <a:p>
                      <a:pPr algn="ctr"/>
                      <a:r>
                        <a:rPr lang="en-GB"/>
                        <a:t>Shape Space and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World.</a:t>
                      </a:r>
                    </a:p>
                    <a:p>
                      <a:pPr algn="ctr"/>
                      <a:r>
                        <a:rPr lang="en-GB"/>
                        <a:t>Community.</a:t>
                      </a:r>
                    </a:p>
                    <a:p>
                      <a:pPr algn="ctr"/>
                      <a:r>
                        <a:rPr lang="en-GB"/>
                        <a:t> </a:t>
                      </a:r>
                    </a:p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Being Imaginative. </a:t>
                      </a:r>
                    </a:p>
                    <a:p>
                      <a:pPr algn="ctr"/>
                      <a:r>
                        <a:rPr lang="en-GB" dirty="0"/>
                        <a:t>Creativity.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856390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CA1BCF2-6818-3C78-2629-58317ADB2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666791"/>
              </p:ext>
            </p:extLst>
          </p:nvPr>
        </p:nvGraphicFramePr>
        <p:xfrm>
          <a:off x="1118587" y="5314008"/>
          <a:ext cx="3595456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7220">
                  <a:extLst>
                    <a:ext uri="{9D8B030D-6E8A-4147-A177-3AD203B41FA5}">
                      <a16:colId xmlns:a16="http://schemas.microsoft.com/office/drawing/2014/main" val="1077369660"/>
                    </a:ext>
                  </a:extLst>
                </a:gridCol>
                <a:gridCol w="1309750">
                  <a:extLst>
                    <a:ext uri="{9D8B030D-6E8A-4147-A177-3AD203B41FA5}">
                      <a16:colId xmlns:a16="http://schemas.microsoft.com/office/drawing/2014/main" val="363663724"/>
                    </a:ext>
                  </a:extLst>
                </a:gridCol>
                <a:gridCol w="1198486">
                  <a:extLst>
                    <a:ext uri="{9D8B030D-6E8A-4147-A177-3AD203B41FA5}">
                      <a16:colId xmlns:a16="http://schemas.microsoft.com/office/drawing/2014/main" val="2047783862"/>
                    </a:ext>
                  </a:extLst>
                </a:gridCol>
              </a:tblGrid>
              <a:tr h="355272">
                <a:tc gridSpan="3">
                  <a:txBody>
                    <a:bodyPr/>
                    <a:lstStyle/>
                    <a:p>
                      <a:pPr algn="ctr"/>
                      <a:r>
                        <a:rPr lang="en-GB" err="1"/>
                        <a:t>CofEL</a:t>
                      </a:r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961084"/>
                  </a:ext>
                </a:extLst>
              </a:tr>
              <a:tr h="1154634">
                <a:tc>
                  <a:txBody>
                    <a:bodyPr/>
                    <a:lstStyle/>
                    <a:p>
                      <a:r>
                        <a:rPr lang="en-GB"/>
                        <a:t>Playing and Exploring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Active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Creating and Thinking Critically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01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73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E2AB-D0F1-AEAD-E059-8217655C0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906" y="1128094"/>
            <a:ext cx="4524894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>
                <a:latin typeface="Sassoon Infant Std"/>
              </a:rPr>
              <a:t>Little Wandle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43C42-4D52-EB30-C7E3-DBCDAA390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" r="-2" b="-2"/>
          <a:stretch/>
        </p:blipFill>
        <p:spPr>
          <a:xfrm>
            <a:off x="882637" y="879757"/>
            <a:ext cx="2581979" cy="2522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95017-E4A0-BE6A-ABAD-3FED89390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1" r="18621" b="4"/>
          <a:stretch/>
        </p:blipFill>
        <p:spPr>
          <a:xfrm>
            <a:off x="3507374" y="879763"/>
            <a:ext cx="2585064" cy="25220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25101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5AAD74-203D-8282-3CB6-780D6A76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10077" b="-3"/>
          <a:stretch/>
        </p:blipFill>
        <p:spPr>
          <a:xfrm>
            <a:off x="882637" y="3450965"/>
            <a:ext cx="5213363" cy="2522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0C4E39-5793-6287-800F-A7CBF1A3F129}"/>
              </a:ext>
            </a:extLst>
          </p:cNvPr>
          <p:cNvSpPr txBox="1"/>
          <p:nvPr/>
        </p:nvSpPr>
        <p:spPr>
          <a:xfrm>
            <a:off x="6828906" y="2140798"/>
            <a:ext cx="4480457" cy="35990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02000"/>
              <a:buFont typeface="Arial" panose="020B0604020202020204" pitchFamily="34" charset="0"/>
              <a:buChar char="•"/>
            </a:pPr>
            <a:r>
              <a:rPr lang="en-US" sz="1600">
                <a:latin typeface="Sassoon Infant Std"/>
              </a:rPr>
              <a:t>We use Little Wandle Letters and Sounds Revised. 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02000"/>
              <a:buFont typeface="Arial" panose="020B0604020202020204" pitchFamily="34" charset="0"/>
              <a:buChar char="•"/>
            </a:pPr>
            <a:r>
              <a:rPr lang="en-US" sz="1600">
                <a:latin typeface="Sassoon Infant Std"/>
              </a:rPr>
              <a:t>We follow the Foundation for Phonics in Daffodils. The activities we do are game based, such as Voice sounds. (Tick tock, tick tock. For a clock)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02000"/>
              <a:buFont typeface="Arial" panose="020B0604020202020204" pitchFamily="34" charset="0"/>
              <a:buChar char="•"/>
            </a:pPr>
            <a:r>
              <a:rPr lang="en-US" sz="1600">
                <a:latin typeface="Sassoon Infant Std"/>
              </a:rPr>
              <a:t>Phonics is making connections between the sounds of our spoken words and the letters that are used to write them down.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02000"/>
              <a:buFont typeface="Arial" panose="020B0604020202020204" pitchFamily="34" charset="0"/>
              <a:buChar char="•"/>
            </a:pPr>
            <a:r>
              <a:rPr lang="en-US" sz="1600">
                <a:latin typeface="Sassoon Infant Std"/>
              </a:rPr>
              <a:t>We teach children to write in print and work hard during the year to ensure your child forms letters correctly, holding their pencil with the tripod grasp. 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02000"/>
              <a:buFont typeface="Arial" panose="020B0604020202020204" pitchFamily="34" charset="0"/>
              <a:buChar char="•"/>
            </a:pPr>
            <a:r>
              <a:rPr lang="en-US" sz="1600">
                <a:latin typeface="Sassoon Infant Std"/>
              </a:rPr>
              <a:t>We focus on letter formation within our Name Writing.</a:t>
            </a:r>
            <a:r>
              <a:rPr lang="en-US" sz="1400"/>
              <a:t> 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23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8B646-D1D9-E298-A128-49CFFA77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Outdoor Play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DC28C-9303-7389-6AAB-FB65D0A9689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/>
              <a:t>Child initiated play – Discovered by their likes and interests. 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/>
              <a:t>Enhanced and challenged through teacher modelling and interactions. 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/>
              <a:t>Reduced / sprinted vocab signs to support imaginations and teachers to follow children play.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/>
              <a:t>Gross motor skill focused. 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/>
              <a:t>Loose parts play is vital outside. </a:t>
            </a:r>
          </a:p>
        </p:txBody>
      </p:sp>
      <p:pic>
        <p:nvPicPr>
          <p:cNvPr id="4" name="Picture 3" descr="A small table with a pipe and a wooden fence&#10;&#10;AI-generated content may be incorrect.">
            <a:extLst>
              <a:ext uri="{FF2B5EF4-FFF2-40B4-BE49-F238E27FC236}">
                <a16:creationId xmlns:a16="http://schemas.microsoft.com/office/drawing/2014/main" id="{3B9A40B8-7588-60F5-3971-E525EB462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r="10928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040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EAE8430668444A1B0918F86749991" ma:contentTypeVersion="46" ma:contentTypeDescription="Create a new document." ma:contentTypeScope="" ma:versionID="c7ab670e6b93c093d2d47ec4eadbe0c6">
  <xsd:schema xmlns:xsd="http://www.w3.org/2001/XMLSchema" xmlns:xs="http://www.w3.org/2001/XMLSchema" xmlns:p="http://schemas.microsoft.com/office/2006/metadata/properties" xmlns:ns2="850972b2-b997-45c5-b465-7513585d9f9b" xmlns:ns3="fa175cae-579d-4da6-999f-730d10659fd1" targetNamespace="http://schemas.microsoft.com/office/2006/metadata/properties" ma:root="true" ma:fieldsID="04c7bb9c32a2daad9705ea6a73481519" ns2:_="" ns3:_="">
    <xsd:import namespace="850972b2-b997-45c5-b465-7513585d9f9b"/>
    <xsd:import namespace="fa175cae-579d-4da6-999f-730d10659f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LengthInSeconds" minOccurs="0"/>
                <xsd:element ref="ns2:Teachers" minOccurs="0"/>
                <xsd:element ref="ns2:Students" minOccurs="0"/>
                <xsd:element ref="ns2:Student_Groups" minOccurs="0"/>
                <xsd:element ref="ns2:Invited_Teachers" minOccurs="0"/>
                <xsd:element ref="ns2:Invited_Students" minOccurs="0"/>
                <xsd:element ref="ns2:Has_Teacher_Only_SectionGroup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972b2-b997-45c5-b465-7513585d9f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9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0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1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4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5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7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Teachers" ma:index="4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4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4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4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4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Has_Teacher_Only_SectionGroup" ma:index="47" nillable="true" ma:displayName="Has Teacher Only SectionGroup" ma:internalName="Has_Teacher_Only_SectionGroup">
      <xsd:simpleType>
        <xsd:restriction base="dms:Boolean"/>
      </xsd:simpleType>
    </xsd:element>
    <xsd:element name="lcf76f155ced4ddcb4097134ff3c332f" ma:index="49" nillable="true" ma:taxonomy="true" ma:internalName="lcf76f155ced4ddcb4097134ff3c332f" ma:taxonomyFieldName="MediaServiceImageTags" ma:displayName="Image Tags" ma:readOnly="false" ma:fieldId="{5cf76f15-5ced-4ddc-b409-7134ff3c332f}" ma:taxonomyMulti="true" ma:sspId="d5acb547-e68f-4851-913e-d94120a6af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5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5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5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75cae-579d-4da6-999f-730d10659fd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50" nillable="true" ma:displayName="Taxonomy Catch All Column" ma:hidden="true" ma:list="{bae64a81-28cc-485e-8dd5-6af1d046de71}" ma:internalName="TaxCatchAll" ma:showField="CatchAllData" ma:web="fa175cae-579d-4da6-999f-730d10659f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850972b2-b997-45c5-b465-7513585d9f9b" xsi:nil="true"/>
    <IsNotebookLocked xmlns="850972b2-b997-45c5-b465-7513585d9f9b" xsi:nil="true"/>
    <CultureName xmlns="850972b2-b997-45c5-b465-7513585d9f9b" xsi:nil="true"/>
    <Owner xmlns="850972b2-b997-45c5-b465-7513585d9f9b">
      <UserInfo>
        <DisplayName/>
        <AccountId xsi:nil="true"/>
        <AccountType/>
      </UserInfo>
    </Owner>
    <Distribution_Groups xmlns="850972b2-b997-45c5-b465-7513585d9f9b" xsi:nil="true"/>
    <Members xmlns="850972b2-b997-45c5-b465-7513585d9f9b">
      <UserInfo>
        <DisplayName/>
        <AccountId xsi:nil="true"/>
        <AccountType/>
      </UserInfo>
    </Members>
    <Is_Collaboration_Space_Locked xmlns="850972b2-b997-45c5-b465-7513585d9f9b" xsi:nil="true"/>
    <TaxCatchAll xmlns="fa175cae-579d-4da6-999f-730d10659fd1" xsi:nil="true"/>
    <NotebookType xmlns="850972b2-b997-45c5-b465-7513585d9f9b" xsi:nil="true"/>
    <FolderType xmlns="850972b2-b997-45c5-b465-7513585d9f9b" xsi:nil="true"/>
    <Leaders xmlns="850972b2-b997-45c5-b465-7513585d9f9b">
      <UserInfo>
        <DisplayName/>
        <AccountId xsi:nil="true"/>
        <AccountType/>
      </UserInfo>
    </Leaders>
    <Has_Teacher_Only_SectionGroup xmlns="850972b2-b997-45c5-b465-7513585d9f9b" xsi:nil="true"/>
    <DefaultSectionNames xmlns="850972b2-b997-45c5-b465-7513585d9f9b" xsi:nil="true"/>
    <Teams_Channel_Section_Location xmlns="850972b2-b997-45c5-b465-7513585d9f9b" xsi:nil="true"/>
    <Teachers xmlns="850972b2-b997-45c5-b465-7513585d9f9b">
      <UserInfo>
        <DisplayName/>
        <AccountId xsi:nil="true"/>
        <AccountType/>
      </UserInfo>
    </Teachers>
    <Member_Groups xmlns="850972b2-b997-45c5-b465-7513585d9f9b">
      <UserInfo>
        <DisplayName/>
        <AccountId xsi:nil="true"/>
        <AccountType/>
      </UserInfo>
    </Member_Groups>
    <Invited_Teachers xmlns="850972b2-b997-45c5-b465-7513585d9f9b" xsi:nil="true"/>
    <Invited_Students xmlns="850972b2-b997-45c5-b465-7513585d9f9b" xsi:nil="true"/>
    <lcf76f155ced4ddcb4097134ff3c332f xmlns="850972b2-b997-45c5-b465-7513585d9f9b">
      <Terms xmlns="http://schemas.microsoft.com/office/infopath/2007/PartnerControls"/>
    </lcf76f155ced4ddcb4097134ff3c332f>
    <Math_Settings xmlns="850972b2-b997-45c5-b465-7513585d9f9b" xsi:nil="true"/>
    <Templates xmlns="850972b2-b997-45c5-b465-7513585d9f9b" xsi:nil="true"/>
    <Self_Registration_Enabled xmlns="850972b2-b997-45c5-b465-7513585d9f9b" xsi:nil="true"/>
    <Invited_Members xmlns="850972b2-b997-45c5-b465-7513585d9f9b" xsi:nil="true"/>
    <AppVersion xmlns="850972b2-b997-45c5-b465-7513585d9f9b" xsi:nil="true"/>
    <LMS_Mappings xmlns="850972b2-b997-45c5-b465-7513585d9f9b" xsi:nil="true"/>
    <Invited_Leaders xmlns="850972b2-b997-45c5-b465-7513585d9f9b" xsi:nil="true"/>
    <Students xmlns="850972b2-b997-45c5-b465-7513585d9f9b">
      <UserInfo>
        <DisplayName/>
        <AccountId xsi:nil="true"/>
        <AccountType/>
      </UserInfo>
    </Students>
    <Student_Groups xmlns="850972b2-b997-45c5-b465-7513585d9f9b">
      <UserInfo>
        <DisplayName/>
        <AccountId xsi:nil="true"/>
        <AccountType/>
      </UserInfo>
    </Student_Groups>
    <Has_Leaders_Only_SectionGroup xmlns="850972b2-b997-45c5-b465-7513585d9f9b" xsi:nil="true"/>
  </documentManagement>
</p:properties>
</file>

<file path=customXml/itemProps1.xml><?xml version="1.0" encoding="utf-8"?>
<ds:datastoreItem xmlns:ds="http://schemas.openxmlformats.org/officeDocument/2006/customXml" ds:itemID="{647C3987-6DA1-4781-834B-6C8DBED5C8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C28898-CDFB-459E-B064-D6B9DAEC1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0972b2-b997-45c5-b465-7513585d9f9b"/>
    <ds:schemaRef ds:uri="fa175cae-579d-4da6-999f-730d10659f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1E4C4D-A656-4B89-A5A3-D0CBD473CC26}">
  <ds:schemaRefs>
    <ds:schemaRef ds:uri="http://schemas.microsoft.com/office/2006/documentManagement/types"/>
    <ds:schemaRef ds:uri="fa175cae-579d-4da6-999f-730d10659fd1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850972b2-b997-45c5-b465-7513585d9f9b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934</Words>
  <Application>Microsoft Office PowerPoint</Application>
  <PresentationFormat>Widescreen</PresentationFormat>
  <Paragraphs>174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Sassoon Infant Std</vt:lpstr>
      <vt:lpstr>Office Theme</vt:lpstr>
      <vt:lpstr>Welcome to Streethay</vt:lpstr>
      <vt:lpstr>PowerPoint Presentation</vt:lpstr>
      <vt:lpstr>Meet the Team</vt:lpstr>
      <vt:lpstr>Curriculum Themes</vt:lpstr>
      <vt:lpstr>Curriculum Trips and Workshops</vt:lpstr>
      <vt:lpstr>Timetable and Day to Day</vt:lpstr>
      <vt:lpstr>Areas of Learning and Characteristics of Effective Learning (CofEL)</vt:lpstr>
      <vt:lpstr>Little Wandle</vt:lpstr>
      <vt:lpstr>Outdoor Play</vt:lpstr>
      <vt:lpstr>Behaviour and Regulation </vt:lpstr>
      <vt:lpstr>Essential information</vt:lpstr>
      <vt:lpstr>Uniform</vt:lpstr>
      <vt:lpstr>PE Kit</vt:lpstr>
      <vt:lpstr>Reporting an absence </vt:lpstr>
      <vt:lpstr>Transition Plan and Activities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Streethay</dc:title>
  <dc:creator>Charlotte Thornewill (Streethay Staff)</dc:creator>
  <cp:lastModifiedBy>Emma Mole (Streethay Staff)</cp:lastModifiedBy>
  <cp:revision>8</cp:revision>
  <cp:lastPrinted>2023-06-27T09:47:11Z</cp:lastPrinted>
  <dcterms:created xsi:type="dcterms:W3CDTF">2023-06-20T17:36:37Z</dcterms:created>
  <dcterms:modified xsi:type="dcterms:W3CDTF">2026-06-22T20:40:27Z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0x01010019BEAE8430668444A1B0918F86749991</vt:lpwstr>
  </property>
  <property fmtid="{D5CDD505-2E9C-101B-9397-08002B2CF9AE}" pid="3" name="MediaServiceImageTags">
    <vt:lpwstr/>
  </property>
</Properties>
</file>