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58" r:id="rId6"/>
    <p:sldId id="302" r:id="rId7"/>
    <p:sldId id="303" r:id="rId8"/>
    <p:sldId id="305" r:id="rId9"/>
    <p:sldId id="307" r:id="rId10"/>
    <p:sldId id="308" r:id="rId11"/>
    <p:sldId id="306" r:id="rId12"/>
    <p:sldId id="309" r:id="rId13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677" autoAdjust="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outlineViewPr>
    <p:cViewPr>
      <p:scale>
        <a:sx n="33" d="100"/>
        <a:sy n="33" d="100"/>
      </p:scale>
      <p:origin x="0" y="-3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-5410"/>
    </p:cViewPr>
  </p:sorterViewPr>
  <p:notesViewPr>
    <p:cSldViewPr snapToGrid="0">
      <p:cViewPr varScale="1">
        <p:scale>
          <a:sx n="72" d="100"/>
          <a:sy n="72" d="100"/>
        </p:scale>
        <p:origin x="29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686D7-C247-4346-A7F3-07C9F01B854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176CD-4AFF-4DF7-8424-FD8F70392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8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D6D52-FA0B-4B4A-BA3A-8982A7CC4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3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1E7F1-C6AF-4EE6-A208-0E4D29913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116F7-394A-459A-8FA0-FA4F5BFE7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1F454-7AB6-41B2-8E94-B6FFACFD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221D-4418-4AEC-8E47-0F189EB3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3411-67B6-4D4B-9476-A3655454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3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3220-8106-4465-A960-8EAB97FC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4C357-4C21-44A4-BDF3-2CF43762B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46A1B-5A22-48DB-8FF0-47626B27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58FD6-CF4F-4E84-97A2-23B00B7B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2DF1A-D088-4088-B5D8-20EDB875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14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782E81-D160-4ADC-8A5B-0FAC67EAC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F10DE-0657-44FD-84D5-34A40BD11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49A87-A796-4B60-A780-863495A8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2BB0C-638E-47B0-9818-CDA049C1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2849E-6785-4586-ACFC-7E54FB17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3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911D-F91E-4125-828A-DEDBA6E8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9A15-E53C-43EF-9350-961867A73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017DF-66A7-47D5-9E3D-733026B7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0CE00-8B25-4B79-9C88-B8CD4F8CA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1AC6-0807-4EB9-B08F-305EDB4E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2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3092-CF9D-4042-83EF-2A20E919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418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8E67B-1A63-417B-AB6D-4FAB59DF5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46692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10637-AF99-4BCB-8CAF-E6B6B93E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0EE75-FF2D-49D4-8299-5FB4D7C5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2E4D7-74E1-492D-8538-DB1F190D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7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4222-6AC1-4D74-A2B7-F7FD3D86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FA100-4CA4-4623-80C8-8DB937A80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A6402-CC3C-437D-8992-5142AFD2C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FB6CA-6008-47BF-BF9A-F39E13A8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5079B-0719-46DF-AF90-B54D875F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68A6E-9E18-41B4-94E7-BF14F82A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4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F7AD9-3DE7-4081-9263-A050F3CEA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6" y="365125"/>
            <a:ext cx="87243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E937F-362F-44EC-BE90-2A273EE75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2310" y="1681163"/>
            <a:ext cx="56352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36813-4DF6-4992-9E42-9718A7FBD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310" y="2505075"/>
            <a:ext cx="563526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10B2D-EBA0-4E24-A1EF-9D7C2A066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94A2D6-E7ED-4921-AEA2-6790A1E37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C888F-3A5C-4204-9F3D-763CFC75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30E72-B51E-4C24-BF52-F67D09F5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313EE8-FA36-438C-A6B4-F69ED274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69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752EE-676E-403C-909A-84D9A077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B3AEB-5396-4A1B-A15A-F802C3F1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74F18-F51D-4027-8DA7-40D5A083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59E53-16C5-4818-B7EB-BB443354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6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1BD5F0-D3CF-41AF-9FF5-24B01904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14484-0250-47D2-B2C2-F953E373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AD270-63AA-4CE7-8712-0462F551D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9756C-51C5-4F09-A70D-6B6A8987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0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2676-807F-4DBE-A576-CBA377AD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4264" y="1155940"/>
            <a:ext cx="4411124" cy="4705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97EDA-9F82-44BB-905F-1CF254724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030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91FD0-859C-482F-B1E5-39A4EE39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FB5F7-AFF2-4BF1-A627-18708229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EEA8E-D017-45D1-A4DE-4432A367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8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2479-FFAE-470A-9A8C-112DEBCD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133" y="267424"/>
            <a:ext cx="3663204" cy="14504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E69951-FC8C-473B-A547-07E876183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49070"/>
            <a:ext cx="5661804" cy="45679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A29A0-3853-4DF0-9D0D-DC7ED8267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94133" y="1867624"/>
            <a:ext cx="3663204" cy="34548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448D8-AD75-48E3-811B-AC68802C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8A1C3-092D-4D3B-8DF8-8FC1CEDB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9724A-8F0D-4D37-B300-54E81B85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9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CB37B2-9118-46FC-BD23-B15BF11A1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418" y="365125"/>
            <a:ext cx="88003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6910B-AD30-4292-BB77-1A43DE93E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804" y="1825625"/>
            <a:ext cx="110259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13869-DC8B-4B5E-8374-2299D434C3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59436-CAD7-415E-873A-9119D1A17909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208A4-1F84-4D82-8A1B-5D6B5BAFE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5A914-27BA-4BB6-8F05-F0172088D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AA7A-3ABB-408E-B5B3-11AAD49DEF5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716154-1A27-4154-80D4-AEF6CB04136A}"/>
              </a:ext>
            </a:extLst>
          </p:cNvPr>
          <p:cNvPicPr/>
          <p:nvPr userDrawn="1"/>
        </p:nvPicPr>
        <p:blipFill>
          <a:blip r:embed="rId13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2927" y="141395"/>
            <a:ext cx="3315202" cy="143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E0DC89-A27B-4F66-BE0E-1642DEEE90C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5150"/>
            <a:ext cx="12192000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3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lton.gov.uk/admissions" TargetMode="External"/><Relationship Id="rId2" Type="http://schemas.openxmlformats.org/officeDocument/2006/relationships/hyperlink" Target="https://www.bolton.gov.uk/directory/4/school_directory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lton.gov.uk/admissions/secondary-school-places-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lton.gov.uk/admissions/school-admission-appea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dmissions@bolton.gov.uk" TargetMode="External"/><Relationship Id="rId2" Type="http://schemas.openxmlformats.org/officeDocument/2006/relationships/hyperlink" Target="http://www.bolton.gov.uk/admiss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67760" y="1928689"/>
            <a:ext cx="11223349" cy="275431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56870" indent="0">
              <a:buNone/>
            </a:pPr>
            <a:r>
              <a:rPr lang="en-GB" sz="5400" b="1" dirty="0">
                <a:latin typeface="Arial"/>
                <a:cs typeface="Arial"/>
              </a:rPr>
              <a:t>Applying for a place in year 7</a:t>
            </a:r>
            <a:endParaRPr lang="en-US" dirty="0"/>
          </a:p>
          <a:p>
            <a:pPr marL="357188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03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C594-484D-4540-BA88-928E23471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768" y="336550"/>
            <a:ext cx="9086482" cy="1325563"/>
          </a:xfrm>
        </p:spPr>
        <p:txBody>
          <a:bodyPr>
            <a:normAutofit/>
          </a:bodyPr>
          <a:lstStyle/>
          <a:p>
            <a:r>
              <a:rPr lang="en-GB" dirty="0"/>
              <a:t>Deciding which school to apply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7192B-622D-4631-AB74-757236A5C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774" y="2016125"/>
            <a:ext cx="10639425" cy="4351338"/>
          </a:xfrm>
        </p:spPr>
        <p:txBody>
          <a:bodyPr/>
          <a:lstStyle/>
          <a:p>
            <a:r>
              <a:rPr lang="en-GB" sz="2000" dirty="0"/>
              <a:t>You can apply for up to 3 schools. You should read the admission policy for your preferred schools to determine the likelihood of being allocated a place.  Distance from your home to school can be an important factor.</a:t>
            </a:r>
          </a:p>
          <a:p>
            <a:r>
              <a:rPr lang="en-GB" sz="2000" dirty="0"/>
              <a:t>Visit the school open evenings with an open mind.  Ask questions, and talk to staff and existing pupils</a:t>
            </a:r>
          </a:p>
          <a:p>
            <a:r>
              <a:rPr lang="en-GB" sz="2000" dirty="0"/>
              <a:t>Talk to other parents whose children attend the school – what do they think about it?</a:t>
            </a:r>
          </a:p>
          <a:p>
            <a:r>
              <a:rPr lang="en-GB" sz="2000" dirty="0"/>
              <a:t>Read the admission policy – are you likely to get a place at the school? Be realistic. Make wise use of your 3 preferences.</a:t>
            </a:r>
          </a:p>
          <a:p>
            <a:r>
              <a:rPr lang="en-GB" sz="2000" dirty="0"/>
              <a:t>You can find out how places were allocated in previous years by looking in the School Directory: </a:t>
            </a:r>
            <a:r>
              <a:rPr lang="en-GB" sz="2000" dirty="0">
                <a:hlinkClick r:id="rId2"/>
              </a:rPr>
              <a:t>https://www.bolton.gov.uk/directory/4/school_directory</a:t>
            </a:r>
            <a:endParaRPr lang="en-GB" sz="2000" dirty="0"/>
          </a:p>
          <a:p>
            <a:r>
              <a:rPr lang="en-GB" sz="2000" dirty="0"/>
              <a:t>Visit our website </a:t>
            </a:r>
            <a:r>
              <a:rPr lang="en-GB" sz="2000" dirty="0">
                <a:hlinkClick r:id="rId3"/>
              </a:rPr>
              <a:t>www.bolton.gov.uk/admissions</a:t>
            </a:r>
            <a:r>
              <a:rPr lang="en-GB" sz="2000" dirty="0"/>
              <a:t> for more information or to translate the information into your home language.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67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2E13-970B-D29D-2435-FB8A97B8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your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9B561-AC45-279D-A21F-F7A7B600F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sz="2400" dirty="0"/>
              <a:t>Visit </a:t>
            </a:r>
            <a:r>
              <a:rPr lang="en-GB" sz="2400" dirty="0">
                <a:hlinkClick r:id="rId2"/>
              </a:rPr>
              <a:t>https://www.bolton.gov.uk/admissions/secondary-school-places-1</a:t>
            </a:r>
            <a:r>
              <a:rPr lang="en-GB" sz="2400" dirty="0"/>
              <a:t> and register for the Citizen Portal.  Use the Portal to make your application</a:t>
            </a:r>
          </a:p>
          <a:p>
            <a:pPr>
              <a:lnSpc>
                <a:spcPct val="120000"/>
              </a:lnSpc>
            </a:pPr>
            <a:endParaRPr lang="en-GB" sz="2400" dirty="0"/>
          </a:p>
          <a:p>
            <a:pPr>
              <a:lnSpc>
                <a:spcPct val="120000"/>
              </a:lnSpc>
            </a:pPr>
            <a:r>
              <a:rPr lang="en-GB" sz="2400" dirty="0"/>
              <a:t>Make sure your application is submitted by the deadline of </a:t>
            </a:r>
            <a:r>
              <a:rPr lang="en-GB" sz="2400" u="sng" dirty="0"/>
              <a:t>31 October 2022.</a:t>
            </a:r>
            <a:r>
              <a:rPr lang="en-GB" sz="2400" dirty="0"/>
              <a:t>  If you do not make this deadline this will affect your child’s chances of getting a place at your preferred school. </a:t>
            </a:r>
            <a:endParaRPr lang="en-GB" sz="2400" u="sng" dirty="0"/>
          </a:p>
          <a:p>
            <a:pPr>
              <a:lnSpc>
                <a:spcPct val="120000"/>
              </a:lnSpc>
            </a:pPr>
            <a:endParaRPr lang="en-GB" sz="2400" dirty="0"/>
          </a:p>
          <a:p>
            <a:pPr>
              <a:lnSpc>
                <a:spcPct val="120000"/>
              </a:lnSpc>
            </a:pPr>
            <a:r>
              <a:rPr lang="en-GB" sz="2400" dirty="0"/>
              <a:t>If you are applying under faith criteria check what additional information the school needs e.g. a baptism certificate or supplementary form, and ensure this is returned by the deadline of </a:t>
            </a:r>
            <a:r>
              <a:rPr lang="en-GB" sz="2400" u="sng" dirty="0"/>
              <a:t>31 October 2022</a:t>
            </a:r>
          </a:p>
          <a:p>
            <a:pPr>
              <a:lnSpc>
                <a:spcPct val="120000"/>
              </a:lnSpc>
            </a:pPr>
            <a:endParaRPr lang="en-GB" sz="2400" u="sng" dirty="0"/>
          </a:p>
          <a:p>
            <a:pPr>
              <a:lnSpc>
                <a:spcPct val="120000"/>
              </a:lnSpc>
            </a:pPr>
            <a:r>
              <a:rPr lang="en-GB" sz="2400" dirty="0"/>
              <a:t>If applying under medical needs, ensure that your child’s medical evidence is submitted by </a:t>
            </a:r>
            <a:r>
              <a:rPr lang="en-GB" sz="2400" u="sng" dirty="0"/>
              <a:t>31 October 2022</a:t>
            </a:r>
          </a:p>
          <a:p>
            <a:pPr>
              <a:lnSpc>
                <a:spcPct val="120000"/>
              </a:lnSpc>
            </a:pPr>
            <a:endParaRPr lang="en-GB" sz="2400" u="sng" dirty="0"/>
          </a:p>
          <a:p>
            <a:pPr>
              <a:lnSpc>
                <a:spcPct val="120000"/>
              </a:lnSpc>
            </a:pPr>
            <a:r>
              <a:rPr lang="en-GB" sz="2400" dirty="0"/>
              <a:t>You can make changes to your application online until </a:t>
            </a:r>
            <a:r>
              <a:rPr lang="en-GB" sz="2400" u="sng" dirty="0"/>
              <a:t>31 October 2022</a:t>
            </a:r>
          </a:p>
        </p:txBody>
      </p:sp>
    </p:spTree>
    <p:extLst>
      <p:ext uri="{BB962C8B-B14F-4D97-AF65-F5344CB8AC3E}">
        <p14:creationId xmlns:p14="http://schemas.microsoft.com/office/powerpoint/2010/main" val="83781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497D-C03E-9ED6-D60C-72CB3E21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places </a:t>
            </a:r>
            <a:r>
              <a:rPr lang="en-GB" dirty="0"/>
              <a:t>are allocated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8B016-1B46-6F5C-B2A1-66CE98D1F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All applications are considered at the same time and the admissions criteria is applied equally. </a:t>
            </a:r>
            <a:r>
              <a:rPr lang="en-GB" sz="2000" b="0" i="0" dirty="0">
                <a:solidFill>
                  <a:srgbClr val="10191C"/>
                </a:solidFill>
                <a:effectLst/>
              </a:rPr>
              <a:t>If we are unable to offer a place at your first choice of school, we will offer your second, if we are unable to offer a place at your second school, we will offer your third. Where we are unable to offer a place at any of your preferred schools, we will find the nearest school to your home address that has a place.</a:t>
            </a:r>
            <a:endParaRPr lang="en-GB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B8680E-2A82-1B96-EA50-1AE37AB5D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73102"/>
              </p:ext>
            </p:extLst>
          </p:nvPr>
        </p:nvGraphicFramePr>
        <p:xfrm>
          <a:off x="680813" y="3708083"/>
          <a:ext cx="8032336" cy="2468880"/>
        </p:xfrm>
        <a:graphic>
          <a:graphicData uri="http://schemas.openxmlformats.org/drawingml/2006/table">
            <a:tbl>
              <a:tblPr/>
              <a:tblGrid>
                <a:gridCol w="1144426">
                  <a:extLst>
                    <a:ext uri="{9D8B030D-6E8A-4147-A177-3AD203B41FA5}">
                      <a16:colId xmlns:a16="http://schemas.microsoft.com/office/drawing/2014/main" val="2370200026"/>
                    </a:ext>
                  </a:extLst>
                </a:gridCol>
                <a:gridCol w="2040549">
                  <a:extLst>
                    <a:ext uri="{9D8B030D-6E8A-4147-A177-3AD203B41FA5}">
                      <a16:colId xmlns:a16="http://schemas.microsoft.com/office/drawing/2014/main" val="968875304"/>
                    </a:ext>
                  </a:extLst>
                </a:gridCol>
                <a:gridCol w="4847361">
                  <a:extLst>
                    <a:ext uri="{9D8B030D-6E8A-4147-A177-3AD203B41FA5}">
                      <a16:colId xmlns:a16="http://schemas.microsoft.com/office/drawing/2014/main" val="2047464009"/>
                    </a:ext>
                  </a:extLst>
                </a:gridCol>
              </a:tblGrid>
              <a:tr h="104862">
                <a:tc gridSpan="3">
                  <a:txBody>
                    <a:bodyPr/>
                    <a:lstStyle/>
                    <a:p>
                      <a:pPr algn="l"/>
                      <a:r>
                        <a:rPr lang="en-GB"/>
                        <a:t>Example 1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34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Preference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School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8B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Process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8B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48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effectLst/>
                        </a:rPr>
                        <a:t>Bolton St </a:t>
                      </a:r>
                      <a:r>
                        <a:rPr lang="en-GB" b="0" dirty="0" err="1">
                          <a:effectLst/>
                        </a:rPr>
                        <a:t>Catherines</a:t>
                      </a:r>
                      <a:r>
                        <a:rPr lang="en-GB" b="0" dirty="0">
                          <a:effectLst/>
                        </a:rPr>
                        <a:t> Academy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A place could be offered under the admission criteria for the school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061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Canon Slade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Completed supplementary form and has enough points to be offered a place under the school’s admission criteria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23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Kearsley Academy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effectLst/>
                        </a:rPr>
                        <a:t>A place could be offered under the school’s admission policy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2179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97DE64F-FE1A-80BD-2D64-1E12785F3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6811" y="4114800"/>
            <a:ext cx="2640651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0191C"/>
                </a:solidFill>
                <a:effectLst/>
                <a:latin typeface="Roboto" panose="02000000000000000000" pitchFamily="2" charset="0"/>
              </a:rPr>
              <a:t>The admissions process shows that a place can offered at all three schools. A place is allocated at Bolton St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10191C"/>
                </a:solidFill>
                <a:effectLst/>
                <a:latin typeface="Roboto" panose="02000000000000000000" pitchFamily="2" charset="0"/>
              </a:rPr>
              <a:t>Catherines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0191C"/>
                </a:solidFill>
                <a:effectLst/>
                <a:latin typeface="Roboto" panose="02000000000000000000" pitchFamily="2" charset="0"/>
              </a:rPr>
              <a:t> Academy as the parent’s first choice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1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ED171D-7333-73A0-5B7E-EF55D1361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24626"/>
              </p:ext>
            </p:extLst>
          </p:nvPr>
        </p:nvGraphicFramePr>
        <p:xfrm>
          <a:off x="2661297" y="411480"/>
          <a:ext cx="7132183" cy="2194560"/>
        </p:xfrm>
        <a:graphic>
          <a:graphicData uri="http://schemas.openxmlformats.org/drawingml/2006/table">
            <a:tbl>
              <a:tblPr/>
              <a:tblGrid>
                <a:gridCol w="1127159">
                  <a:extLst>
                    <a:ext uri="{9D8B030D-6E8A-4147-A177-3AD203B41FA5}">
                      <a16:colId xmlns:a16="http://schemas.microsoft.com/office/drawing/2014/main" val="4266136942"/>
                    </a:ext>
                  </a:extLst>
                </a:gridCol>
                <a:gridCol w="2188620">
                  <a:extLst>
                    <a:ext uri="{9D8B030D-6E8A-4147-A177-3AD203B41FA5}">
                      <a16:colId xmlns:a16="http://schemas.microsoft.com/office/drawing/2014/main" val="421198821"/>
                    </a:ext>
                  </a:extLst>
                </a:gridCol>
                <a:gridCol w="3816404">
                  <a:extLst>
                    <a:ext uri="{9D8B030D-6E8A-4147-A177-3AD203B41FA5}">
                      <a16:colId xmlns:a16="http://schemas.microsoft.com/office/drawing/2014/main" val="342888555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/>
                      <a:r>
                        <a:rPr lang="en-GB"/>
                        <a:t>Example 2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342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Preference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School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8B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Process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8B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040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Ladybridge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A place could not be offered under the admission criteria for the school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454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ESSA Academy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A place could be offered under the school’s admission policy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69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effectLst/>
                        </a:rPr>
                        <a:t>Kings Leadership Academy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effectLst/>
                        </a:rPr>
                        <a:t>A place could be offered under the school’s admission policy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59105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566E5DF7-281D-06A1-CA63-C73F513E4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3480" y="411480"/>
            <a:ext cx="2179178" cy="21945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0191C"/>
                </a:solidFill>
                <a:effectLst/>
                <a:latin typeface="Roboto" panose="02000000000000000000" pitchFamily="2" charset="0"/>
              </a:rPr>
              <a:t>The admissions process shows that a place could be offered at both ESSA Academy and Kings Leadership Academy. A place is allocated at ESSA Academy as the second preference and the child is added to the waiting list for Ladybridge.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0191C"/>
                </a:solidFill>
                <a:effectLst/>
                <a:latin typeface="Roboto" panose="02000000000000000000" pitchFamily="2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1272EA-5FD5-716E-71D8-F05B06225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22159"/>
              </p:ext>
            </p:extLst>
          </p:nvPr>
        </p:nvGraphicFramePr>
        <p:xfrm>
          <a:off x="2661297" y="2885640"/>
          <a:ext cx="7132184" cy="2194560"/>
        </p:xfrm>
        <a:graphic>
          <a:graphicData uri="http://schemas.openxmlformats.org/drawingml/2006/table">
            <a:tbl>
              <a:tblPr/>
              <a:tblGrid>
                <a:gridCol w="1209948">
                  <a:extLst>
                    <a:ext uri="{9D8B030D-6E8A-4147-A177-3AD203B41FA5}">
                      <a16:colId xmlns:a16="http://schemas.microsoft.com/office/drawing/2014/main" val="1820104157"/>
                    </a:ext>
                  </a:extLst>
                </a:gridCol>
                <a:gridCol w="1881687">
                  <a:extLst>
                    <a:ext uri="{9D8B030D-6E8A-4147-A177-3AD203B41FA5}">
                      <a16:colId xmlns:a16="http://schemas.microsoft.com/office/drawing/2014/main" val="3553293518"/>
                    </a:ext>
                  </a:extLst>
                </a:gridCol>
                <a:gridCol w="4040549">
                  <a:extLst>
                    <a:ext uri="{9D8B030D-6E8A-4147-A177-3AD203B41FA5}">
                      <a16:colId xmlns:a16="http://schemas.microsoft.com/office/drawing/2014/main" val="337024901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/>
                      <a:r>
                        <a:rPr lang="en-GB"/>
                        <a:t>Example 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355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Preference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School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8B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Process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B8B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80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effectLst/>
                        </a:rPr>
                        <a:t>Bolton Muslim Girls School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A place could not be offered under the admission policy for the school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09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St James CE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A place could not be offered under the admission policy for the school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211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>
                          <a:effectLst/>
                        </a:rPr>
                        <a:t>Mount St Joseph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effectLst/>
                        </a:rPr>
                        <a:t>A place could not be offered under the admission policy for the school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061821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681D80CA-E67B-700E-1018-442D5D521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3481" y="3089806"/>
            <a:ext cx="2179178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0191C"/>
                </a:solidFill>
                <a:effectLst/>
                <a:latin typeface="Roboto" panose="02000000000000000000" pitchFamily="2" charset="0"/>
              </a:rPr>
              <a:t>The admissions process shows that a place cannot be offered at any of the preferred schools. The child is added to the waiting list for all three schools and a place is allocated at the nearest school to the home address that has places remaining after all preferences for that school have been processed.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7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4AC84-9668-1CBC-AC5A-43DBB37A3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Children with an EHCP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D0279-29C8-6ACB-0604-4C8AC3C5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If your child has an Education, Health and Care Plan you will still need to apply for a school place by 31 October 2022</a:t>
            </a:r>
          </a:p>
          <a:p>
            <a:endParaRPr lang="en-GB" sz="2400" dirty="0"/>
          </a:p>
          <a:p>
            <a:r>
              <a:rPr lang="en-GB" sz="2400" dirty="0"/>
              <a:t>You can apply for a special school but you must apply for at least one mainstream school.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30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497D-C03E-9ED6-D60C-72CB3E21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out your school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8B016-1B46-6F5C-B2A1-66CE98D1F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National offer day is 1 March 2023.</a:t>
            </a:r>
          </a:p>
          <a:p>
            <a:r>
              <a:rPr lang="en-GB" sz="2000" dirty="0"/>
              <a:t>You should log in to the Citizen Portal on that day to view and accept or decline the school place offered to your child.</a:t>
            </a:r>
          </a:p>
          <a:p>
            <a:r>
              <a:rPr lang="en-GB" sz="2000" dirty="0"/>
              <a:t>If you don’t get the school you want you will be offered the right of appeal.  More information on appeals can be found here: </a:t>
            </a:r>
            <a:r>
              <a:rPr lang="en-GB" sz="2000" dirty="0">
                <a:hlinkClick r:id="rId2"/>
              </a:rPr>
              <a:t>https://www.bolton.gov.uk/admissions/school-admission-appeals</a:t>
            </a:r>
            <a:endParaRPr lang="en-GB" sz="2000" dirty="0"/>
          </a:p>
          <a:p>
            <a:r>
              <a:rPr lang="en-GB" sz="2000" dirty="0"/>
              <a:t>If you have been refused a place in a Bolton school your child will be placed on the waiting list. If your child has been refused a place in another local authority area, you will need to contact the school or local authority directly to place your child on their waiting list.</a:t>
            </a:r>
          </a:p>
        </p:txBody>
      </p:sp>
    </p:spTree>
    <p:extLst>
      <p:ext uri="{BB962C8B-B14F-4D97-AF65-F5344CB8AC3E}">
        <p14:creationId xmlns:p14="http://schemas.microsoft.com/office/powerpoint/2010/main" val="288577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11DB-1E5A-29AE-EAC0-6B0EE7C5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12F43-D5F8-B273-728A-FC0F8EC3E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920" y="1879134"/>
            <a:ext cx="7994709" cy="382804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There is more information on our website: </a:t>
            </a:r>
            <a:r>
              <a:rPr lang="en-GB" dirty="0">
                <a:hlinkClick r:id="rId2"/>
              </a:rPr>
              <a:t>www.bolton.gov.uk/admissions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have any questions about making your application you can contact the school admissions team at </a:t>
            </a:r>
            <a:r>
              <a:rPr lang="en-GB" dirty="0">
                <a:hlinkClick r:id="rId3"/>
              </a:rPr>
              <a:t>admissions@bolton.gov.uk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89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lton Council Powerpoint Template" id="{D5C6B411-6EE3-4166-AFDB-D3DC7429A57F}" vid="{3D7CECDB-2CFE-4131-93AD-1CB9AFCF30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8bc8427865d4c4993593816e919a3db xmlns="37a2e29f-7d85-476c-b4be-d639690a421f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Templates</TermName>
          <TermId xmlns="http://schemas.microsoft.com/office/infopath/2007/PartnerControls">db1bba78-799d-4873-a494-686ebe9dc4a8</TermId>
        </TermInfo>
      </Terms>
    </o8bc8427865d4c4993593816e919a3db>
    <j6b5d542f7cb4e43975ce5eafd8cb185 xmlns="37a2e29f-7d85-476c-b4be-d639690a421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Chief Executives</TermName>
          <TermId xmlns="http://schemas.microsoft.com/office/infopath/2007/PartnerControls">bb6b8f83-dd38-45b8-8d07-5ac9885c472b</TermId>
        </TermInfo>
      </Terms>
    </j6b5d542f7cb4e43975ce5eafd8cb185>
    <Go-Live_x0020_State xmlns="39047337-3571-4092-8e5e-b1f7860c1a6b">To be assessed</Go-Live_x0020_State>
    <TaxCatchAll xmlns="37a2e29f-7d85-476c-b4be-d639690a421f">
      <Value>95</Value>
      <Value>18</Value>
      <Value>70</Value>
    </TaxCatchAll>
    <laccc888c777479ca50620afcc8a3948 xmlns="37a2e29f-7d85-476c-b4be-d639690a421f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Tools and Resources</TermName>
          <TermId xmlns="http://schemas.microsoft.com/office/infopath/2007/PartnerControls">f30e2b60-4437-4e21-b1c1-9f0fce0863ca</TermId>
        </TermInfo>
      </Terms>
    </laccc888c777479ca50620afcc8a3948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olton Document" ma:contentTypeID="0x010100716A2685FAF75A4394B4D5B3EF6E7A8300184CECFD37CAA04DB04D0C124CCC0B36" ma:contentTypeVersion="25" ma:contentTypeDescription="" ma:contentTypeScope="" ma:versionID="01d2ae15e42a74317bd92d07c682d861">
  <xsd:schema xmlns:xsd="http://www.w3.org/2001/XMLSchema" xmlns:xs="http://www.w3.org/2001/XMLSchema" xmlns:p="http://schemas.microsoft.com/office/2006/metadata/properties" xmlns:ns1="http://schemas.microsoft.com/sharepoint/v3" xmlns:ns2="37a2e29f-7d85-476c-b4be-d639690a421f" xmlns:ns3="39047337-3571-4092-8e5e-b1f7860c1a6b" xmlns:ns4="dc3f2f2f-5c2e-4c01-9d35-7b2c1c66ede4" targetNamespace="http://schemas.microsoft.com/office/2006/metadata/properties" ma:root="true" ma:fieldsID="4e45b7e5426c7b74d736f784a64cae92" ns1:_="" ns2:_="" ns3:_="" ns4:_="">
    <xsd:import namespace="http://schemas.microsoft.com/sharepoint/v3"/>
    <xsd:import namespace="37a2e29f-7d85-476c-b4be-d639690a421f"/>
    <xsd:import namespace="39047337-3571-4092-8e5e-b1f7860c1a6b"/>
    <xsd:import namespace="dc3f2f2f-5c2e-4c01-9d35-7b2c1c66ede4"/>
    <xsd:element name="properties">
      <xsd:complexType>
        <xsd:sequence>
          <xsd:element name="documentManagement">
            <xsd:complexType>
              <xsd:all>
                <xsd:element ref="ns2:j6b5d542f7cb4e43975ce5eafd8cb185" minOccurs="0"/>
                <xsd:element ref="ns2:TaxCatchAll" minOccurs="0"/>
                <xsd:element ref="ns2:TaxCatchAllLabel" minOccurs="0"/>
                <xsd:element ref="ns2:laccc888c777479ca50620afcc8a3948" minOccurs="0"/>
                <xsd:element ref="ns2:o8bc8427865d4c4993593816e919a3db" minOccurs="0"/>
                <xsd:element ref="ns3:Go-Live_x0020_State" minOccurs="0"/>
                <xsd:element ref="ns4:MediaServiceEventHashCode" minOccurs="0"/>
                <xsd:element ref="ns4:MediaServiceGenerationTime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2e29f-7d85-476c-b4be-d639690a421f" elementFormDefault="qualified">
    <xsd:import namespace="http://schemas.microsoft.com/office/2006/documentManagement/types"/>
    <xsd:import namespace="http://schemas.microsoft.com/office/infopath/2007/PartnerControls"/>
    <xsd:element name="j6b5d542f7cb4e43975ce5eafd8cb185" ma:index="8" ma:taxonomy="true" ma:internalName="j6b5d542f7cb4e43975ce5eafd8cb185" ma:taxonomyFieldName="Function" ma:displayName="Function" ma:indexed="true" ma:readOnly="false" ma:default="" ma:fieldId="{36b5d542-f7cb-4e43-975c-e5eafd8cb185}" ma:sspId="b1a4238e-254e-4017-8aba-9415bdb64054" ma:termSetId="cf9fcfe0-8029-4937-bfa1-94552662cd3d" ma:anchorId="e0e6775f-d3cf-4922-b414-1b4ddf91382b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29c1302-8498-4e69-821d-3f98fab89540}" ma:internalName="TaxCatchAll" ma:showField="CatchAllData" ma:web="39047337-3571-4092-8e5e-b1f7860c1a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29c1302-8498-4e69-821d-3f98fab89540}" ma:internalName="TaxCatchAllLabel" ma:readOnly="true" ma:showField="CatchAllDataLabel" ma:web="39047337-3571-4092-8e5e-b1f7860c1a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ccc888c777479ca50620afcc8a3948" ma:index="12" ma:taxonomy="true" ma:internalName="laccc888c777479ca50620afcc8a3948" ma:taxonomyFieldName="Topic" ma:displayName="Topic" ma:indexed="true" ma:readOnly="false" ma:default="" ma:fieldId="{5accc888-c777-479c-a506-20afcc8a3948}" ma:sspId="b1a4238e-254e-4017-8aba-9415bdb64054" ma:termSetId="21f7505c-9935-441f-95e3-3eec7aaaf1c3" ma:anchorId="6a7ef460-7fea-4589-b753-6b944c031d68" ma:open="false" ma:isKeyword="false">
      <xsd:complexType>
        <xsd:sequence>
          <xsd:element ref="pc:Terms" minOccurs="0" maxOccurs="1"/>
        </xsd:sequence>
      </xsd:complexType>
    </xsd:element>
    <xsd:element name="o8bc8427865d4c4993593816e919a3db" ma:index="14" nillable="true" ma:taxonomy="true" ma:internalName="o8bc8427865d4c4993593816e919a3db" ma:taxonomyFieldName="Bolton_x0020_Document_x0020_Type" ma:displayName="Bolton Document Type" ma:indexed="true" ma:default="" ma:fieldId="{88bc8427-865d-4c49-9359-3816e919a3db}" ma:sspId="b1a4238e-254e-4017-8aba-9415bdb64054" ma:termSetId="372f6f66-dabc-489e-9ea1-39dabb50000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47337-3571-4092-8e5e-b1f7860c1a6b" elementFormDefault="qualified">
    <xsd:import namespace="http://schemas.microsoft.com/office/2006/documentManagement/types"/>
    <xsd:import namespace="http://schemas.microsoft.com/office/infopath/2007/PartnerControls"/>
    <xsd:element name="Go-Live_x0020_State" ma:index="16" nillable="true" ma:displayName="Go-Live State" ma:default="To be assessed" ma:format="Dropdown" ma:internalName="Go_x002d_Live_x0020_State">
      <xsd:simpleType>
        <xsd:restriction base="dms:Choice">
          <xsd:enumeration value="To be assessed"/>
          <xsd:enumeration value="To delete"/>
          <xsd:enumeration value="Go-live | Under Bolton review"/>
          <xsd:enumeration value="Go-live | with Agilisys"/>
          <xsd:enumeration value="Go-live ready"/>
        </xsd:restriction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f2f2f-5c2e-4c01-9d35-7b2c1c66ede4" elementFormDefault="qualified">
    <xsd:import namespace="http://schemas.microsoft.com/office/2006/documentManagement/types"/>
    <xsd:import namespace="http://schemas.microsoft.com/office/infopath/2007/PartnerControls"/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b1a4238e-254e-4017-8aba-9415bdb64054" ContentTypeId="0x010100716A2685FAF75A4394B4D5B3EF6E7A83" PreviousValue="false"/>
</file>

<file path=customXml/itemProps1.xml><?xml version="1.0" encoding="utf-8"?>
<ds:datastoreItem xmlns:ds="http://schemas.openxmlformats.org/officeDocument/2006/customXml" ds:itemID="{7D0C4D72-2C25-4EEC-85B6-80A6F38357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9A63B3-A693-4EEF-88AE-F693D0ABC4A5}">
  <ds:schemaRefs>
    <ds:schemaRef ds:uri="http://purl.org/dc/elements/1.1/"/>
    <ds:schemaRef ds:uri="37a2e29f-7d85-476c-b4be-d639690a421f"/>
    <ds:schemaRef ds:uri="dc3f2f2f-5c2e-4c01-9d35-7b2c1c66ede4"/>
    <ds:schemaRef ds:uri="http://schemas.openxmlformats.org/package/2006/metadata/core-properties"/>
    <ds:schemaRef ds:uri="39047337-3571-4092-8e5e-b1f7860c1a6b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25E6FC-EFB1-4F5C-A9BB-D622B2CE70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7a2e29f-7d85-476c-b4be-d639690a421f"/>
    <ds:schemaRef ds:uri="39047337-3571-4092-8e5e-b1f7860c1a6b"/>
    <ds:schemaRef ds:uri="dc3f2f2f-5c2e-4c01-9d35-7b2c1c66ed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39AA5B8-FF8F-437C-AB32-CA8BA725AE9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284</TotalTime>
  <Words>911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Roboto</vt:lpstr>
      <vt:lpstr>Office Theme</vt:lpstr>
      <vt:lpstr>PowerPoint Presentation</vt:lpstr>
      <vt:lpstr>Deciding which school to apply for</vt:lpstr>
      <vt:lpstr>Making your application</vt:lpstr>
      <vt:lpstr>How places are allocated</vt:lpstr>
      <vt:lpstr>PowerPoint Presentation</vt:lpstr>
      <vt:lpstr>Children with an EHCP</vt:lpstr>
      <vt:lpstr>Finding out your school place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2021</dc:title>
  <dc:creator>Corbett, Lisa</dc:creator>
  <cp:lastModifiedBy>Judith Bonnar</cp:lastModifiedBy>
  <cp:revision>16</cp:revision>
  <dcterms:created xsi:type="dcterms:W3CDTF">2020-10-08T16:42:40Z</dcterms:created>
  <dcterms:modified xsi:type="dcterms:W3CDTF">2023-10-26T12:56:05Z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opic">
    <vt:lpwstr>70;#Tools and Resources|f30e2b60-4437-4e21-b1c1-9f0fce0863ca</vt:lpwstr>
  </property>
  <property fmtid="{D5CDD505-2E9C-101B-9397-08002B2CF9AE}" pid="3" name="ContentTypeId">
    <vt:lpwstr>0x010100716A2685FAF75A4394B4D5B3EF6E7A8300184CECFD37CAA04DB04D0C124CCC0B36</vt:lpwstr>
  </property>
  <property fmtid="{D5CDD505-2E9C-101B-9397-08002B2CF9AE}" pid="4" name="Function">
    <vt:lpwstr>18;#Chief Executives|bb6b8f83-dd38-45b8-8d07-5ac9885c472b</vt:lpwstr>
  </property>
  <property fmtid="{D5CDD505-2E9C-101B-9397-08002B2CF9AE}" pid="5" name="Bolton Document Type">
    <vt:lpwstr>95;#Templates|db1bba78-799d-4873-a494-686ebe9dc4a8</vt:lpwstr>
  </property>
</Properties>
</file>