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797675" cy="9926638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ael Wyatt" initials="RW" lastIdx="0" clrIdx="0">
    <p:extLst>
      <p:ext uri="{19B8F6BF-5375-455C-9EA6-DF929625EA0E}">
        <p15:presenceInfo xmlns:p15="http://schemas.microsoft.com/office/powerpoint/2012/main" userId="Rachael Wyat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8A202A-5E51-495E-88E6-A1AF2C6D67BD}" v="357" dt="2019-11-06T19:55:22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13D890D-F27D-4504-AEE0-A2B7341F63A3}"/>
              </a:ext>
            </a:extLst>
          </p:cNvPr>
          <p:cNvSpPr/>
          <p:nvPr/>
        </p:nvSpPr>
        <p:spPr>
          <a:xfrm>
            <a:off x="3683481" y="182593"/>
            <a:ext cx="4744524" cy="156713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alibri"/>
              </a:rPr>
              <a:t>Learning overview for parents/carers</a:t>
            </a:r>
          </a:p>
          <a:p>
            <a:r>
              <a:rPr lang="en-GB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alibri"/>
              </a:rPr>
              <a:t>Autumn </a:t>
            </a:r>
            <a:r>
              <a:rPr lang="en-GB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alibri"/>
              </a:rPr>
              <a:t>1 21/22: Personal development focus: SMSC</a:t>
            </a:r>
          </a:p>
          <a:p>
            <a:r>
              <a:rPr lang="en-GB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  <a:cs typeface="Calibri"/>
              </a:rPr>
              <a:t>SIS focus: Resilience </a:t>
            </a:r>
            <a:endParaRPr lang="en-GB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/>
              <a:cs typeface="Calibri"/>
            </a:endParaRPr>
          </a:p>
          <a:p>
            <a:pPr algn="ctr"/>
            <a:r>
              <a:rPr lang="en-GB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Calibri"/>
              </a:rPr>
              <a:t>Springboard Class</a:t>
            </a:r>
            <a:endParaRPr lang="en-GB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B9891C-4BD3-4803-BC7B-3F344154E945}"/>
              </a:ext>
            </a:extLst>
          </p:cNvPr>
          <p:cNvSpPr txBox="1"/>
          <p:nvPr/>
        </p:nvSpPr>
        <p:spPr>
          <a:xfrm>
            <a:off x="3351904" y="5404332"/>
            <a:ext cx="2743200" cy="4154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050" b="1" dirty="0" smtClean="0">
                <a:solidFill>
                  <a:schemeClr val="accent2"/>
                </a:solidFill>
                <a:latin typeface="Comic Sans MS"/>
              </a:rPr>
              <a:t>Numeracy focus: Estimation</a:t>
            </a:r>
          </a:p>
          <a:p>
            <a:r>
              <a:rPr lang="en-GB" sz="1050" b="1" dirty="0" smtClean="0">
                <a:solidFill>
                  <a:schemeClr val="accent2"/>
                </a:solidFill>
                <a:latin typeface="Comic Sans MS"/>
              </a:rPr>
              <a:t>Literacy focus: Punctuation</a:t>
            </a:r>
            <a:endParaRPr lang="en-GB" sz="1050" b="1" dirty="0">
              <a:solidFill>
                <a:schemeClr val="accent2"/>
              </a:solidFill>
              <a:latin typeface="Comic Sans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918D64-A104-4F1E-9E82-FF9958480D36}"/>
              </a:ext>
            </a:extLst>
          </p:cNvPr>
          <p:cNvSpPr txBox="1"/>
          <p:nvPr/>
        </p:nvSpPr>
        <p:spPr>
          <a:xfrm>
            <a:off x="427326" y="3194938"/>
            <a:ext cx="2743200" cy="16619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latin typeface="Comic Sans MS"/>
              </a:rPr>
              <a:t>RHSE – </a:t>
            </a:r>
            <a:r>
              <a:rPr lang="en-GB" sz="1200" b="1" dirty="0">
                <a:latin typeface="Comic Sans MS"/>
              </a:rPr>
              <a:t>Relationships, Health and Sex education</a:t>
            </a:r>
            <a:r>
              <a:rPr lang="en-GB" sz="1200" b="1" dirty="0" smtClean="0">
                <a:latin typeface="Comic Sans MS"/>
              </a:rPr>
              <a:t>.</a:t>
            </a:r>
          </a:p>
          <a:p>
            <a:r>
              <a:rPr lang="en-GB" sz="1000" dirty="0" smtClean="0">
                <a:latin typeface="Comic Sans MS"/>
              </a:rPr>
              <a:t>Year 2 – Digital well-being</a:t>
            </a:r>
          </a:p>
          <a:p>
            <a:r>
              <a:rPr lang="en-GB" sz="1000" dirty="0" smtClean="0">
                <a:latin typeface="Comic Sans MS"/>
              </a:rPr>
              <a:t>Year 3 – E-safety</a:t>
            </a:r>
          </a:p>
          <a:p>
            <a:r>
              <a:rPr lang="en-GB" sz="1000" dirty="0" smtClean="0">
                <a:latin typeface="Comic Sans MS"/>
              </a:rPr>
              <a:t>Year 4 – Resilience and E-safety</a:t>
            </a:r>
          </a:p>
          <a:p>
            <a:r>
              <a:rPr lang="en-GB" sz="1000" dirty="0" smtClean="0">
                <a:latin typeface="Comic Sans MS"/>
              </a:rPr>
              <a:t>Year 5 – E-safety</a:t>
            </a:r>
          </a:p>
          <a:p>
            <a:r>
              <a:rPr lang="en-GB" sz="1000" dirty="0" smtClean="0">
                <a:latin typeface="Comic Sans MS"/>
              </a:rPr>
              <a:t>Year 6 – safe relationships online and offline</a:t>
            </a:r>
            <a:endParaRPr lang="en-GB" sz="1200" b="1" dirty="0">
              <a:latin typeface="Comic Sans MS"/>
            </a:endParaRPr>
          </a:p>
          <a:p>
            <a:endParaRPr lang="en-GB" sz="1200" b="1" dirty="0">
              <a:latin typeface="Comic Sans M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ED5FAA-B253-43E1-BEDD-10613386EFE5}"/>
              </a:ext>
            </a:extLst>
          </p:cNvPr>
          <p:cNvSpPr txBox="1"/>
          <p:nvPr/>
        </p:nvSpPr>
        <p:spPr>
          <a:xfrm>
            <a:off x="442886" y="1048025"/>
            <a:ext cx="2743200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latin typeface="Comic Sans MS"/>
              </a:rPr>
              <a:t>PE</a:t>
            </a:r>
          </a:p>
          <a:p>
            <a:r>
              <a:rPr lang="en-GB" sz="1200" b="1" dirty="0">
                <a:solidFill>
                  <a:schemeClr val="accent2"/>
                </a:solidFill>
                <a:latin typeface="Comic Sans MS"/>
              </a:rPr>
              <a:t>Invasion games – </a:t>
            </a:r>
            <a:r>
              <a:rPr lang="en-GB" sz="1200" b="1" dirty="0" smtClean="0">
                <a:solidFill>
                  <a:schemeClr val="accent2"/>
                </a:solidFill>
                <a:latin typeface="Comic Sans MS"/>
              </a:rPr>
              <a:t>Football/Rugby</a:t>
            </a:r>
            <a:endParaRPr lang="en-GB" sz="1200" b="1" dirty="0">
              <a:solidFill>
                <a:schemeClr val="accent2"/>
              </a:solidFill>
              <a:latin typeface="Comic Sans MS"/>
            </a:endParaRPr>
          </a:p>
          <a:p>
            <a:r>
              <a:rPr lang="en-GB" sz="1200" b="1" dirty="0">
                <a:latin typeface="Comic Sans MS"/>
              </a:rPr>
              <a:t>Pupils will focus on; </a:t>
            </a:r>
            <a:endParaRPr lang="en-GB" sz="1200" b="1" dirty="0" smtClean="0">
              <a:latin typeface="Comic Sans M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  <a:latin typeface="Comic Sans MS"/>
              </a:rPr>
              <a:t>Developing team attacking and defending strategies and techniques.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  <a:latin typeface="Comic Sans MS"/>
              </a:rPr>
              <a:t>Select and apply their skills so that they can carry out tactics with the intention of outwitting their opponents.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  <a:latin typeface="Comic Sans MS"/>
              </a:rPr>
              <a:t>Invade opponents’ territory and to outwit them</a:t>
            </a:r>
            <a:r>
              <a:rPr lang="en-GB" sz="1000" dirty="0" smtClean="0">
                <a:solidFill>
                  <a:prstClr val="black"/>
                </a:solidFill>
                <a:latin typeface="Comic Sans MS"/>
              </a:rPr>
              <a:t>.</a:t>
            </a:r>
            <a:endParaRPr lang="en-GB" sz="1000" dirty="0">
              <a:solidFill>
                <a:prstClr val="black"/>
              </a:solidFill>
              <a:latin typeface="Comic Sans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508618-A769-415D-8A73-CC9E0E4F6C80}"/>
              </a:ext>
            </a:extLst>
          </p:cNvPr>
          <p:cNvSpPr txBox="1"/>
          <p:nvPr/>
        </p:nvSpPr>
        <p:spPr>
          <a:xfrm>
            <a:off x="6214679" y="5277374"/>
            <a:ext cx="2464544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solidFill>
                  <a:srgbClr val="0070C0"/>
                </a:solidFill>
                <a:latin typeface="Comic Sans MS"/>
              </a:rPr>
              <a:t>Events this term: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/>
              </a:rPr>
              <a:t>Thursday 2nd September 2021 Pupils return to </a:t>
            </a:r>
            <a:r>
              <a:rPr lang="en-GB" sz="1200" dirty="0" smtClean="0">
                <a:latin typeface="Comic Sans MS"/>
              </a:rPr>
              <a:t>school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/>
              </a:rPr>
              <a:t>Friday 15th October 2021 Last Day of Autumn </a:t>
            </a:r>
            <a:r>
              <a:rPr lang="en-GB" sz="1200" dirty="0" smtClean="0">
                <a:latin typeface="Comic Sans MS"/>
              </a:rPr>
              <a:t>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/>
              </a:rPr>
              <a:t>Harvest festival 3rd October 2021</a:t>
            </a:r>
            <a:endParaRPr lang="en-GB" sz="1200" dirty="0">
              <a:latin typeface="Comic Sans M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F81D26-AD88-466D-B174-8300595EABC1}"/>
              </a:ext>
            </a:extLst>
          </p:cNvPr>
          <p:cNvSpPr txBox="1"/>
          <p:nvPr/>
        </p:nvSpPr>
        <p:spPr>
          <a:xfrm>
            <a:off x="8806670" y="5947045"/>
            <a:ext cx="2743200" cy="7155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latin typeface="Comic Sans MS"/>
              </a:rPr>
              <a:t>Food Technology</a:t>
            </a:r>
          </a:p>
          <a:p>
            <a:r>
              <a:rPr lang="en-GB" sz="1200" b="1" dirty="0">
                <a:solidFill>
                  <a:schemeClr val="accent2"/>
                </a:solidFill>
                <a:latin typeface="Comic Sans MS"/>
              </a:rPr>
              <a:t>Weekly lessons - Wednesdays</a:t>
            </a:r>
            <a:endParaRPr lang="en-GB" sz="1050" b="1" dirty="0">
              <a:latin typeface="Comic Sans MS"/>
            </a:endParaRPr>
          </a:p>
          <a:p>
            <a:endParaRPr lang="en-GB" sz="1050" b="1" dirty="0">
              <a:latin typeface="Comic Sans M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A9ABAE-0A9F-49F6-95AC-845A54678BF4}"/>
              </a:ext>
            </a:extLst>
          </p:cNvPr>
          <p:cNvSpPr txBox="1"/>
          <p:nvPr/>
        </p:nvSpPr>
        <p:spPr>
          <a:xfrm>
            <a:off x="8806670" y="231442"/>
            <a:ext cx="274320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latin typeface="Comic Sans MS"/>
              </a:rPr>
              <a:t>English</a:t>
            </a:r>
          </a:p>
          <a:p>
            <a:r>
              <a:rPr lang="en-GB" sz="1200" b="1" dirty="0" smtClean="0">
                <a:solidFill>
                  <a:schemeClr val="accent2"/>
                </a:solidFill>
                <a:latin typeface="Comic Sans MS"/>
              </a:rPr>
              <a:t>Rainforests</a:t>
            </a:r>
          </a:p>
          <a:p>
            <a:r>
              <a:rPr lang="en-GB" sz="1200" b="1" dirty="0" smtClean="0">
                <a:latin typeface="Comic Sans MS"/>
              </a:rPr>
              <a:t>Cross-curricular </a:t>
            </a:r>
            <a:r>
              <a:rPr lang="en-GB" sz="1200" b="1" dirty="0">
                <a:latin typeface="Comic Sans MS"/>
              </a:rPr>
              <a:t>topic with </a:t>
            </a:r>
            <a:r>
              <a:rPr lang="en-GB" sz="1200" b="1" dirty="0" smtClean="0">
                <a:latin typeface="Comic Sans MS"/>
              </a:rPr>
              <a:t>Geography.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/>
              </a:rPr>
              <a:t>Research and record animal facts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/>
              </a:rPr>
              <a:t>Write non-chronological report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/>
              </a:rPr>
              <a:t>Describe animals in the rainforest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/>
              </a:rPr>
              <a:t>Compare rainforests with forests in England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/>
              </a:rPr>
              <a:t>Discuss characters feelings and expression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/>
              </a:rPr>
              <a:t>Letter writing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/>
              </a:rPr>
              <a:t>Brochures and leaflets</a:t>
            </a:r>
            <a:endParaRPr lang="en-GB" sz="1000" dirty="0">
              <a:latin typeface="Comic Sans M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123F09-A888-447A-A657-05746B8FA69D}"/>
              </a:ext>
            </a:extLst>
          </p:cNvPr>
          <p:cNvSpPr txBox="1"/>
          <p:nvPr/>
        </p:nvSpPr>
        <p:spPr>
          <a:xfrm>
            <a:off x="8806670" y="2919687"/>
            <a:ext cx="2743200" cy="16004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latin typeface="Comic Sans MS"/>
              </a:rPr>
              <a:t>Maths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/>
              </a:rPr>
              <a:t>Place value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/>
              </a:rPr>
              <a:t>Addition and subtraction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/>
              </a:rPr>
              <a:t>Measure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/>
              </a:rPr>
              <a:t>Multiplication and division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/>
              </a:rPr>
              <a:t>Shape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/>
              </a:rPr>
              <a:t>fractions</a:t>
            </a:r>
            <a:endParaRPr lang="en-GB" sz="1000" dirty="0">
              <a:latin typeface="Comic Sans MS"/>
            </a:endParaRPr>
          </a:p>
          <a:p>
            <a:r>
              <a:rPr lang="en-GB" sz="1000" dirty="0">
                <a:latin typeface="Comic Sans MS"/>
              </a:rPr>
              <a:t>* These topics cover bands 1-4, pupils may not cover all topics this half term.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6B48EC-D2D0-4A4E-9A51-1E001B08770B}"/>
              </a:ext>
            </a:extLst>
          </p:cNvPr>
          <p:cNvSpPr txBox="1"/>
          <p:nvPr/>
        </p:nvSpPr>
        <p:spPr>
          <a:xfrm>
            <a:off x="3381266" y="3350680"/>
            <a:ext cx="3354010" cy="17081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latin typeface="Comic Sans MS"/>
              </a:rPr>
              <a:t>Science</a:t>
            </a:r>
          </a:p>
          <a:p>
            <a:r>
              <a:rPr lang="en-GB" sz="1200" b="1" dirty="0" smtClean="0">
                <a:solidFill>
                  <a:schemeClr val="accent2"/>
                </a:solidFill>
                <a:latin typeface="Comic Sans MS"/>
              </a:rPr>
              <a:t>Living things and their habitats</a:t>
            </a:r>
            <a:endParaRPr lang="en-GB" sz="1200" b="1" dirty="0">
              <a:solidFill>
                <a:schemeClr val="accent2"/>
              </a:solidFill>
              <a:latin typeface="Comic Sans MS"/>
            </a:endParaRPr>
          </a:p>
          <a:p>
            <a:r>
              <a:rPr lang="en-GB" sz="1200" b="1" dirty="0">
                <a:latin typeface="Comic Sans MS"/>
              </a:rPr>
              <a:t>Pupils will;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/>
              </a:rPr>
              <a:t>What it means to be living, dead or never alive.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/>
              </a:rPr>
              <a:t>Microhabitats.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/>
              </a:rPr>
              <a:t>Local habitats.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/>
              </a:rPr>
              <a:t>World habitats.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/>
              </a:rPr>
              <a:t>Animals and their habitats.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latin typeface="Comic Sans MS"/>
              </a:rPr>
              <a:t>Food chains.</a:t>
            </a:r>
            <a:endParaRPr lang="en-GB" sz="1050" dirty="0">
              <a:latin typeface="Comic Sans M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00C6FF-EEFC-437E-AC04-C9C4C1D0F915}"/>
              </a:ext>
            </a:extLst>
          </p:cNvPr>
          <p:cNvSpPr txBox="1"/>
          <p:nvPr/>
        </p:nvSpPr>
        <p:spPr>
          <a:xfrm>
            <a:off x="4324497" y="1808708"/>
            <a:ext cx="2743200" cy="14850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 smtClean="0">
                <a:latin typeface="Comic Sans MS"/>
              </a:rPr>
              <a:t>Topic</a:t>
            </a:r>
          </a:p>
          <a:p>
            <a:r>
              <a:rPr lang="en-GB" sz="1200" b="1" dirty="0" smtClean="0">
                <a:solidFill>
                  <a:schemeClr val="accent2"/>
                </a:solidFill>
                <a:latin typeface="Comic Sans MS"/>
              </a:rPr>
              <a:t>Geography</a:t>
            </a:r>
            <a:r>
              <a:rPr lang="en-GB" sz="1200" b="1" dirty="0" smtClean="0">
                <a:latin typeface="Comic Sans MS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/>
              </a:rPr>
              <a:t>Locating rainforests and exploring their relationships with the equator.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/>
              </a:rPr>
              <a:t>The layers of the rainforest.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Comic Sans MS"/>
              </a:rPr>
              <a:t>Look at the effects humans are having on rainforests. </a:t>
            </a:r>
            <a:endParaRPr lang="en-GB" sz="1000" dirty="0">
              <a:latin typeface="Comic Sans M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50" b="1" dirty="0">
              <a:latin typeface="Comic Sans M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6" y="212001"/>
            <a:ext cx="1658256" cy="65888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59621" y="5165856"/>
            <a:ext cx="2772709" cy="738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89898" y="5165856"/>
            <a:ext cx="26669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itchFamily="66" charset="0"/>
              </a:rPr>
              <a:t>Arts </a:t>
            </a:r>
            <a:r>
              <a:rPr lang="en-GB" b="1" dirty="0" smtClean="0">
                <a:latin typeface="Comic Sans MS" pitchFamily="66" charset="0"/>
              </a:rPr>
              <a:t>Award</a:t>
            </a:r>
          </a:p>
          <a:p>
            <a:r>
              <a:rPr lang="en-GB" sz="1200" dirty="0" smtClean="0">
                <a:latin typeface="Comic Sans MS" pitchFamily="66" charset="0"/>
              </a:rPr>
              <a:t>Pupils will gain knowledge of an artist and their work. 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D8926F63-255E-475E-A04A-89A393E86A49}"/>
              </a:ext>
            </a:extLst>
          </p:cNvPr>
          <p:cNvSpPr/>
          <p:nvPr/>
        </p:nvSpPr>
        <p:spPr>
          <a:xfrm>
            <a:off x="7471354" y="1198239"/>
            <a:ext cx="573302" cy="47378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1269" y="4630912"/>
            <a:ext cx="1934001" cy="12053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2195" y="3655668"/>
            <a:ext cx="1646287" cy="116534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9934" y="2095216"/>
            <a:ext cx="1010715" cy="715450"/>
          </a:xfrm>
          <a:prstGeom prst="rect">
            <a:avLst/>
          </a:prstGeom>
        </p:spPr>
      </p:pic>
      <p:sp>
        <p:nvSpPr>
          <p:cNvPr id="21" name="Flowchart: Punched Tape 20"/>
          <p:cNvSpPr/>
          <p:nvPr/>
        </p:nvSpPr>
        <p:spPr>
          <a:xfrm>
            <a:off x="7120729" y="2245082"/>
            <a:ext cx="1624260" cy="885175"/>
          </a:xfrm>
          <a:prstGeom prst="flowChartPunchedTap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7122792" y="2429980"/>
            <a:ext cx="1683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200" dirty="0"/>
              <a:t>Follow us on Twitter @</a:t>
            </a:r>
            <a:r>
              <a:rPr lang="en-GB" sz="1200" dirty="0" err="1"/>
              <a:t>suttonhouseacademy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772</TotalTime>
  <Words>292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Britannic Bold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Gomez</dc:creator>
  <cp:lastModifiedBy>Rachael Wyatt</cp:lastModifiedBy>
  <cp:revision>182</cp:revision>
  <cp:lastPrinted>2020-02-28T09:49:23Z</cp:lastPrinted>
  <dcterms:created xsi:type="dcterms:W3CDTF">2019-11-06T19:24:53Z</dcterms:created>
  <dcterms:modified xsi:type="dcterms:W3CDTF">2021-07-19T14:56:47Z</dcterms:modified>
</cp:coreProperties>
</file>