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B53A"/>
    <a:srgbClr val="FFFFFF"/>
    <a:srgbClr val="324D3A"/>
    <a:srgbClr val="FFC4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>
        <p:scale>
          <a:sx n="66" d="100"/>
          <a:sy n="66" d="100"/>
        </p:scale>
        <p:origin x="1147" y="4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982A-7480-4DFC-8CFD-94A9CF290870}" type="datetimeFigureOut">
              <a:rPr lang="en-GB" smtClean="0"/>
              <a:t>28/10/2026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4064-03F4-4565-A6C9-38D9BBB7B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035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982A-7480-4DFC-8CFD-94A9CF290870}" type="datetimeFigureOut">
              <a:rPr lang="en-GB" smtClean="0"/>
              <a:t>28/10/2026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4064-03F4-4565-A6C9-38D9BBB7B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213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982A-7480-4DFC-8CFD-94A9CF290870}" type="datetimeFigureOut">
              <a:rPr lang="en-GB" smtClean="0"/>
              <a:t>28/10/2026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4064-03F4-4565-A6C9-38D9BBB7B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600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982A-7480-4DFC-8CFD-94A9CF290870}" type="datetimeFigureOut">
              <a:rPr lang="en-GB" smtClean="0"/>
              <a:t>28/10/2026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4064-03F4-4565-A6C9-38D9BBB7B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61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982A-7480-4DFC-8CFD-94A9CF290870}" type="datetimeFigureOut">
              <a:rPr lang="en-GB" smtClean="0"/>
              <a:t>28/10/2026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4064-03F4-4565-A6C9-38D9BBB7B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835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982A-7480-4DFC-8CFD-94A9CF290870}" type="datetimeFigureOut">
              <a:rPr lang="en-GB" smtClean="0"/>
              <a:t>28/10/2026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4064-03F4-4565-A6C9-38D9BBB7B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169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982A-7480-4DFC-8CFD-94A9CF290870}" type="datetimeFigureOut">
              <a:rPr lang="en-GB" smtClean="0"/>
              <a:t>28/10/2026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4064-03F4-4565-A6C9-38D9BBB7B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697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982A-7480-4DFC-8CFD-94A9CF290870}" type="datetimeFigureOut">
              <a:rPr lang="en-GB" smtClean="0"/>
              <a:t>28/10/2026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4064-03F4-4565-A6C9-38D9BBB7B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828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982A-7480-4DFC-8CFD-94A9CF290870}" type="datetimeFigureOut">
              <a:rPr lang="en-GB" smtClean="0"/>
              <a:t>28/10/2026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4064-03F4-4565-A6C9-38D9BBB7B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295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982A-7480-4DFC-8CFD-94A9CF290870}" type="datetimeFigureOut">
              <a:rPr lang="en-GB" smtClean="0"/>
              <a:t>28/10/2026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4064-03F4-4565-A6C9-38D9BBB7B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022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1982A-7480-4DFC-8CFD-94A9CF290870}" type="datetimeFigureOut">
              <a:rPr lang="en-GB" smtClean="0"/>
              <a:t>28/10/2026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F4064-03F4-4565-A6C9-38D9BBB7B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304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91982A-7480-4DFC-8CFD-94A9CF290870}" type="datetimeFigureOut">
              <a:rPr lang="en-GB" smtClean="0"/>
              <a:t>28/10/2026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F4064-03F4-4565-A6C9-38D9BBB7B4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318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6AD2FD43-86C0-46CB-A903-53C94DFC05FC}"/>
              </a:ext>
            </a:extLst>
          </p:cNvPr>
          <p:cNvSpPr/>
          <p:nvPr/>
        </p:nvSpPr>
        <p:spPr>
          <a:xfrm>
            <a:off x="3238015" y="2217860"/>
            <a:ext cx="5130881" cy="195652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TinA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" t="1466" r="2802" b="2261"/>
          <a:stretch>
            <a:fillRect/>
          </a:stretch>
        </p:blipFill>
        <p:spPr bwMode="auto">
          <a:xfrm>
            <a:off x="7420010" y="2359107"/>
            <a:ext cx="790904" cy="1041204"/>
          </a:xfrm>
          <a:prstGeom prst="rect">
            <a:avLst/>
          </a:prstGeom>
          <a:noFill/>
        </p:spPr>
      </p:pic>
      <p:sp>
        <p:nvSpPr>
          <p:cNvPr id="7" name="Rounded Rectangle 6"/>
          <p:cNvSpPr/>
          <p:nvPr/>
        </p:nvSpPr>
        <p:spPr>
          <a:xfrm>
            <a:off x="311556" y="195715"/>
            <a:ext cx="2453415" cy="1367614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34678" y="355195"/>
            <a:ext cx="2090057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Phonics journey begins in nursery with a focus on Phase 1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005207" y="195715"/>
            <a:ext cx="2453415" cy="1094947"/>
            <a:chOff x="3005207" y="195715"/>
            <a:chExt cx="2453415" cy="1853504"/>
          </a:xfrm>
        </p:grpSpPr>
        <p:sp>
          <p:nvSpPr>
            <p:cNvPr id="10" name="Rounded Rectangle 9"/>
            <p:cNvSpPr/>
            <p:nvPr/>
          </p:nvSpPr>
          <p:spPr>
            <a:xfrm>
              <a:off x="3005207" y="195715"/>
              <a:ext cx="2453415" cy="1853504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128329" y="399192"/>
              <a:ext cx="2194697" cy="156299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Daily phonics in Reception and Year 1 using Phonic Bug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527879" y="195715"/>
            <a:ext cx="2453415" cy="1595843"/>
            <a:chOff x="3005207" y="195715"/>
            <a:chExt cx="2453415" cy="1911037"/>
          </a:xfrm>
        </p:grpSpPr>
        <p:sp>
          <p:nvSpPr>
            <p:cNvPr id="13" name="Rounded Rectangle 12"/>
            <p:cNvSpPr/>
            <p:nvPr/>
          </p:nvSpPr>
          <p:spPr>
            <a:xfrm>
              <a:off x="3005207" y="195715"/>
              <a:ext cx="2453415" cy="1853504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096045" y="337638"/>
              <a:ext cx="2271737" cy="176911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KS1 Phonics Screen % passing in Year 1</a:t>
              </a:r>
            </a:p>
            <a:p>
              <a:pPr algn="ctr"/>
              <a:endParaRPr lang="en-GB" dirty="0"/>
            </a:p>
            <a:p>
              <a:pPr algn="ctr"/>
              <a:r>
                <a:rPr lang="en-GB" dirty="0"/>
                <a:t>2025 = 80%</a:t>
              </a:r>
            </a:p>
            <a:p>
              <a:pPr algn="ctr"/>
              <a:r>
                <a:rPr lang="en-GB" dirty="0"/>
                <a:t>2026 = 85%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8368896" y="195715"/>
            <a:ext cx="2844968" cy="1821169"/>
            <a:chOff x="3005207" y="195715"/>
            <a:chExt cx="2844968" cy="1853504"/>
          </a:xfrm>
        </p:grpSpPr>
        <p:sp>
          <p:nvSpPr>
            <p:cNvPr id="16" name="Rounded Rectangle 15"/>
            <p:cNvSpPr/>
            <p:nvPr/>
          </p:nvSpPr>
          <p:spPr>
            <a:xfrm>
              <a:off x="3005207" y="195715"/>
              <a:ext cx="2754128" cy="1853504"/>
            </a:xfrm>
            <a:prstGeom prst="roundRect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096045" y="306859"/>
              <a:ext cx="2754130" cy="150355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KS1 Phonics Screen</a:t>
              </a:r>
            </a:p>
            <a:p>
              <a:pPr algn="ctr"/>
              <a:r>
                <a:rPr lang="en-GB" b="1" dirty="0"/>
                <a:t>% passing by end of year 2</a:t>
              </a:r>
            </a:p>
            <a:p>
              <a:pPr algn="ctr"/>
              <a:endParaRPr lang="en-GB" dirty="0"/>
            </a:p>
            <a:p>
              <a:pPr algn="ctr"/>
              <a:r>
                <a:rPr lang="en-GB" dirty="0"/>
                <a:t>24-25= 97%</a:t>
              </a:r>
            </a:p>
            <a:p>
              <a:pPr algn="ctr"/>
              <a:r>
                <a:rPr lang="en-GB" dirty="0"/>
                <a:t>25-26= 96%</a:t>
              </a:r>
            </a:p>
          </p:txBody>
        </p:sp>
      </p:grpSp>
      <p:sp>
        <p:nvSpPr>
          <p:cNvPr id="19" name="Rounded Rectangle 18"/>
          <p:cNvSpPr/>
          <p:nvPr/>
        </p:nvSpPr>
        <p:spPr>
          <a:xfrm>
            <a:off x="8669213" y="2251520"/>
            <a:ext cx="3081677" cy="3088578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174504" y="1705251"/>
            <a:ext cx="2453415" cy="1867591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Group 23"/>
          <p:cNvGrpSpPr/>
          <p:nvPr/>
        </p:nvGrpSpPr>
        <p:grpSpPr>
          <a:xfrm>
            <a:off x="2816090" y="4295277"/>
            <a:ext cx="2453415" cy="2459282"/>
            <a:chOff x="3005207" y="195714"/>
            <a:chExt cx="2453415" cy="2312078"/>
          </a:xfrm>
        </p:grpSpPr>
        <p:sp>
          <p:nvSpPr>
            <p:cNvPr id="25" name="Rounded Rectangle 24"/>
            <p:cNvSpPr/>
            <p:nvPr/>
          </p:nvSpPr>
          <p:spPr>
            <a:xfrm>
              <a:off x="3005207" y="195714"/>
              <a:ext cx="2453415" cy="2312078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096045" y="657303"/>
              <a:ext cx="2271737" cy="13889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All teachers and support staff receive phonic training delivered by phonics lead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5360343" y="4294490"/>
            <a:ext cx="2455119" cy="2904963"/>
            <a:chOff x="3005207" y="195715"/>
            <a:chExt cx="2453415" cy="2819609"/>
          </a:xfrm>
        </p:grpSpPr>
        <p:sp>
          <p:nvSpPr>
            <p:cNvPr id="28" name="Rounded Rectangle 27"/>
            <p:cNvSpPr/>
            <p:nvPr/>
          </p:nvSpPr>
          <p:spPr>
            <a:xfrm>
              <a:off x="3005207" y="195715"/>
              <a:ext cx="2453415" cy="2309956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155826" y="398058"/>
              <a:ext cx="2271737" cy="261726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Phonic intervention groups are fluid and support a wide range of children across the year identified from assessment and teaching</a:t>
              </a: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8057024" y="5524918"/>
            <a:ext cx="3954039" cy="1346298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3" name="Group 32"/>
          <p:cNvGrpSpPr/>
          <p:nvPr/>
        </p:nvGrpSpPr>
        <p:grpSpPr>
          <a:xfrm>
            <a:off x="180936" y="3965850"/>
            <a:ext cx="2453415" cy="2611608"/>
            <a:chOff x="3005207" y="195715"/>
            <a:chExt cx="2453415" cy="1853504"/>
          </a:xfrm>
        </p:grpSpPr>
        <p:sp>
          <p:nvSpPr>
            <p:cNvPr id="34" name="Rounded Rectangle 33"/>
            <p:cNvSpPr/>
            <p:nvPr/>
          </p:nvSpPr>
          <p:spPr>
            <a:xfrm>
              <a:off x="3005207" y="195715"/>
              <a:ext cx="2453415" cy="1853504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168108" y="456272"/>
              <a:ext cx="2271737" cy="144166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dirty="0"/>
                <a:t>Phonics assessments carried out half-termly and phonic screens termly to ensure gaps are identified and rapid action to close gaps</a:t>
              </a:r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2BE64293-16AC-402C-B109-F23041A95975}"/>
              </a:ext>
            </a:extLst>
          </p:cNvPr>
          <p:cNvSpPr txBox="1"/>
          <p:nvPr/>
        </p:nvSpPr>
        <p:spPr>
          <a:xfrm>
            <a:off x="3343207" y="2238998"/>
            <a:ext cx="513088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+mj-lt"/>
              </a:rPr>
              <a:t>Phonics &amp; Spelling at </a:t>
            </a:r>
          </a:p>
          <a:p>
            <a:r>
              <a:rPr lang="en-GB" sz="4000" b="1" dirty="0">
                <a:solidFill>
                  <a:schemeClr val="accent6">
                    <a:lumMod val="75000"/>
                  </a:schemeClr>
                </a:solidFill>
                <a:latin typeface="+mj-lt"/>
              </a:rPr>
              <a:t>Tanworth</a:t>
            </a:r>
          </a:p>
          <a:p>
            <a:r>
              <a:rPr lang="en-GB" sz="4000" dirty="0">
                <a:latin typeface="+mj-lt"/>
              </a:rPr>
              <a:t>What does it look like?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A456EA-C96E-4876-A68B-7F4BD58BF225}"/>
              </a:ext>
            </a:extLst>
          </p:cNvPr>
          <p:cNvSpPr txBox="1"/>
          <p:nvPr/>
        </p:nvSpPr>
        <p:spPr>
          <a:xfrm>
            <a:off x="434678" y="1986198"/>
            <a:ext cx="19497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Reception parents invited to phonics workshop in Autumn term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69E6ED-AACF-443B-B7DC-D350517CC2F4}"/>
              </a:ext>
            </a:extLst>
          </p:cNvPr>
          <p:cNvSpPr txBox="1"/>
          <p:nvPr/>
        </p:nvSpPr>
        <p:spPr>
          <a:xfrm>
            <a:off x="8774405" y="2486156"/>
            <a:ext cx="29258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From Year 2 onwards, spelling is taught through the SCODE programme, which provides a structured and progressive approach to the teaching of spelling patterns, morphology, etymology and statutory National Curriculum word lists.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559EFA-0A21-4BC9-9672-8D96BAC3FE43}"/>
              </a:ext>
            </a:extLst>
          </p:cNvPr>
          <p:cNvSpPr txBox="1"/>
          <p:nvPr/>
        </p:nvSpPr>
        <p:spPr>
          <a:xfrm>
            <a:off x="8419543" y="5624704"/>
            <a:ext cx="33313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KS2 GPS</a:t>
            </a:r>
          </a:p>
          <a:p>
            <a:pPr algn="ctr"/>
            <a:r>
              <a:rPr lang="en-GB" dirty="0"/>
              <a:t>25= 93% Exp/53% GD</a:t>
            </a:r>
          </a:p>
          <a:p>
            <a:pPr algn="ctr"/>
            <a:r>
              <a:rPr lang="en-GB" dirty="0"/>
              <a:t>26 = 97% Exp/34% GD</a:t>
            </a:r>
          </a:p>
        </p:txBody>
      </p:sp>
    </p:spTree>
    <p:extLst>
      <p:ext uri="{BB962C8B-B14F-4D97-AF65-F5344CB8AC3E}">
        <p14:creationId xmlns:p14="http://schemas.microsoft.com/office/powerpoint/2010/main" val="26180126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1147</TotalTime>
  <Words>184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Evens TAP</dc:creator>
  <cp:lastModifiedBy>S Bamford TAP</cp:lastModifiedBy>
  <cp:revision>21</cp:revision>
  <dcterms:created xsi:type="dcterms:W3CDTF">2020-03-17T11:02:38Z</dcterms:created>
  <dcterms:modified xsi:type="dcterms:W3CDTF">2026-10-28T20:17:26Z</dcterms:modified>
</cp:coreProperties>
</file>