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9" d="100"/>
          <a:sy n="59" d="100"/>
        </p:scale>
        <p:origin x="259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 Baird TAP" userId="a449bb76-020c-4344-9d91-629a4ea9ef36" providerId="ADAL" clId="{43B1D59E-4AD0-438E-A0AF-98FBFDBC14F7}"/>
    <pc:docChg chg="custSel modSld">
      <pc:chgData name="F Baird TAP" userId="a449bb76-020c-4344-9d91-629a4ea9ef36" providerId="ADAL" clId="{43B1D59E-4AD0-438E-A0AF-98FBFDBC14F7}" dt="2026-09-10T06:50:00.472" v="56" actId="20577"/>
      <pc:docMkLst>
        <pc:docMk/>
      </pc:docMkLst>
      <pc:sldChg chg="delSp modSp mod">
        <pc:chgData name="F Baird TAP" userId="a449bb76-020c-4344-9d91-629a4ea9ef36" providerId="ADAL" clId="{43B1D59E-4AD0-438E-A0AF-98FBFDBC14F7}" dt="2026-09-10T06:50:00.472" v="56" actId="20577"/>
        <pc:sldMkLst>
          <pc:docMk/>
          <pc:sldMk cId="2176400861" sldId="256"/>
        </pc:sldMkLst>
        <pc:spChg chg="mod">
          <ac:chgData name="F Baird TAP" userId="a449bb76-020c-4344-9d91-629a4ea9ef36" providerId="ADAL" clId="{43B1D59E-4AD0-438E-A0AF-98FBFDBC14F7}" dt="2026-09-10T06:50:00.472" v="56" actId="20577"/>
          <ac:spMkLst>
            <pc:docMk/>
            <pc:sldMk cId="2176400861" sldId="256"/>
            <ac:spMk id="6" creationId="{2F190F76-77E4-4764-97E3-3DF104FBF176}"/>
          </ac:spMkLst>
        </pc:spChg>
        <pc:spChg chg="mod">
          <ac:chgData name="F Baird TAP" userId="a449bb76-020c-4344-9d91-629a4ea9ef36" providerId="ADAL" clId="{43B1D59E-4AD0-438E-A0AF-98FBFDBC14F7}" dt="2026-09-09T16:48:50.749" v="36" actId="1076"/>
          <ac:spMkLst>
            <pc:docMk/>
            <pc:sldMk cId="2176400861" sldId="256"/>
            <ac:spMk id="12" creationId="{A10C1247-03B6-4818-A64A-9EA2882CED80}"/>
          </ac:spMkLst>
        </pc:spChg>
        <pc:spChg chg="mod">
          <ac:chgData name="F Baird TAP" userId="a449bb76-020c-4344-9d91-629a4ea9ef36" providerId="ADAL" clId="{43B1D59E-4AD0-438E-A0AF-98FBFDBC14F7}" dt="2026-09-09T16:48:45.411" v="35" actId="1076"/>
          <ac:spMkLst>
            <pc:docMk/>
            <pc:sldMk cId="2176400861" sldId="256"/>
            <ac:spMk id="14" creationId="{82F2CA21-4B1A-4A4A-952D-84450BBE0D92}"/>
          </ac:spMkLst>
        </pc:spChg>
        <pc:spChg chg="del mod">
          <ac:chgData name="F Baird TAP" userId="a449bb76-020c-4344-9d91-629a4ea9ef36" providerId="ADAL" clId="{43B1D59E-4AD0-438E-A0AF-98FBFDBC14F7}" dt="2026-09-09T16:46:02.890" v="4" actId="478"/>
          <ac:spMkLst>
            <pc:docMk/>
            <pc:sldMk cId="2176400861" sldId="256"/>
            <ac:spMk id="15" creationId="{5EB89CBA-7C70-4412-9C3D-F52279946480}"/>
          </ac:spMkLst>
        </pc:spChg>
        <pc:spChg chg="mod">
          <ac:chgData name="F Baird TAP" userId="a449bb76-020c-4344-9d91-629a4ea9ef36" providerId="ADAL" clId="{43B1D59E-4AD0-438E-A0AF-98FBFDBC14F7}" dt="2026-09-09T16:48:28.872" v="30" actId="1076"/>
          <ac:spMkLst>
            <pc:docMk/>
            <pc:sldMk cId="2176400861" sldId="256"/>
            <ac:spMk id="17" creationId="{CBBC8F49-71EE-4820-97C1-C1854A0AF6BA}"/>
          </ac:spMkLst>
        </pc:spChg>
        <pc:spChg chg="mod">
          <ac:chgData name="F Baird TAP" userId="a449bb76-020c-4344-9d91-629a4ea9ef36" providerId="ADAL" clId="{43B1D59E-4AD0-438E-A0AF-98FBFDBC14F7}" dt="2026-09-09T16:48:28.872" v="30" actId="1076"/>
          <ac:spMkLst>
            <pc:docMk/>
            <pc:sldMk cId="2176400861" sldId="256"/>
            <ac:spMk id="19" creationId="{FC9E0E8B-4AFC-4340-B4A0-C7AA13B9E4F1}"/>
          </ac:spMkLst>
        </pc:spChg>
        <pc:spChg chg="mod">
          <ac:chgData name="F Baird TAP" userId="a449bb76-020c-4344-9d91-629a4ea9ef36" providerId="ADAL" clId="{43B1D59E-4AD0-438E-A0AF-98FBFDBC14F7}" dt="2026-09-09T16:48:14.110" v="29" actId="1076"/>
          <ac:spMkLst>
            <pc:docMk/>
            <pc:sldMk cId="2176400861" sldId="256"/>
            <ac:spMk id="20" creationId="{B36BF801-CE54-4948-B5A1-D5AFCECDDCF7}"/>
          </ac:spMkLst>
        </pc:spChg>
        <pc:picChg chg="mod">
          <ac:chgData name="F Baird TAP" userId="a449bb76-020c-4344-9d91-629a4ea9ef36" providerId="ADAL" clId="{43B1D59E-4AD0-438E-A0AF-98FBFDBC14F7}" dt="2026-09-09T16:48:28.872" v="30" actId="1076"/>
          <ac:picMkLst>
            <pc:docMk/>
            <pc:sldMk cId="2176400861" sldId="256"/>
            <ac:picMk id="3" creationId="{72F17CE9-F0FC-4038-9BFE-C825F6B44960}"/>
          </ac:picMkLst>
        </pc:picChg>
      </pc:sldChg>
      <pc:sldChg chg="modSp mod">
        <pc:chgData name="F Baird TAP" userId="a449bb76-020c-4344-9d91-629a4ea9ef36" providerId="ADAL" clId="{43B1D59E-4AD0-438E-A0AF-98FBFDBC14F7}" dt="2026-09-09T16:45:41.653" v="2" actId="6549"/>
        <pc:sldMkLst>
          <pc:docMk/>
          <pc:sldMk cId="1428581561" sldId="258"/>
        </pc:sldMkLst>
        <pc:spChg chg="mod">
          <ac:chgData name="F Baird TAP" userId="a449bb76-020c-4344-9d91-629a4ea9ef36" providerId="ADAL" clId="{43B1D59E-4AD0-438E-A0AF-98FBFDBC14F7}" dt="2026-09-09T16:45:41.653" v="2" actId="6549"/>
          <ac:spMkLst>
            <pc:docMk/>
            <pc:sldMk cId="1428581561" sldId="258"/>
            <ac:spMk id="4" creationId="{ACC823A6-3112-4FEA-8119-010791BBCBF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3A7FADE-DC58-46A9-B534-7352B1FC33C2}"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192578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A7FADE-DC58-46A9-B534-7352B1FC33C2}"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4166652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3A7FADE-DC58-46A9-B534-7352B1FC33C2}"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270827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3A7FADE-DC58-46A9-B534-7352B1FC33C2}"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361243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3A7FADE-DC58-46A9-B534-7352B1FC33C2}"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135548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3A7FADE-DC58-46A9-B534-7352B1FC33C2}"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3052515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A7FADE-DC58-46A9-B534-7352B1FC33C2}"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2552927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73A7FADE-DC58-46A9-B534-7352B1FC33C2}"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1832816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73A7FADE-DC58-46A9-B534-7352B1FC33C2}"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1409720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A7FADE-DC58-46A9-B534-7352B1FC33C2}"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3158097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3A7FADE-DC58-46A9-B534-7352B1FC33C2}"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3EC63D-BDE3-4199-8B18-F2AAF7D43B13}" type="slidenum">
              <a:rPr lang="en-GB" smtClean="0"/>
              <a:t>‹#›</a:t>
            </a:fld>
            <a:endParaRPr lang="en-GB"/>
          </a:p>
        </p:txBody>
      </p:sp>
    </p:spTree>
    <p:extLst>
      <p:ext uri="{BB962C8B-B14F-4D97-AF65-F5344CB8AC3E}">
        <p14:creationId xmlns:p14="http://schemas.microsoft.com/office/powerpoint/2010/main" val="1286192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3A7FADE-DC58-46A9-B534-7352B1FC33C2}" type="datetimeFigureOut">
              <a:rPr lang="en-GB" smtClean="0"/>
              <a:t>10/09/2026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33EC63D-BDE3-4199-8B18-F2AAF7D43B13}" type="slidenum">
              <a:rPr lang="en-GB" smtClean="0"/>
              <a:t>‹#›</a:t>
            </a:fld>
            <a:endParaRPr lang="en-GB"/>
          </a:p>
        </p:txBody>
      </p:sp>
    </p:spTree>
    <p:extLst>
      <p:ext uri="{BB962C8B-B14F-4D97-AF65-F5344CB8AC3E}">
        <p14:creationId xmlns:p14="http://schemas.microsoft.com/office/powerpoint/2010/main" val="3399488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0B10224-4403-4A36-BF2F-DEE4F3ED78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865" b="15688"/>
          <a:stretch>
            <a:fillRect/>
          </a:stretch>
        </p:blipFill>
        <p:spPr bwMode="auto">
          <a:xfrm rot="-1575818">
            <a:off x="-83808" y="670995"/>
            <a:ext cx="1806575" cy="135572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Title 1">
            <a:extLst>
              <a:ext uri="{FF2B5EF4-FFF2-40B4-BE49-F238E27FC236}">
                <a16:creationId xmlns:a16="http://schemas.microsoft.com/office/drawing/2014/main" id="{9BC1BC44-C299-427D-8CAF-621A38C49B60}"/>
              </a:ext>
            </a:extLst>
          </p:cNvPr>
          <p:cNvSpPr>
            <a:spLocks noGrp="1"/>
          </p:cNvSpPr>
          <p:nvPr>
            <p:ph type="ctrTitle"/>
          </p:nvPr>
        </p:nvSpPr>
        <p:spPr>
          <a:xfrm>
            <a:off x="80826" y="155601"/>
            <a:ext cx="6696347" cy="667360"/>
          </a:xfrm>
          <a:ln w="50800" cmpd="thinThick"/>
        </p:spPr>
        <p:style>
          <a:lnRef idx="2">
            <a:schemeClr val="accent6"/>
          </a:lnRef>
          <a:fillRef idx="1">
            <a:schemeClr val="lt1"/>
          </a:fillRef>
          <a:effectRef idx="0">
            <a:schemeClr val="accent6"/>
          </a:effectRef>
          <a:fontRef idx="minor">
            <a:schemeClr val="dk1"/>
          </a:fontRef>
        </p:style>
        <p:txBody>
          <a:bodyPr anchor="ctr">
            <a:normAutofit/>
          </a:bodyPr>
          <a:lstStyle/>
          <a:p>
            <a:r>
              <a:rPr lang="en-GB" sz="3200" dirty="0">
                <a:latin typeface="Comic Sans MS" panose="030F0702030302020204" pitchFamily="66" charset="0"/>
              </a:rPr>
              <a:t>Year 1 Autumn Newsletter</a:t>
            </a:r>
          </a:p>
        </p:txBody>
      </p:sp>
      <p:sp>
        <p:nvSpPr>
          <p:cNvPr id="6" name="TextBox 5">
            <a:extLst>
              <a:ext uri="{FF2B5EF4-FFF2-40B4-BE49-F238E27FC236}">
                <a16:creationId xmlns:a16="http://schemas.microsoft.com/office/drawing/2014/main" id="{2F190F76-77E4-4764-97E3-3DF104FBF176}"/>
              </a:ext>
            </a:extLst>
          </p:cNvPr>
          <p:cNvSpPr txBox="1"/>
          <p:nvPr/>
        </p:nvSpPr>
        <p:spPr>
          <a:xfrm>
            <a:off x="1526848" y="1051353"/>
            <a:ext cx="5652952" cy="1076705"/>
          </a:xfrm>
          <a:prstGeom prst="rect">
            <a:avLst/>
          </a:prstGeom>
          <a:noFill/>
        </p:spPr>
        <p:txBody>
          <a:bodyPr wrap="square">
            <a:spAutoFit/>
          </a:bodyPr>
          <a:lstStyle/>
          <a:p>
            <a:pPr marL="1860321" marR="0" indent="-1545019" algn="l">
              <a:lnSpc>
                <a:spcPct val="119000"/>
              </a:lnSpc>
              <a:spcBef>
                <a:spcPts val="0"/>
              </a:spcBef>
              <a:spcAft>
                <a:spcPts val="600"/>
              </a:spcAft>
            </a:pPr>
            <a:r>
              <a:rPr lang="en-GB" sz="1800" b="1" kern="1400" dirty="0">
                <a:ln>
                  <a:noFill/>
                </a:ln>
                <a:solidFill>
                  <a:srgbClr val="000000"/>
                </a:solidFill>
                <a:effectLst/>
                <a:latin typeface="Comic Sans MS" panose="030F0702030302020204" pitchFamily="66" charset="0"/>
                <a:cs typeface="Arial" panose="020B0604020202020204" pitchFamily="34" charset="0"/>
              </a:rPr>
              <a:t>Class Teacher </a:t>
            </a:r>
            <a:r>
              <a:rPr lang="en-GB" sz="1800" kern="1400">
                <a:ln>
                  <a:noFill/>
                </a:ln>
                <a:solidFill>
                  <a:srgbClr val="000000"/>
                </a:solidFill>
                <a:effectLst/>
                <a:latin typeface="Comic Sans MS" panose="030F0702030302020204" pitchFamily="66" charset="0"/>
                <a:cs typeface="Arial" panose="020B0604020202020204" pitchFamily="34" charset="0"/>
              </a:rPr>
              <a:t>– Mrs Marshall </a:t>
            </a:r>
            <a:endParaRPr lang="en-GB" sz="1000" kern="1400" dirty="0">
              <a:solidFill>
                <a:srgbClr val="000000"/>
              </a:solidFill>
              <a:latin typeface="Comic Sans MS" panose="030F0702030302020204" pitchFamily="66" charset="0"/>
              <a:cs typeface="Arial" panose="020B0604020202020204" pitchFamily="34" charset="0"/>
            </a:endParaRPr>
          </a:p>
          <a:p>
            <a:pPr marL="1860321" marR="0" indent="-1545019" algn="l">
              <a:lnSpc>
                <a:spcPct val="119000"/>
              </a:lnSpc>
              <a:spcBef>
                <a:spcPts val="0"/>
              </a:spcBef>
              <a:spcAft>
                <a:spcPts val="600"/>
              </a:spcAft>
            </a:pPr>
            <a:r>
              <a:rPr lang="en-GB" sz="1800" b="1" kern="1400" dirty="0">
                <a:ln>
                  <a:noFill/>
                </a:ln>
                <a:solidFill>
                  <a:srgbClr val="000000"/>
                </a:solidFill>
                <a:effectLst/>
                <a:latin typeface="Comic Sans MS" panose="030F0702030302020204" pitchFamily="66" charset="0"/>
                <a:cs typeface="Arial" panose="020B0604020202020204" pitchFamily="34" charset="0"/>
              </a:rPr>
              <a:t>Learning Assistant – </a:t>
            </a:r>
            <a:r>
              <a:rPr lang="en-GB" sz="1800" kern="1400" dirty="0">
                <a:ln>
                  <a:noFill/>
                </a:ln>
                <a:solidFill>
                  <a:srgbClr val="000000"/>
                </a:solidFill>
                <a:effectLst/>
                <a:latin typeface="Comic Sans MS" panose="030F0702030302020204" pitchFamily="66" charset="0"/>
                <a:cs typeface="Arial" panose="020B0604020202020204" pitchFamily="34" charset="0"/>
              </a:rPr>
              <a:t>Mrs Hall</a:t>
            </a:r>
            <a:endParaRPr lang="en-GB" sz="1000" kern="1400" dirty="0">
              <a:ln>
                <a:noFill/>
              </a:ln>
              <a:solidFill>
                <a:srgbClr val="000000"/>
              </a:solidFill>
              <a:effectLst/>
              <a:latin typeface="Comic Sans MS" panose="030F0702030302020204" pitchFamily="66" charset="0"/>
              <a:cs typeface="Arial" panose="020B0604020202020204" pitchFamily="34" charset="0"/>
            </a:endParaRPr>
          </a:p>
          <a:p>
            <a:pPr marL="0" marR="0" indent="0" algn="l">
              <a:lnSpc>
                <a:spcPct val="119000"/>
              </a:lnSpc>
              <a:spcBef>
                <a:spcPts val="0"/>
              </a:spcBef>
              <a:spcAft>
                <a:spcPts val="600"/>
              </a:spcAft>
            </a:pPr>
            <a:r>
              <a:rPr lang="en-GB" sz="1000" kern="1400" dirty="0">
                <a:ln>
                  <a:noFill/>
                </a:ln>
                <a:solidFill>
                  <a:srgbClr val="000000"/>
                </a:solidFill>
                <a:effectLst/>
                <a:latin typeface="Comic Sans MS" panose="030F0702030302020204" pitchFamily="66" charset="0"/>
              </a:rPr>
              <a:t> </a:t>
            </a:r>
          </a:p>
        </p:txBody>
      </p:sp>
      <p:sp>
        <p:nvSpPr>
          <p:cNvPr id="12" name="TextBox 11">
            <a:extLst>
              <a:ext uri="{FF2B5EF4-FFF2-40B4-BE49-F238E27FC236}">
                <a16:creationId xmlns:a16="http://schemas.microsoft.com/office/drawing/2014/main" id="{A10C1247-03B6-4818-A64A-9EA2882CED80}"/>
              </a:ext>
            </a:extLst>
          </p:cNvPr>
          <p:cNvSpPr txBox="1"/>
          <p:nvPr/>
        </p:nvSpPr>
        <p:spPr>
          <a:xfrm>
            <a:off x="220725" y="2863148"/>
            <a:ext cx="6388228" cy="1169551"/>
          </a:xfrm>
          <a:prstGeom prst="rect">
            <a:avLst/>
          </a:prstGeom>
          <a:noFill/>
          <a:ln w="38100">
            <a:solidFill>
              <a:srgbClr val="00B050"/>
            </a:solidFill>
          </a:ln>
        </p:spPr>
        <p:txBody>
          <a:bodyPr wrap="square" rtlCol="0">
            <a:spAutoFit/>
          </a:bodyPr>
          <a:lstStyle/>
          <a:p>
            <a:pPr algn="ctr"/>
            <a:r>
              <a:rPr lang="en-GB" sz="1400" dirty="0">
                <a:latin typeface="Comic Sans MS" panose="030F0702030302020204" pitchFamily="66" charset="0"/>
              </a:rPr>
              <a:t>Year 1 have had a wonderful couple of days getting used to our new classroom and routine. They are demonstrating our school values of being ready, respectful and safe, but just as importantly they have been kind. They are also very good at reminding me my new name when I use the wrong one </a:t>
            </a:r>
            <a:r>
              <a:rPr lang="en-GB" sz="1400" dirty="0">
                <a:latin typeface="Comic Sans MS" panose="030F0702030302020204" pitchFamily="66" charset="0"/>
                <a:sym typeface="Wingdings" panose="05000000000000000000" pitchFamily="2" charset="2"/>
              </a:rPr>
              <a:t></a:t>
            </a:r>
            <a:endParaRPr lang="en-GB" sz="1400" b="0" u="none" strike="noStrike" dirty="0">
              <a:effectLst/>
              <a:latin typeface="Comic Sans MS" panose="030F0702030302020204" pitchFamily="66" charset="0"/>
            </a:endParaRPr>
          </a:p>
        </p:txBody>
      </p:sp>
      <p:pic>
        <p:nvPicPr>
          <p:cNvPr id="1028" name="Picture 4" descr="Cartoon Butterfly Illustration Stock Illustrations – 72,141 Cartoon  Butterfly Illustration Stock Illustrations, Vectors &amp; Clipart - Dreamstime">
            <a:extLst>
              <a:ext uri="{FF2B5EF4-FFF2-40B4-BE49-F238E27FC236}">
                <a16:creationId xmlns:a16="http://schemas.microsoft.com/office/drawing/2014/main" id="{DA641314-B651-4B23-A261-BB3E63CBCD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58" t="8797" r="6666" b="10223"/>
          <a:stretch/>
        </p:blipFill>
        <p:spPr bwMode="auto">
          <a:xfrm rot="5048443">
            <a:off x="1006586" y="2178006"/>
            <a:ext cx="296087" cy="2772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Kids Sun Vector Stock Illustrations – 31,867 Kids Sun Vector Stock  Illustrations, Vectors &amp; Clipart - Dreamstime">
            <a:extLst>
              <a:ext uri="{FF2B5EF4-FFF2-40B4-BE49-F238E27FC236}">
                <a16:creationId xmlns:a16="http://schemas.microsoft.com/office/drawing/2014/main" id="{7438CC1A-A8DD-4F7F-87C6-01B4AD8F79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72" t="8797" r="11238" b="9080"/>
          <a:stretch/>
        </p:blipFill>
        <p:spPr bwMode="auto">
          <a:xfrm rot="888680">
            <a:off x="5406287" y="971873"/>
            <a:ext cx="1168637" cy="113994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2C6ABAA9-7725-4380-AFC7-5B966D973BBF}"/>
              </a:ext>
            </a:extLst>
          </p:cNvPr>
          <p:cNvPicPr>
            <a:picLocks noChangeAspect="1"/>
          </p:cNvPicPr>
          <p:nvPr/>
        </p:nvPicPr>
        <p:blipFill>
          <a:blip r:embed="rId5"/>
          <a:stretch>
            <a:fillRect/>
          </a:stretch>
        </p:blipFill>
        <p:spPr>
          <a:xfrm>
            <a:off x="5658318" y="8537175"/>
            <a:ext cx="1118855" cy="1037272"/>
          </a:xfrm>
          <a:prstGeom prst="rect">
            <a:avLst/>
          </a:prstGeom>
        </p:spPr>
      </p:pic>
      <p:pic>
        <p:nvPicPr>
          <p:cNvPr id="22" name="Picture 4" descr="Cartoon Butterfly Illustration Stock Illustrations – 72,141 Cartoon  Butterfly Illustration Stock Illustrations, Vectors &amp; Clipart - Dreamstime">
            <a:extLst>
              <a:ext uri="{FF2B5EF4-FFF2-40B4-BE49-F238E27FC236}">
                <a16:creationId xmlns:a16="http://schemas.microsoft.com/office/drawing/2014/main" id="{C34AF5F0-0231-4224-B2FA-EAD9229F9C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58" t="8797" r="6666" b="10223"/>
          <a:stretch/>
        </p:blipFill>
        <p:spPr bwMode="auto">
          <a:xfrm rot="2495834">
            <a:off x="2116522" y="1980518"/>
            <a:ext cx="296087" cy="27727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artoon Butterfly Illustration Stock Illustrations – 72,141 Cartoon  Butterfly Illustration Stock Illustrations, Vectors &amp; Clipart - Dreamstime">
            <a:extLst>
              <a:ext uri="{FF2B5EF4-FFF2-40B4-BE49-F238E27FC236}">
                <a16:creationId xmlns:a16="http://schemas.microsoft.com/office/drawing/2014/main" id="{92184107-C328-4783-A943-2EA4BEB083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58" t="8797" r="6666" b="10223"/>
          <a:stretch/>
        </p:blipFill>
        <p:spPr bwMode="auto">
          <a:xfrm rot="3949188">
            <a:off x="3368869" y="2078278"/>
            <a:ext cx="296087" cy="27727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artoon Butterfly Illustration Stock Illustrations – 72,141 Cartoon  Butterfly Illustration Stock Illustrations, Vectors &amp; Clipart - Dreamstime">
            <a:extLst>
              <a:ext uri="{FF2B5EF4-FFF2-40B4-BE49-F238E27FC236}">
                <a16:creationId xmlns:a16="http://schemas.microsoft.com/office/drawing/2014/main" id="{AF0FF011-05C0-4BAB-9977-3006E37A39B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58" t="8797" r="6666" b="10223"/>
          <a:stretch/>
        </p:blipFill>
        <p:spPr bwMode="auto">
          <a:xfrm rot="20687099">
            <a:off x="4384519" y="1962922"/>
            <a:ext cx="296087" cy="27727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artoon Butterfly Illustration Stock Illustrations – 72,141 Cartoon  Butterfly Illustration Stock Illustrations, Vectors &amp; Clipart - Dreamstime">
            <a:extLst>
              <a:ext uri="{FF2B5EF4-FFF2-40B4-BE49-F238E27FC236}">
                <a16:creationId xmlns:a16="http://schemas.microsoft.com/office/drawing/2014/main" id="{F54FCFA3-9B15-413F-875D-F5D7A90DB1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858" t="8797" r="6666" b="10223"/>
          <a:stretch/>
        </p:blipFill>
        <p:spPr bwMode="auto">
          <a:xfrm rot="1603843">
            <a:off x="5406109" y="2150946"/>
            <a:ext cx="296087" cy="27727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2F2CA21-4B1A-4A4A-952D-84450BBE0D92}"/>
              </a:ext>
            </a:extLst>
          </p:cNvPr>
          <p:cNvSpPr txBox="1"/>
          <p:nvPr/>
        </p:nvSpPr>
        <p:spPr>
          <a:xfrm>
            <a:off x="220725" y="4215078"/>
            <a:ext cx="6388228" cy="1446550"/>
          </a:xfrm>
          <a:prstGeom prst="rect">
            <a:avLst/>
          </a:prstGeom>
          <a:noFill/>
          <a:ln w="38100">
            <a:solidFill>
              <a:srgbClr val="00B050"/>
            </a:solidFill>
          </a:ln>
        </p:spPr>
        <p:txBody>
          <a:bodyPr wrap="square" rtlCol="0">
            <a:spAutoFit/>
          </a:bodyPr>
          <a:lstStyle/>
          <a:p>
            <a:pPr algn="ctr"/>
            <a:r>
              <a:rPr lang="en-GB" sz="1600" b="1" u="sng" dirty="0">
                <a:latin typeface="Comic Sans MS" panose="030F0702030302020204" pitchFamily="66" charset="0"/>
              </a:rPr>
              <a:t>Autumn term theme</a:t>
            </a:r>
          </a:p>
          <a:p>
            <a:pPr algn="ctr"/>
            <a:r>
              <a:rPr lang="en-GB" sz="1400" b="1" u="sng" dirty="0">
                <a:latin typeface="Comic Sans MS" panose="030F0702030302020204" pitchFamily="66" charset="0"/>
              </a:rPr>
              <a:t> </a:t>
            </a:r>
          </a:p>
          <a:p>
            <a:pPr algn="ctr"/>
            <a:r>
              <a:rPr lang="en-GB" sz="1400" dirty="0">
                <a:latin typeface="Comic Sans MS" panose="030F0702030302020204" pitchFamily="66" charset="0"/>
              </a:rPr>
              <a:t>This Autumn term, our topic is: If you go down into the woods today. We will look at toys from the past to now (especially teddy bears), we will make fruit kebabs and investigate frogs using the story book Oi Frog. In maths we will be looking at place value, addition and subtraction within 10. </a:t>
            </a:r>
          </a:p>
        </p:txBody>
      </p:sp>
      <p:sp>
        <p:nvSpPr>
          <p:cNvPr id="17" name="TextBox 16">
            <a:extLst>
              <a:ext uri="{FF2B5EF4-FFF2-40B4-BE49-F238E27FC236}">
                <a16:creationId xmlns:a16="http://schemas.microsoft.com/office/drawing/2014/main" id="{CBBC8F49-71EE-4820-97C1-C1854A0AF6BA}"/>
              </a:ext>
            </a:extLst>
          </p:cNvPr>
          <p:cNvSpPr txBox="1"/>
          <p:nvPr/>
        </p:nvSpPr>
        <p:spPr>
          <a:xfrm>
            <a:off x="4236303" y="5812283"/>
            <a:ext cx="2494975" cy="2409249"/>
          </a:xfrm>
          <a:prstGeom prst="rect">
            <a:avLst/>
          </a:prstGeom>
          <a:noFill/>
          <a:ln w="38100">
            <a:solidFill>
              <a:srgbClr val="00B050"/>
            </a:solidFill>
          </a:ln>
        </p:spPr>
        <p:txBody>
          <a:bodyPr wrap="square" rtlCol="0">
            <a:spAutoFit/>
          </a:bodyPr>
          <a:lstStyle/>
          <a:p>
            <a:pPr marL="0" marR="0" indent="0" algn="l">
              <a:lnSpc>
                <a:spcPct val="119000"/>
              </a:lnSpc>
              <a:spcBef>
                <a:spcPts val="0"/>
              </a:spcBef>
              <a:spcAft>
                <a:spcPts val="600"/>
              </a:spcAft>
            </a:pPr>
            <a:endParaRPr lang="en-GB" sz="1200" kern="1400" dirty="0">
              <a:ln>
                <a:noFill/>
              </a:ln>
              <a:solidFill>
                <a:srgbClr val="000000"/>
              </a:solidFill>
              <a:effectLst/>
              <a:latin typeface="Comic Sans MS" panose="030F0702030302020204" pitchFamily="66" charset="0"/>
            </a:endParaRPr>
          </a:p>
          <a:p>
            <a:pPr marL="0" marR="0" indent="0" algn="l">
              <a:lnSpc>
                <a:spcPct val="119000"/>
              </a:lnSpc>
              <a:spcBef>
                <a:spcPts val="0"/>
              </a:spcBef>
              <a:spcAft>
                <a:spcPts val="600"/>
              </a:spcAft>
            </a:pPr>
            <a:endParaRPr lang="en-GB" sz="1200" kern="1400" dirty="0">
              <a:ln>
                <a:noFill/>
              </a:ln>
              <a:solidFill>
                <a:srgbClr val="000000"/>
              </a:solidFill>
              <a:effectLst/>
              <a:latin typeface="Comic Sans MS" panose="030F0702030302020204" pitchFamily="66" charset="0"/>
            </a:endParaRPr>
          </a:p>
          <a:p>
            <a:pPr marL="0" marR="0" indent="0" algn="l">
              <a:spcBef>
                <a:spcPts val="0"/>
              </a:spcBef>
              <a:spcAft>
                <a:spcPts val="600"/>
              </a:spcAft>
            </a:pPr>
            <a:r>
              <a:rPr lang="en-GB" sz="1400" kern="1400" dirty="0">
                <a:ln>
                  <a:noFill/>
                </a:ln>
                <a:solidFill>
                  <a:srgbClr val="000000"/>
                </a:solidFill>
                <a:effectLst/>
                <a:latin typeface="Comic Sans MS" panose="030F0702030302020204" pitchFamily="66" charset="0"/>
              </a:rPr>
              <a:t>Spellings will start after    October half term and will match the sounds the children are learning in their phonic sessions. More information to follow when the first set of spellings are sent home. </a:t>
            </a:r>
            <a:endParaRPr lang="en-GB" sz="1400" kern="1400" dirty="0">
              <a:ln>
                <a:noFill/>
              </a:ln>
              <a:solidFill>
                <a:srgbClr val="000000"/>
              </a:solidFill>
              <a:effectLst/>
              <a:latin typeface="Calibri" panose="020F0502020204030204" pitchFamily="34" charset="0"/>
            </a:endParaRPr>
          </a:p>
        </p:txBody>
      </p:sp>
      <p:sp>
        <p:nvSpPr>
          <p:cNvPr id="19" name="TextBox 18">
            <a:extLst>
              <a:ext uri="{FF2B5EF4-FFF2-40B4-BE49-F238E27FC236}">
                <a16:creationId xmlns:a16="http://schemas.microsoft.com/office/drawing/2014/main" id="{FC9E0E8B-4AFC-4340-B4A0-C7AA13B9E4F1}"/>
              </a:ext>
            </a:extLst>
          </p:cNvPr>
          <p:cNvSpPr txBox="1"/>
          <p:nvPr/>
        </p:nvSpPr>
        <p:spPr>
          <a:xfrm>
            <a:off x="82568" y="5815487"/>
            <a:ext cx="4058441" cy="2369880"/>
          </a:xfrm>
          <a:prstGeom prst="rect">
            <a:avLst/>
          </a:prstGeom>
          <a:noFill/>
          <a:ln w="38100">
            <a:solidFill>
              <a:srgbClr val="00B050"/>
            </a:solidFill>
          </a:ln>
        </p:spPr>
        <p:txBody>
          <a:bodyPr wrap="square" rtlCol="0">
            <a:spAutoFit/>
          </a:bodyPr>
          <a:lstStyle/>
          <a:p>
            <a:pPr algn="ctr"/>
            <a:r>
              <a:rPr lang="en-GB" sz="1400" dirty="0">
                <a:latin typeface="Comic Sans MS" panose="030F0702030302020204" pitchFamily="66" charset="0"/>
              </a:rPr>
              <a:t> </a:t>
            </a:r>
            <a:r>
              <a:rPr lang="en-GB" sz="1600" b="1" u="sng" dirty="0">
                <a:latin typeface="Comic Sans MS" panose="030F0702030302020204" pitchFamily="66" charset="0"/>
              </a:rPr>
              <a:t>Outdoor learning &amp; P.E </a:t>
            </a:r>
          </a:p>
          <a:p>
            <a:pPr algn="ctr"/>
            <a:r>
              <a:rPr lang="en-GB" sz="1200" dirty="0">
                <a:latin typeface="Comic Sans MS" panose="030F0702030302020204" pitchFamily="66" charset="0"/>
              </a:rPr>
              <a:t>Outdoor learning– Every </a:t>
            </a:r>
            <a:r>
              <a:rPr lang="en-GB" sz="1200" b="1" dirty="0">
                <a:latin typeface="Comic Sans MS" panose="030F0702030302020204" pitchFamily="66" charset="0"/>
              </a:rPr>
              <a:t>Wednesday afternoon </a:t>
            </a:r>
            <a:endParaRPr lang="en-GB" sz="1200" dirty="0">
              <a:latin typeface="Comic Sans MS" panose="030F0702030302020204" pitchFamily="66" charset="0"/>
            </a:endParaRPr>
          </a:p>
          <a:p>
            <a:pPr algn="ctr"/>
            <a:r>
              <a:rPr lang="en-GB" sz="1200" dirty="0">
                <a:latin typeface="Comic Sans MS" panose="030F0702030302020204" pitchFamily="66" charset="0"/>
              </a:rPr>
              <a:t>Children to come to school in their own clothes and bring their outdoor kits with them. </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Please make sure the clothes and the bags are named</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P.E – </a:t>
            </a:r>
            <a:r>
              <a:rPr lang="en-GB" sz="1200" b="1" dirty="0">
                <a:latin typeface="Comic Sans MS" panose="030F0702030302020204" pitchFamily="66" charset="0"/>
              </a:rPr>
              <a:t>Thursday afternoon </a:t>
            </a:r>
            <a:r>
              <a:rPr lang="en-GB" sz="1200" dirty="0">
                <a:latin typeface="Comic Sans MS" panose="030F0702030302020204" pitchFamily="66" charset="0"/>
              </a:rPr>
              <a:t>– children to come to school in their P.E Kits. </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For more information on uniform, please see the Tanworth uniform policy</a:t>
            </a:r>
          </a:p>
        </p:txBody>
      </p:sp>
      <p:pic>
        <p:nvPicPr>
          <p:cNvPr id="3" name="Picture 2">
            <a:extLst>
              <a:ext uri="{FF2B5EF4-FFF2-40B4-BE49-F238E27FC236}">
                <a16:creationId xmlns:a16="http://schemas.microsoft.com/office/drawing/2014/main" id="{72F17CE9-F0FC-4038-9BFE-C825F6B449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1247" y="5933415"/>
            <a:ext cx="2112464" cy="40624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0" name="TextBox 19">
            <a:extLst>
              <a:ext uri="{FF2B5EF4-FFF2-40B4-BE49-F238E27FC236}">
                <a16:creationId xmlns:a16="http://schemas.microsoft.com/office/drawing/2014/main" id="{B36BF801-CE54-4948-B5A1-D5AFCECDDCF7}"/>
              </a:ext>
            </a:extLst>
          </p:cNvPr>
          <p:cNvSpPr txBox="1"/>
          <p:nvPr/>
        </p:nvSpPr>
        <p:spPr>
          <a:xfrm>
            <a:off x="169672" y="8412196"/>
            <a:ext cx="6620389" cy="1357423"/>
          </a:xfrm>
          <a:prstGeom prst="rect">
            <a:avLst/>
          </a:prstGeom>
          <a:noFill/>
          <a:ln w="38100">
            <a:solidFill>
              <a:srgbClr val="00B050"/>
            </a:solidFill>
          </a:ln>
        </p:spPr>
        <p:txBody>
          <a:bodyPr wrap="square" rtlCol="0">
            <a:spAutoFit/>
          </a:bodyPr>
          <a:lstStyle/>
          <a:p>
            <a:pPr marL="0" marR="0" indent="0" algn="ctr">
              <a:lnSpc>
                <a:spcPct val="119000"/>
              </a:lnSpc>
              <a:spcBef>
                <a:spcPts val="0"/>
              </a:spcBef>
              <a:spcAft>
                <a:spcPts val="0"/>
              </a:spcAft>
            </a:pPr>
            <a:r>
              <a:rPr lang="en-GB" sz="1400" kern="1400" dirty="0">
                <a:ln>
                  <a:noFill/>
                </a:ln>
                <a:solidFill>
                  <a:srgbClr val="000000"/>
                </a:solidFill>
                <a:effectLst/>
                <a:latin typeface="Comic Sans MS" panose="030F0702030302020204" pitchFamily="66" charset="0"/>
              </a:rPr>
              <a:t>If you need to contact me or have any questions please pop in at the beginning or end of the day. </a:t>
            </a:r>
            <a:endParaRPr lang="en-GB" sz="1400" kern="1400" dirty="0">
              <a:ln>
                <a:noFill/>
              </a:ln>
              <a:solidFill>
                <a:srgbClr val="000000"/>
              </a:solidFill>
              <a:effectLst/>
              <a:latin typeface="Calibri" panose="020F0502020204030204" pitchFamily="34" charset="0"/>
            </a:endParaRPr>
          </a:p>
          <a:p>
            <a:pPr marL="0" marR="0" indent="0" algn="ctr">
              <a:lnSpc>
                <a:spcPct val="119000"/>
              </a:lnSpc>
              <a:spcBef>
                <a:spcPts val="0"/>
              </a:spcBef>
              <a:spcAft>
                <a:spcPts val="0"/>
              </a:spcAft>
            </a:pPr>
            <a:r>
              <a:rPr lang="en-GB" sz="1400" kern="1400" dirty="0">
                <a:ln>
                  <a:noFill/>
                </a:ln>
                <a:solidFill>
                  <a:srgbClr val="000000"/>
                </a:solidFill>
                <a:effectLst/>
                <a:latin typeface="Comic Sans MS" panose="030F0702030302020204" pitchFamily="66" charset="0"/>
              </a:rPr>
              <a:t>Alternatively, email me on Baird.f@welearn365.com</a:t>
            </a:r>
            <a:endParaRPr lang="en-GB" sz="1400" kern="1400" dirty="0">
              <a:ln>
                <a:noFill/>
              </a:ln>
              <a:solidFill>
                <a:srgbClr val="000000"/>
              </a:solidFill>
              <a:effectLst/>
              <a:latin typeface="Calibri" panose="020F0502020204030204" pitchFamily="34" charset="0"/>
            </a:endParaRPr>
          </a:p>
          <a:p>
            <a:pPr marL="0" marR="0" indent="0" algn="ctr">
              <a:lnSpc>
                <a:spcPct val="119000"/>
              </a:lnSpc>
              <a:spcBef>
                <a:spcPts val="0"/>
              </a:spcBef>
              <a:spcAft>
                <a:spcPts val="0"/>
              </a:spcAft>
            </a:pPr>
            <a:r>
              <a:rPr lang="en-GB" sz="1400" kern="1400" dirty="0">
                <a:ln>
                  <a:noFill/>
                </a:ln>
                <a:solidFill>
                  <a:srgbClr val="000000"/>
                </a:solidFill>
                <a:effectLst/>
                <a:latin typeface="Comic Sans MS" panose="030F0702030302020204" pitchFamily="66" charset="0"/>
              </a:rPr>
              <a:t>~Thank you, Mrs Marshall</a:t>
            </a:r>
            <a:endParaRPr lang="en-GB" sz="1200" kern="1400" dirty="0">
              <a:ln>
                <a:noFill/>
              </a:ln>
              <a:solidFill>
                <a:srgbClr val="000000"/>
              </a:solidFill>
              <a:effectLst/>
              <a:latin typeface="Comic Sans MS" panose="030F0702030302020204" pitchFamily="66" charset="0"/>
            </a:endParaRPr>
          </a:p>
          <a:p>
            <a:pPr marL="0" marR="0" indent="0" algn="ctr">
              <a:lnSpc>
                <a:spcPct val="119000"/>
              </a:lnSpc>
              <a:spcBef>
                <a:spcPts val="0"/>
              </a:spcBef>
              <a:spcAft>
                <a:spcPts val="0"/>
              </a:spcAft>
            </a:pPr>
            <a:endParaRPr lang="en-GB" sz="14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176400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ACC823A6-3112-4FEA-8119-010791BBCBFF}"/>
              </a:ext>
            </a:extLst>
          </p:cNvPr>
          <p:cNvSpPr txBox="1">
            <a:spLocks/>
          </p:cNvSpPr>
          <p:nvPr/>
        </p:nvSpPr>
        <p:spPr>
          <a:xfrm>
            <a:off x="184104" y="352698"/>
            <a:ext cx="6386511" cy="5551713"/>
          </a:xfrm>
          <a:prstGeom prst="rect">
            <a:avLst/>
          </a:prstGeom>
          <a:ln w="38100" cap="flat" cmpd="sng" algn="ctr">
            <a:solidFill>
              <a:srgbClr val="00B050"/>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dk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dk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dk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9pPr>
          </a:lstStyle>
          <a:p>
            <a:pPr marL="0" indent="0">
              <a:buNone/>
            </a:pPr>
            <a:r>
              <a:rPr lang="en-GB" sz="2000" b="1" u="sng" dirty="0">
                <a:latin typeface="Comic Sans MS" panose="030F0702030302020204" pitchFamily="66" charset="0"/>
                <a:cs typeface="Arial" panose="020B0604020202020204" pitchFamily="34" charset="0"/>
              </a:rPr>
              <a:t>Dates for your Diary</a:t>
            </a:r>
          </a:p>
          <a:p>
            <a:r>
              <a:rPr lang="en-GB" sz="1200" dirty="0">
                <a:latin typeface="Comic Sans MS" panose="030F0702030302020204" pitchFamily="66" charset="0"/>
                <a:cs typeface="Arial" panose="020B0604020202020204" pitchFamily="34" charset="0"/>
              </a:rPr>
              <a:t>Tuesday 1st September Teacher Training Day</a:t>
            </a:r>
          </a:p>
          <a:p>
            <a:r>
              <a:rPr lang="en-GB" sz="1200" dirty="0">
                <a:latin typeface="Comic Sans MS" panose="030F0702030302020204" pitchFamily="66" charset="0"/>
                <a:cs typeface="Arial" panose="020B0604020202020204" pitchFamily="34" charset="0"/>
              </a:rPr>
              <a:t>Wednesday 2nd September Teacher Training Day</a:t>
            </a:r>
          </a:p>
          <a:p>
            <a:r>
              <a:rPr lang="en-GB" sz="1200" dirty="0">
                <a:latin typeface="Comic Sans MS" panose="030F0702030302020204" pitchFamily="66" charset="0"/>
                <a:cs typeface="Arial" panose="020B0604020202020204" pitchFamily="34" charset="0"/>
              </a:rPr>
              <a:t>Thursday 3rd September School &amp; Nursery open </a:t>
            </a:r>
          </a:p>
          <a:p>
            <a:endParaRPr lang="en-GB" sz="1200" dirty="0">
              <a:latin typeface="Comic Sans MS" panose="030F0702030302020204" pitchFamily="66" charset="0"/>
              <a:cs typeface="Arial" panose="020B0604020202020204" pitchFamily="34" charset="0"/>
            </a:endParaRPr>
          </a:p>
          <a:p>
            <a:r>
              <a:rPr lang="en-GB" sz="1200" dirty="0">
                <a:latin typeface="Comic Sans MS" panose="030F0702030302020204" pitchFamily="66" charset="0"/>
                <a:cs typeface="Arial" panose="020B0604020202020204" pitchFamily="34" charset="0"/>
              </a:rPr>
              <a:t>Tuesday 20th October Parents Meetings</a:t>
            </a:r>
          </a:p>
          <a:p>
            <a:r>
              <a:rPr lang="en-GB" sz="1200" dirty="0">
                <a:latin typeface="Comic Sans MS" panose="030F0702030302020204" pitchFamily="66" charset="0"/>
                <a:cs typeface="Arial" panose="020B0604020202020204" pitchFamily="34" charset="0"/>
              </a:rPr>
              <a:t>Thursday 22nd October Parents Meetings</a:t>
            </a:r>
          </a:p>
          <a:p>
            <a:r>
              <a:rPr lang="en-GB" sz="1200" dirty="0">
                <a:latin typeface="Comic Sans MS" panose="030F0702030302020204" pitchFamily="66" charset="0"/>
                <a:cs typeface="Arial" panose="020B0604020202020204" pitchFamily="34" charset="0"/>
              </a:rPr>
              <a:t>Thursday 22nd October Children break up for half-term</a:t>
            </a:r>
          </a:p>
          <a:p>
            <a:r>
              <a:rPr lang="en-GB" sz="1200" dirty="0">
                <a:latin typeface="Comic Sans MS" panose="030F0702030302020204" pitchFamily="66" charset="0"/>
                <a:cs typeface="Arial" panose="020B0604020202020204" pitchFamily="34" charset="0"/>
              </a:rPr>
              <a:t>Friday 23rd October School &amp; Nursery closed Teacher Training</a:t>
            </a:r>
          </a:p>
          <a:p>
            <a:endParaRPr lang="en-GB" sz="1200" dirty="0">
              <a:latin typeface="Comic Sans MS" panose="030F0702030302020204" pitchFamily="66" charset="0"/>
              <a:cs typeface="Arial" panose="020B0604020202020204" pitchFamily="34" charset="0"/>
            </a:endParaRPr>
          </a:p>
          <a:p>
            <a:r>
              <a:rPr lang="en-GB" sz="1200" dirty="0">
                <a:latin typeface="Comic Sans MS" panose="030F0702030302020204" pitchFamily="66" charset="0"/>
                <a:cs typeface="Arial" panose="020B0604020202020204" pitchFamily="34" charset="0"/>
              </a:rPr>
              <a:t>Monday 2nd November School &amp; Nursery open</a:t>
            </a:r>
          </a:p>
          <a:p>
            <a:endParaRPr lang="en-GB" sz="1200" dirty="0">
              <a:latin typeface="Comic Sans MS" panose="030F0702030302020204" pitchFamily="66" charset="0"/>
              <a:cs typeface="Arial" panose="020B0604020202020204" pitchFamily="34" charset="0"/>
            </a:endParaRPr>
          </a:p>
          <a:p>
            <a:r>
              <a:rPr lang="en-GB" sz="1200" dirty="0">
                <a:latin typeface="Comic Sans MS" panose="030F0702030302020204" pitchFamily="66" charset="0"/>
                <a:cs typeface="Arial" panose="020B0604020202020204" pitchFamily="34" charset="0"/>
              </a:rPr>
              <a:t>Wednesday 9</a:t>
            </a:r>
            <a:r>
              <a:rPr lang="en-GB" sz="1200" baseline="30000" dirty="0">
                <a:latin typeface="Comic Sans MS" panose="030F0702030302020204" pitchFamily="66" charset="0"/>
                <a:cs typeface="Arial" panose="020B0604020202020204" pitchFamily="34" charset="0"/>
              </a:rPr>
              <a:t>th</a:t>
            </a:r>
            <a:r>
              <a:rPr lang="en-GB" sz="1200" dirty="0">
                <a:latin typeface="Comic Sans MS" panose="030F0702030302020204" pitchFamily="66" charset="0"/>
                <a:cs typeface="Arial" panose="020B0604020202020204" pitchFamily="34" charset="0"/>
              </a:rPr>
              <a:t> December KS1 Christmas play morning performance</a:t>
            </a:r>
          </a:p>
          <a:p>
            <a:r>
              <a:rPr lang="en-GB" sz="1200" dirty="0">
                <a:latin typeface="Comic Sans MS" panose="030F0702030302020204" pitchFamily="66" charset="0"/>
                <a:cs typeface="Arial" panose="020B0604020202020204" pitchFamily="34" charset="0"/>
              </a:rPr>
              <a:t>Thursday 10</a:t>
            </a:r>
            <a:r>
              <a:rPr lang="en-GB" sz="1200" baseline="30000" dirty="0">
                <a:latin typeface="Comic Sans MS" panose="030F0702030302020204" pitchFamily="66" charset="0"/>
                <a:cs typeface="Arial" panose="020B0604020202020204" pitchFamily="34" charset="0"/>
              </a:rPr>
              <a:t>th</a:t>
            </a:r>
            <a:r>
              <a:rPr lang="en-GB" sz="1200" dirty="0">
                <a:latin typeface="Comic Sans MS" panose="030F0702030302020204" pitchFamily="66" charset="0"/>
                <a:cs typeface="Arial" panose="020B0604020202020204" pitchFamily="34" charset="0"/>
              </a:rPr>
              <a:t> December KS1 Christmas play afternoon performance</a:t>
            </a:r>
          </a:p>
          <a:p>
            <a:r>
              <a:rPr lang="en-GB" sz="1200" dirty="0">
                <a:latin typeface="Comic Sans MS" panose="030F0702030302020204" pitchFamily="66" charset="0"/>
                <a:cs typeface="Arial" panose="020B0604020202020204" pitchFamily="34" charset="0"/>
              </a:rPr>
              <a:t>Friday 18th December School &amp; Nursery close for Christmas</a:t>
            </a:r>
          </a:p>
          <a:p>
            <a:endParaRPr lang="en-GB" sz="1200" dirty="0">
              <a:latin typeface="Comic Sans MS" panose="030F0702030302020204" pitchFamily="66" charset="0"/>
              <a:cs typeface="Arial" panose="020B0604020202020204" pitchFamily="34" charset="0"/>
            </a:endParaRPr>
          </a:p>
          <a:p>
            <a:r>
              <a:rPr lang="en-GB" sz="1200" dirty="0">
                <a:latin typeface="Comic Sans MS" panose="030F0702030302020204" pitchFamily="66" charset="0"/>
                <a:cs typeface="Arial" panose="020B0604020202020204" pitchFamily="34" charset="0"/>
              </a:rPr>
              <a:t>Monday 4th January Teacher Training Day</a:t>
            </a:r>
          </a:p>
          <a:p>
            <a:r>
              <a:rPr lang="en-GB" sz="1200" dirty="0">
                <a:latin typeface="Comic Sans MS" panose="030F0702030302020204" pitchFamily="66" charset="0"/>
                <a:cs typeface="Arial" panose="020B0604020202020204" pitchFamily="34" charset="0"/>
              </a:rPr>
              <a:t>Tuesday 5th January School &amp; Nursery open</a:t>
            </a:r>
          </a:p>
          <a:p>
            <a:endParaRPr lang="en-GB" sz="800" b="1" u="sng" dirty="0">
              <a:latin typeface="Comic Sans MS" panose="030F0702030302020204" pitchFamily="66" charset="0"/>
              <a:cs typeface="Arial" panose="020B0604020202020204" pitchFamily="34" charset="0"/>
            </a:endParaRPr>
          </a:p>
        </p:txBody>
      </p:sp>
      <p:pic>
        <p:nvPicPr>
          <p:cNvPr id="3076" name="Picture 4" descr="Cute Calendar Doodle Hand Drawn Illustration Stock Vector (Royalty Free) 2632726455 | Shutterstock">
            <a:extLst>
              <a:ext uri="{FF2B5EF4-FFF2-40B4-BE49-F238E27FC236}">
                <a16:creationId xmlns:a16="http://schemas.microsoft.com/office/drawing/2014/main" id="{4823D1A9-31A4-498A-B1A8-DE17737E31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490"/>
          <a:stretch/>
        </p:blipFill>
        <p:spPr bwMode="auto">
          <a:xfrm rot="768623">
            <a:off x="4686289" y="633353"/>
            <a:ext cx="1540329" cy="1626218"/>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888191DE-D470-4A09-8E7B-3FED426E6888}"/>
              </a:ext>
            </a:extLst>
          </p:cNvPr>
          <p:cNvSpPr txBox="1">
            <a:spLocks/>
          </p:cNvSpPr>
          <p:nvPr/>
        </p:nvSpPr>
        <p:spPr>
          <a:xfrm>
            <a:off x="184104" y="6021977"/>
            <a:ext cx="6386511" cy="3729750"/>
          </a:xfrm>
          <a:prstGeom prst="rect">
            <a:avLst/>
          </a:prstGeom>
          <a:ln w="38100" cap="flat" cmpd="sng" algn="ctr">
            <a:solidFill>
              <a:srgbClr val="00B050"/>
            </a:solidFill>
            <a:prstDash val="solid"/>
            <a:miter lim="800000"/>
          </a:ln>
        </p:spPr>
        <p:style>
          <a:lnRef idx="2">
            <a:schemeClr val="accent6"/>
          </a:lnRef>
          <a:fillRef idx="1">
            <a:schemeClr val="lt1"/>
          </a:fillRef>
          <a:effectRef idx="0">
            <a:schemeClr val="accent6"/>
          </a:effectRef>
          <a:fontRef idx="minor">
            <a:schemeClr val="dk1"/>
          </a:fontRef>
        </p:style>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dk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dk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dk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dk1"/>
                </a:solidFill>
                <a:latin typeface="+mn-lt"/>
                <a:ea typeface="+mn-ea"/>
                <a:cs typeface="+mn-cs"/>
              </a:defRPr>
            </a:lvl9pPr>
          </a:lstStyle>
          <a:p>
            <a:pPr marL="0" indent="0">
              <a:buNone/>
            </a:pPr>
            <a:r>
              <a:rPr lang="en-GB" sz="2000" b="1" u="sng" dirty="0">
                <a:latin typeface="Comic Sans MS" panose="030F0702030302020204" pitchFamily="66" charset="0"/>
                <a:cs typeface="Arial" panose="020B0604020202020204" pitchFamily="34" charset="0"/>
              </a:rPr>
              <a:t>Packed lunches</a:t>
            </a:r>
          </a:p>
          <a:p>
            <a:pPr marL="0" indent="0">
              <a:buNone/>
            </a:pPr>
            <a:r>
              <a:rPr lang="en-GB" sz="1400" dirty="0">
                <a:latin typeface="Comic Sans MS" panose="030F0702030302020204" pitchFamily="66" charset="0"/>
                <a:cs typeface="Arial" panose="020B0604020202020204" pitchFamily="34" charset="0"/>
              </a:rPr>
              <a:t>Some children at Tanworth opt to bring a packed lunch instead of having a school-provided meal. Whilst we would always encourage pupils to have a healthy school meal, we do understand that some prefer to bring a packed lunch from home.</a:t>
            </a:r>
          </a:p>
          <a:p>
            <a:pPr marL="0" indent="0">
              <a:buNone/>
            </a:pPr>
            <a:r>
              <a:rPr lang="en-GB" sz="1400" dirty="0">
                <a:latin typeface="Comic Sans MS" panose="030F0702030302020204" pitchFamily="66" charset="0"/>
                <a:cs typeface="Arial" panose="020B0604020202020204" pitchFamily="34" charset="0"/>
              </a:rPr>
              <a:t>Parents are encouraged to provide a healthy, well-balanced packed lunch that would include fruit, vegetables, protein, a starchy item (such as bread, wraps, rice cakes) and a dairy item. Water is available for children to drink at lunchtime.</a:t>
            </a:r>
          </a:p>
          <a:p>
            <a:pPr marL="0" indent="0">
              <a:buNone/>
            </a:pPr>
            <a:r>
              <a:rPr lang="en-GB" sz="1400" dirty="0">
                <a:highlight>
                  <a:srgbClr val="00FFFF"/>
                </a:highlight>
                <a:latin typeface="Comic Sans MS" panose="030F0702030302020204" pitchFamily="66" charset="0"/>
                <a:cs typeface="Arial" panose="020B0604020202020204" pitchFamily="34" charset="0"/>
              </a:rPr>
              <a:t>We do not allow sweets, chocolate bars, fizzy drinks, items contacting nuts or energy drinks as part of a packed lunch. </a:t>
            </a:r>
          </a:p>
          <a:p>
            <a:pPr marL="0" indent="0">
              <a:buNone/>
            </a:pPr>
            <a:r>
              <a:rPr lang="en-GB" sz="1400" dirty="0">
                <a:latin typeface="Comic Sans MS" panose="030F0702030302020204" pitchFamily="66" charset="0"/>
                <a:cs typeface="Arial" panose="020B0604020202020204" pitchFamily="34" charset="0"/>
              </a:rPr>
              <a:t>Whilst we do not check lunch boxes, if we see any of the items above, we would ask children to not eat/drink them until they get home. If we do see nut products, these would be kept by the class teacher until the end of the day.</a:t>
            </a:r>
          </a:p>
          <a:p>
            <a:pPr marL="0" indent="0">
              <a:buNone/>
            </a:pPr>
            <a:r>
              <a:rPr lang="en-GB" sz="1400" dirty="0">
                <a:latin typeface="Comic Sans MS" panose="030F0702030302020204" pitchFamily="66" charset="0"/>
                <a:cs typeface="Arial" panose="020B0604020202020204" pitchFamily="34" charset="0"/>
              </a:rPr>
              <a:t>Please remember we are a </a:t>
            </a:r>
            <a:r>
              <a:rPr lang="en-GB" sz="1400" b="1" dirty="0">
                <a:latin typeface="Comic Sans MS" panose="030F0702030302020204" pitchFamily="66" charset="0"/>
                <a:cs typeface="Arial" panose="020B0604020202020204" pitchFamily="34" charset="0"/>
              </a:rPr>
              <a:t>NUT FREE </a:t>
            </a:r>
            <a:r>
              <a:rPr lang="en-GB" sz="1400" dirty="0">
                <a:latin typeface="Comic Sans MS" panose="030F0702030302020204" pitchFamily="66" charset="0"/>
                <a:cs typeface="Arial" panose="020B0604020202020204" pitchFamily="34" charset="0"/>
              </a:rPr>
              <a:t>school. </a:t>
            </a:r>
            <a:r>
              <a:rPr lang="en-GB" sz="2800" dirty="0">
                <a:latin typeface="Comic Sans MS" panose="030F0702030302020204" pitchFamily="66" charset="0"/>
                <a:cs typeface="Arial" panose="020B0604020202020204" pitchFamily="34" charset="0"/>
              </a:rPr>
              <a:t> </a:t>
            </a:r>
            <a:r>
              <a:rPr lang="en-GB" sz="2800" dirty="0">
                <a:latin typeface="Comic Sans MS" panose="030F0702030302020204" pitchFamily="66" charset="0"/>
                <a:cs typeface="Arial" panose="020B0604020202020204" pitchFamily="34" charset="0"/>
                <a:sym typeface="Wingdings" panose="05000000000000000000" pitchFamily="2" charset="2"/>
              </a:rPr>
              <a:t> </a:t>
            </a:r>
            <a:endParaRPr lang="en-GB" sz="1400" dirty="0">
              <a:latin typeface="Comic Sans MS" panose="030F0702030302020204" pitchFamily="66" charset="0"/>
              <a:cs typeface="Arial" panose="020B0604020202020204" pitchFamily="34" charset="0"/>
            </a:endParaRPr>
          </a:p>
        </p:txBody>
      </p:sp>
    </p:spTree>
    <p:extLst>
      <p:ext uri="{BB962C8B-B14F-4D97-AF65-F5344CB8AC3E}">
        <p14:creationId xmlns:p14="http://schemas.microsoft.com/office/powerpoint/2010/main" val="1428581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06FC-54B0-4D89-A9E4-2559341EC7A5}"/>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BCF53C7C-B99B-438B-9387-2C4F659AA9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6834921" cy="7707086"/>
          </a:xfrm>
        </p:spPr>
      </p:pic>
      <p:sp>
        <p:nvSpPr>
          <p:cNvPr id="6" name="TextBox 5">
            <a:extLst>
              <a:ext uri="{FF2B5EF4-FFF2-40B4-BE49-F238E27FC236}">
                <a16:creationId xmlns:a16="http://schemas.microsoft.com/office/drawing/2014/main" id="{7301D90C-2541-479B-A86A-A51ACB654511}"/>
              </a:ext>
            </a:extLst>
          </p:cNvPr>
          <p:cNvSpPr txBox="1"/>
          <p:nvPr/>
        </p:nvSpPr>
        <p:spPr>
          <a:xfrm>
            <a:off x="1714500" y="2958964"/>
            <a:ext cx="3429000" cy="280718"/>
          </a:xfrm>
          <a:prstGeom prst="rect">
            <a:avLst/>
          </a:prstGeom>
          <a:noFill/>
        </p:spPr>
        <p:txBody>
          <a:bodyPr wrap="square">
            <a:spAutoFit/>
          </a:bodyPr>
          <a:lstStyle/>
          <a:p>
            <a:pPr marL="0" marR="0" indent="0" algn="l">
              <a:lnSpc>
                <a:spcPct val="119000"/>
              </a:lnSpc>
              <a:spcBef>
                <a:spcPts val="0"/>
              </a:spcBef>
              <a:spcAft>
                <a:spcPts val="600"/>
              </a:spcAft>
            </a:pPr>
            <a:endParaRPr lang="en-GB" sz="1100" kern="1400" dirty="0">
              <a:ln>
                <a:noFill/>
              </a:ln>
              <a:solidFill>
                <a:srgbClr val="000000"/>
              </a:solidFill>
              <a:effectLst/>
              <a:latin typeface="Calibri" panose="020F0502020204030204" pitchFamily="34" charset="0"/>
            </a:endParaRPr>
          </a:p>
        </p:txBody>
      </p:sp>
      <p:sp>
        <p:nvSpPr>
          <p:cNvPr id="7" name="TextBox 6">
            <a:extLst>
              <a:ext uri="{FF2B5EF4-FFF2-40B4-BE49-F238E27FC236}">
                <a16:creationId xmlns:a16="http://schemas.microsoft.com/office/drawing/2014/main" id="{FC9D64DE-920B-447A-9FED-39C66ADA5B11}"/>
              </a:ext>
            </a:extLst>
          </p:cNvPr>
          <p:cNvSpPr txBox="1"/>
          <p:nvPr/>
        </p:nvSpPr>
        <p:spPr>
          <a:xfrm>
            <a:off x="234886" y="7707086"/>
            <a:ext cx="6388228" cy="1776127"/>
          </a:xfrm>
          <a:prstGeom prst="rect">
            <a:avLst/>
          </a:prstGeom>
          <a:noFill/>
          <a:ln w="38100">
            <a:solidFill>
              <a:srgbClr val="00B050"/>
            </a:solidFill>
          </a:ln>
        </p:spPr>
        <p:txBody>
          <a:bodyPr wrap="square" rtlCol="0">
            <a:spAutoFit/>
          </a:bodyPr>
          <a:lstStyle/>
          <a:p>
            <a:pPr marL="0" marR="0" indent="0" algn="l">
              <a:lnSpc>
                <a:spcPct val="119000"/>
              </a:lnSpc>
              <a:spcBef>
                <a:spcPts val="0"/>
              </a:spcBef>
              <a:spcAft>
                <a:spcPts val="600"/>
              </a:spcAft>
            </a:pPr>
            <a:r>
              <a:rPr lang="en-GB" sz="1400" kern="1400" dirty="0">
                <a:ln>
                  <a:noFill/>
                </a:ln>
                <a:solidFill>
                  <a:srgbClr val="000000"/>
                </a:solidFill>
                <a:effectLst/>
                <a:latin typeface="Comic Sans MS" panose="030F0702030302020204" pitchFamily="66" charset="0"/>
              </a:rPr>
              <a:t>Please remember to check the class page on the school website for information and for digital copies of the newsletter. Lets go Year 1 :) </a:t>
            </a:r>
          </a:p>
          <a:p>
            <a:pPr marL="0" marR="0" indent="0" algn="l">
              <a:lnSpc>
                <a:spcPct val="119000"/>
              </a:lnSpc>
              <a:spcBef>
                <a:spcPts val="0"/>
              </a:spcBef>
              <a:spcAft>
                <a:spcPts val="600"/>
              </a:spcAft>
            </a:pPr>
            <a:br>
              <a:rPr lang="en-GB" sz="1400" kern="1400" dirty="0">
                <a:ln>
                  <a:noFill/>
                </a:ln>
                <a:solidFill>
                  <a:srgbClr val="000000"/>
                </a:solidFill>
                <a:effectLst/>
                <a:latin typeface="Comic Sans MS" panose="030F0702030302020204" pitchFamily="66" charset="0"/>
              </a:rPr>
            </a:br>
            <a:r>
              <a:rPr lang="en-GB" sz="1400" kern="1400" dirty="0">
                <a:ln>
                  <a:noFill/>
                </a:ln>
                <a:solidFill>
                  <a:srgbClr val="000000"/>
                </a:solidFill>
                <a:effectLst/>
                <a:latin typeface="Comic Sans MS" panose="030F0702030302020204" pitchFamily="66" charset="0"/>
              </a:rPr>
              <a:t>Thank you in advance for all your help.</a:t>
            </a:r>
          </a:p>
          <a:p>
            <a:pPr marL="0" marR="0" indent="0" algn="l">
              <a:lnSpc>
                <a:spcPct val="119000"/>
              </a:lnSpc>
              <a:spcBef>
                <a:spcPts val="0"/>
              </a:spcBef>
              <a:spcAft>
                <a:spcPts val="600"/>
              </a:spcAft>
            </a:pPr>
            <a:r>
              <a:rPr lang="en-GB" sz="1400" kern="1400" dirty="0">
                <a:solidFill>
                  <a:srgbClr val="000000"/>
                </a:solidFill>
                <a:latin typeface="Comic Sans MS" panose="030F0702030302020204" pitchFamily="66" charset="0"/>
              </a:rPr>
              <a:t>~Mrs Marshall &amp; Mrs Hall</a:t>
            </a:r>
            <a:endParaRPr lang="en-GB" sz="1400" kern="1400" dirty="0">
              <a:ln>
                <a:noFill/>
              </a:ln>
              <a:solidFill>
                <a:srgbClr val="000000"/>
              </a:solidFill>
              <a:effectLst/>
              <a:latin typeface="Comic Sans MS" panose="030F0702030302020204" pitchFamily="66" charset="0"/>
            </a:endParaRPr>
          </a:p>
          <a:p>
            <a:pPr marL="0" marR="0" indent="0" algn="l">
              <a:lnSpc>
                <a:spcPct val="119000"/>
              </a:lnSpc>
              <a:spcBef>
                <a:spcPts val="0"/>
              </a:spcBef>
              <a:spcAft>
                <a:spcPts val="600"/>
              </a:spcAft>
            </a:pPr>
            <a:r>
              <a:rPr lang="en-GB" sz="1000" kern="1400" dirty="0">
                <a:ln>
                  <a:noFill/>
                </a:ln>
                <a:solidFill>
                  <a:srgbClr val="000000"/>
                </a:solidFill>
                <a:effectLst/>
                <a:latin typeface="Calibri" panose="020F0502020204030204" pitchFamily="34" charset="0"/>
              </a:rPr>
              <a:t> </a:t>
            </a:r>
          </a:p>
        </p:txBody>
      </p:sp>
    </p:spTree>
    <p:extLst>
      <p:ext uri="{BB962C8B-B14F-4D97-AF65-F5344CB8AC3E}">
        <p14:creationId xmlns:p14="http://schemas.microsoft.com/office/powerpoint/2010/main" val="22938658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5285</TotalTime>
  <Words>608</Words>
  <Application>Microsoft Office PowerPoint</Application>
  <PresentationFormat>A4 Paper (210x297 mm)</PresentationFormat>
  <Paragraphs>51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Comic Sans MS</vt:lpstr>
      <vt:lpstr>Office Theme</vt:lpstr>
      <vt:lpstr>Year 1 Autumn Newsletter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Move-Up Day Newsletter</dc:title>
  <dc:creator>F Baird TAP</dc:creator>
  <cp:lastModifiedBy>F Baird TAP</cp:lastModifiedBy>
  <cp:revision>15</cp:revision>
  <cp:lastPrinted>2026-09-10T06:50:30Z</cp:lastPrinted>
  <dcterms:created xsi:type="dcterms:W3CDTF">2026-07-07T14:39:06Z</dcterms:created>
  <dcterms:modified xsi:type="dcterms:W3CDTF">2026-09-10T06:50:37Z</dcterms:modified>
</cp:coreProperties>
</file>