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Mead Bold"/>
          <a:ea typeface="Mead Bold"/>
          <a:cs typeface="Mead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Mead Bold"/>
          <a:ea typeface="Mead Bold"/>
          <a:cs typeface="Mead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Mead Bold"/>
          <a:ea typeface="Mead Bold"/>
          <a:cs typeface="Mead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Mead Bold"/>
          <a:ea typeface="Mead Bold"/>
          <a:cs typeface="Mead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Mead Bold"/>
          <a:ea typeface="Mead Bold"/>
          <a:cs typeface="Mead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ead Bold"/>
          <a:ea typeface="Mead Bold"/>
          <a:cs typeface="Mead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Mead Bold"/>
          <a:ea typeface="Mead Bold"/>
          <a:cs typeface="Mead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Mead Bold"/>
          <a:ea typeface="Mead Bold"/>
          <a:cs typeface="Mead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Mead Bold"/>
          <a:ea typeface="Mead Bold"/>
          <a:cs typeface="Mead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Mead Bold"/>
          <a:ea typeface="Mead Bold"/>
          <a:cs typeface="Mead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Mead Bold"/>
          <a:ea typeface="Mead Bold"/>
          <a:cs typeface="Mead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Mead Bold"/>
          <a:ea typeface="Mead Bold"/>
          <a:cs typeface="Mead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Mead Bold"/>
          <a:ea typeface="Mead Bold"/>
          <a:cs typeface="Mead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ph type="sldImg"/>
          </p:nvPr>
        </p:nvSpPr>
        <p:spPr>
          <a:xfrm>
            <a:off x="1143000" y="685800"/>
            <a:ext cx="4572000" cy="3429000"/>
          </a:xfrm>
          <a:prstGeom prst="rect">
            <a:avLst/>
          </a:prstGeom>
        </p:spPr>
        <p:txBody>
          <a:bodyPr/>
          <a:lstStyle/>
          <a:p>
            <a:pPr/>
          </a:p>
        </p:txBody>
      </p:sp>
      <p:sp>
        <p:nvSpPr>
          <p:cNvPr id="26" name="Shape 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spcBef>
                <a:spcPts val="0"/>
              </a:spcBef>
            </a:pPr>
            <a:r>
              <a:t>What is Accelerated Reader (AR)? AR is a computer program that helps teachers manage and monitor children’s independent reading practice.  Your child picks a book at his/her own level and reads it at his/her own pace.  When finished, your child takes a short quiz on the computer - passing the quiz is an indication that your child has understood what has been read.  AR gives both children and teachers feedback based on the quiz results which the teacher then uses to help the child set targets and ongoing reading practice. </a:t>
            </a:r>
          </a:p>
          <a:p>
            <a:pPr>
              <a:spcBef>
                <a:spcPts val="0"/>
              </a:spcBef>
            </a:pPr>
          </a:p>
          <a:p>
            <a:pPr>
              <a:spcBef>
                <a:spcPts val="0"/>
              </a:spcBef>
            </a:pPr>
            <a:r>
              <a:t>Children using AR have a free choice of the books they read, rather than having one assigned to them.  This makes reading a much more enjoyable experience as they feel in control and can choose books that are interesting to them. </a:t>
            </a:r>
          </a:p>
          <a:p>
            <a:pPr>
              <a:spcBef>
                <a:spcPts val="0"/>
              </a:spcBef>
            </a:pPr>
          </a:p>
          <a:p>
            <a:pPr>
              <a:spcBef>
                <a:spcPts val="0"/>
              </a:spcBef>
            </a:pPr>
            <a:r>
              <a:t>Staff will help your child choose books that are at an appropriate reading level. These will be challenging without being frustrating and will also be at a level at which your child can pass the quiz and experience success.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spcBef>
                <a:spcPts val="0"/>
              </a:spcBef>
            </a:pPr>
            <a:r>
              <a:t> In most cases, children really enjoy taking the quizzes.  Since they are reading books at their own reading and interest levels, they are likely to be successful.  This is satisfying for most children.  Best of all they learn and grow at their own pace. </a:t>
            </a:r>
          </a:p>
          <a:p>
            <a:pPr>
              <a:spcBef>
                <a:spcPts val="0"/>
              </a:spcBef>
            </a:pPr>
          </a:p>
          <a:p>
            <a:pPr>
              <a:spcBef>
                <a:spcPts val="0"/>
              </a:spcBef>
              <a:defRPr b="1" i="1"/>
            </a:pPr>
            <a:r>
              <a:t>What is a STAR Reading test? </a:t>
            </a:r>
          </a:p>
          <a:p>
            <a:pPr>
              <a:spcBef>
                <a:spcPts val="0"/>
              </a:spcBef>
            </a:pPr>
            <a:r>
              <a:t>STAR Reading is a computer based reading assessment program that uses computer-adaptive technology.   Questions continually adjust to your child’s responses.  If the child’s response is correct, the difficulty level is increased.  If the child cannot answer a question or answers incorrectly, the difficulty level is reduced.  The test uses multiple-choice questions and takes approximately 10 minutes. </a:t>
            </a:r>
          </a:p>
          <a:p>
            <a:pPr>
              <a:spcBef>
                <a:spcPts val="0"/>
              </a:spcBef>
            </a:pPr>
          </a:p>
          <a:p>
            <a:pPr>
              <a:spcBef>
                <a:spcPts val="0"/>
              </a:spcBef>
            </a:pPr>
            <a:r>
              <a:t>If your child does not do well on the quiz, the teacher may assist him/her by:   </a:t>
            </a:r>
          </a:p>
          <a:p>
            <a:pPr>
              <a:spcBef>
                <a:spcPts val="0"/>
              </a:spcBef>
            </a:pPr>
            <a:r>
              <a:t>• Helping choose another book that is more appropriate </a:t>
            </a:r>
          </a:p>
          <a:p>
            <a:pPr>
              <a:spcBef>
                <a:spcPts val="0"/>
              </a:spcBef>
            </a:pPr>
            <a:r>
              <a:t>• Asking more probing questions as your child reads and before he/she takes a quiz </a:t>
            </a:r>
          </a:p>
          <a:p>
            <a:pPr>
              <a:spcBef>
                <a:spcPts val="0"/>
              </a:spcBef>
            </a:pPr>
            <a:r>
              <a:t>• Pairing your child with another pupil or even having the book read to your child.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sldImg"/>
          </p:nvPr>
        </p:nvSpPr>
        <p:spPr>
          <a:prstGeom prst="rect">
            <a:avLst/>
          </a:prstGeom>
        </p:spPr>
        <p:txBody>
          <a:bodyPr/>
          <a:lstStyle/>
          <a:p>
            <a:pPr/>
          </a:p>
        </p:txBody>
      </p:sp>
      <p:sp>
        <p:nvSpPr>
          <p:cNvPr id="47" name="Shape 47"/>
          <p:cNvSpPr/>
          <p:nvPr>
            <p:ph type="body" sz="quarter" idx="1"/>
          </p:nvPr>
        </p:nvSpPr>
        <p:spPr>
          <a:prstGeom prst="rect">
            <a:avLst/>
          </a:prstGeom>
        </p:spPr>
        <p:txBody>
          <a:bodyPr/>
          <a:lstStyle/>
          <a:p>
            <a:pPr>
              <a:spcBef>
                <a:spcPts val="0"/>
              </a:spcBef>
              <a:defRPr b="1" i="1"/>
            </a:pPr>
            <a:r>
              <a:t>What is a Book Level? </a:t>
            </a:r>
          </a:p>
          <a:p>
            <a:pPr>
              <a:spcBef>
                <a:spcPts val="0"/>
              </a:spcBef>
            </a:pPr>
            <a:r>
              <a:t>Book Levels are reported using the ATOS™ readability formula and represent the difficulty of the text.  For example, a book level of 4.5 means that the text could likely be read by a pupil whose reading skills are at the level of a typical Year 5 pupil. Normally, however, books are chosen based on the ZPD range recommended for each pupil by STAR Reading. </a:t>
            </a:r>
          </a:p>
          <a:p>
            <a:pPr>
              <a:spcBef>
                <a:spcPts val="0"/>
              </a:spcBef>
            </a:pPr>
          </a:p>
          <a:p>
            <a:pPr>
              <a:spcBef>
                <a:spcPts val="0"/>
              </a:spcBef>
              <a:defRPr b="1" i="1"/>
            </a:pPr>
            <a:r>
              <a:t>What is a Zone of Proximal Development (ZPD)? </a:t>
            </a:r>
          </a:p>
          <a:p>
            <a:pPr>
              <a:spcBef>
                <a:spcPts val="0"/>
              </a:spcBef>
            </a:pPr>
            <a:r>
              <a:t>ZPD is the range of books that will challenge a child without causing frustration or loss of motivation.  Your child will receive a ZPD range after taking a STAR Reading test or teachers can use their best professional judgment to determine a ZPD.  It is important for children to read with a high degree of comprehension and within his/her ZPD.  ZPDs should be adjusted based on the needs and ability of your child. </a:t>
            </a:r>
          </a:p>
          <a:p>
            <a:pPr>
              <a:spcBef>
                <a:spcPts val="0"/>
              </a:spcBef>
            </a:pPr>
          </a:p>
          <a:p>
            <a:pPr>
              <a:spcBef>
                <a:spcPts val="0"/>
              </a:spcBef>
              <a:defRPr b="1" i="1"/>
            </a:pPr>
            <a:r>
              <a:t>What are points? </a:t>
            </a:r>
          </a:p>
          <a:p>
            <a:pPr>
              <a:spcBef>
                <a:spcPts val="0"/>
              </a:spcBef>
            </a:pPr>
            <a:r>
              <a:t>Every book that has an AR Reading Practice Quiz is given a points value.  AR points are based on the difficulty of the book (ATOS readability level) and the length of the book (number of words).  You may notice that some popular books have more points assigned to them than some classic pieces of literature.  David Copperfield (Unabridged), for example is a 66-point book while Shakespeare’s MacBeth is a 4-point book.  Keep in mind that this does not mean we think David Copperfield (Unabridged) is a better book or more worthwhile to read than MacBeth, only that—at 339,112 words vs. 19,048 words—it is much longer and provides more reading practice time.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sldImg"/>
          </p:nvPr>
        </p:nvSpPr>
        <p:spPr>
          <a:prstGeom prst="rect">
            <a:avLst/>
          </a:prstGeom>
        </p:spPr>
        <p:txBody>
          <a:bodyPr/>
          <a:lstStyle/>
          <a:p>
            <a:pPr/>
          </a:p>
        </p:txBody>
      </p:sp>
      <p:sp>
        <p:nvSpPr>
          <p:cNvPr id="52" name="Shape 52"/>
          <p:cNvSpPr/>
          <p:nvPr>
            <p:ph type="body" sz="quarter" idx="1"/>
          </p:nvPr>
        </p:nvSpPr>
        <p:spPr>
          <a:prstGeom prst="rect">
            <a:avLst/>
          </a:prstGeom>
        </p:spPr>
        <p:txBody>
          <a:bodyPr/>
          <a:lstStyle>
            <a:lvl1pPr>
              <a:spcBef>
                <a:spcPts val="0"/>
              </a:spcBef>
            </a:lvl1pPr>
          </a:lstStyle>
          <a:p>
            <a:pPr/>
            <a:r>
              <a:t>Children earn points on a pro rata basis depending on how well they do on the Reading Practice Quiz.  For example, a pupil who takes a 5-question quiz on a book worth 1 point will earn 1 point for 5 correct answers (100%), 0.8 point for 4 correct answers (80%) and so on.  A pupil who reads a book worth 5 points and takes a 10-question quiz will earn 5 points for 10 correct answers (100%) 4.5 points for 9 correct answers (90%), etc.  A child needs to pass a quiz with a score of 60% or higher to earn points.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 name="Z:\newtek\_backgrounds_1.02\Ryan\PP Template 4\apple_rotating.gif" descr="Z:\newtek\_backgrounds_1.02\Ryan\PP Template 4\apple_rotating.gif"/>
          <p:cNvPicPr>
            <a:picLocks noChangeAspect="1"/>
          </p:cNvPicPr>
          <p:nvPr/>
        </p:nvPicPr>
        <p:blipFill>
          <a:blip r:embed="rId3">
            <a:extLst/>
          </a:blip>
          <a:stretch>
            <a:fillRect/>
          </a:stretch>
        </p:blipFill>
        <p:spPr>
          <a:xfrm>
            <a:off x="7086600" y="685800"/>
            <a:ext cx="1524000" cy="1143000"/>
          </a:xfrm>
          <a:prstGeom prst="rect">
            <a:avLst/>
          </a:prstGeom>
          <a:ln w="12700">
            <a:miter lim="400000"/>
          </a:ln>
        </p:spPr>
      </p:pic>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buBlip>
                <a:blip r:embed="rId3"/>
              </a:buBlip>
            </a:lvl1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Times New Roman"/>
                <a:ea typeface="Times New Roman"/>
                <a:cs typeface="Times New Roman"/>
                <a:sym typeface="Times New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FFFFFF"/>
          </a:solidFill>
          <a:uFillTx/>
          <a:latin typeface="Mead Bold"/>
          <a:ea typeface="Mead Bold"/>
          <a:cs typeface="Mead Bold"/>
          <a:sym typeface="Mead Bold"/>
        </a:defRPr>
      </a:lvl9pPr>
    </p:titleStyle>
    <p:bodyStyle>
      <a:lvl1pPr marL="342900" marR="0" indent="-342900" algn="l" defTabSz="914400" rtl="0" latinLnBrk="0">
        <a:lnSpc>
          <a:spcPct val="100000"/>
        </a:lnSpc>
        <a:spcBef>
          <a:spcPts val="700"/>
        </a:spcBef>
        <a:spcAft>
          <a:spcPts val="0"/>
        </a:spcAft>
        <a:buClrTx/>
        <a:buSzPct val="100000"/>
        <a:buFontTx/>
        <a:buBlip>
          <a:blip r:embed="rId3"/>
        </a:buBlip>
        <a:tabLst/>
        <a:defRPr b="0" baseline="0" cap="none" i="0" spc="0" strike="noStrike" sz="3200" u="none">
          <a:ln>
            <a:noFill/>
          </a:ln>
          <a:solidFill>
            <a:srgbClr val="FFFFFF"/>
          </a:solidFill>
          <a:uFillTx/>
          <a:latin typeface="Mead Bold"/>
          <a:ea typeface="Mead Bold"/>
          <a:cs typeface="Mead Bold"/>
          <a:sym typeface="Mead Bold"/>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FFFFFF"/>
          </a:solidFill>
          <a:uFillTx/>
          <a:latin typeface="Mead Bold"/>
          <a:ea typeface="Mead Bold"/>
          <a:cs typeface="Mead Bold"/>
          <a:sym typeface="Mead Bold"/>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Accelerated Reading"/>
          <p:cNvSpPr txBox="1"/>
          <p:nvPr>
            <p:ph type="title" idx="4294967295"/>
          </p:nvPr>
        </p:nvSpPr>
        <p:spPr>
          <a:xfrm>
            <a:off x="304800" y="609599"/>
            <a:ext cx="6629400" cy="1143002"/>
          </a:xfrm>
          <a:prstGeom prst="rect">
            <a:avLst/>
          </a:prstGeom>
        </p:spPr>
        <p:txBody>
          <a:bodyPr>
            <a:normAutofit fontScale="100000" lnSpcReduction="0"/>
          </a:bodyPr>
          <a:lstStyle>
            <a:lvl1pPr>
              <a:defRPr sz="5400"/>
            </a:lvl1pPr>
          </a:lstStyle>
          <a:p>
            <a:pPr/>
            <a:r>
              <a:t>Accelerated Reading</a:t>
            </a:r>
          </a:p>
        </p:txBody>
      </p:sp>
      <p:sp>
        <p:nvSpPr>
          <p:cNvPr id="29" name="Information for Parents"/>
          <p:cNvSpPr txBox="1"/>
          <p:nvPr>
            <p:ph type="body" sz="half" idx="4294967295"/>
          </p:nvPr>
        </p:nvSpPr>
        <p:spPr>
          <a:xfrm>
            <a:off x="381000" y="2819400"/>
            <a:ext cx="8305800" cy="2514600"/>
          </a:xfrm>
          <a:prstGeom prst="rect">
            <a:avLst/>
          </a:prstGeom>
        </p:spPr>
        <p:txBody>
          <a:bodyPr>
            <a:normAutofit fontScale="100000" lnSpcReduction="0"/>
          </a:bodyPr>
          <a:lstStyle>
            <a:lvl1pPr marL="0" indent="0">
              <a:buSzTx/>
              <a:buNone/>
            </a:lvl1pPr>
          </a:lstStyle>
          <a:p>
            <a:pPr/>
            <a:r>
              <a:t>Information for Parents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Z:\newtek\_backgrounds_1.02\Ryan\Power Point Templates2\School Presentation_not_done\Elements\Blank_blakboard.jpg" descr="Z:\newtek\_backgrounds_1.02\Ryan\Power Point Templates2\School Presentation_not_done\Elements\Blank_blakboard.jpg"/>
          <p:cNvPicPr>
            <a:picLocks noChangeAspect="1"/>
          </p:cNvPicPr>
          <p:nvPr/>
        </p:nvPicPr>
        <p:blipFill>
          <a:blip r:embed="rId2">
            <a:extLst/>
          </a:blip>
          <a:stretch>
            <a:fillRect/>
          </a:stretch>
        </p:blipFill>
        <p:spPr>
          <a:xfrm>
            <a:off x="-36513" y="-100013"/>
            <a:ext cx="9144001" cy="6858001"/>
          </a:xfrm>
          <a:prstGeom prst="rect">
            <a:avLst/>
          </a:prstGeom>
          <a:ln w="12700">
            <a:miter lim="400000"/>
          </a:ln>
        </p:spPr>
      </p:pic>
      <p:pic>
        <p:nvPicPr>
          <p:cNvPr id="79"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3">
            <a:extLst/>
          </a:blip>
          <a:stretch>
            <a:fillRect/>
          </a:stretch>
        </p:blipFill>
        <p:spPr>
          <a:xfrm>
            <a:off x="-36513" y="620712"/>
            <a:ext cx="3124201" cy="2343151"/>
          </a:xfrm>
          <a:prstGeom prst="rect">
            <a:avLst/>
          </a:prstGeom>
          <a:ln w="12700">
            <a:miter lim="400000"/>
          </a:ln>
        </p:spPr>
      </p:pic>
      <p:sp>
        <p:nvSpPr>
          <p:cNvPr id="80" name="Can a child who is not a strong reader still use Accelerated Reader?"/>
          <p:cNvSpPr txBox="1"/>
          <p:nvPr/>
        </p:nvSpPr>
        <p:spPr>
          <a:xfrm>
            <a:off x="2411412" y="620712"/>
            <a:ext cx="6337301"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a:r>
              <a:t>Can a child who is not a strong reader still use Accelerated Reader? </a:t>
            </a:r>
          </a:p>
        </p:txBody>
      </p:sp>
      <p:sp>
        <p:nvSpPr>
          <p:cNvPr id="81" name="Accelerated Reader helps all children become better readers from pupils with special needs to those who are gifted and talented."/>
          <p:cNvSpPr txBox="1"/>
          <p:nvPr/>
        </p:nvSpPr>
        <p:spPr>
          <a:xfrm>
            <a:off x="2430462" y="2189162"/>
            <a:ext cx="6173788"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Accelerated Reader helps all children become better readers from pupils with special needs to those who are gifted and talented.  </a:t>
            </a:r>
          </a:p>
        </p:txBody>
      </p:sp>
      <p:sp>
        <p:nvSpPr>
          <p:cNvPr id="82" name="When children read books at their appropriate level, they experience success."/>
          <p:cNvSpPr txBox="1"/>
          <p:nvPr/>
        </p:nvSpPr>
        <p:spPr>
          <a:xfrm>
            <a:off x="2411412" y="3205162"/>
            <a:ext cx="6192838"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When children read books at their appropriate level, they experience success.  </a:t>
            </a:r>
          </a:p>
        </p:txBody>
      </p:sp>
      <p:sp>
        <p:nvSpPr>
          <p:cNvPr id="83" name="Furthermore, teachers work with children to set appropriate targets based on each child’s reading level."/>
          <p:cNvSpPr txBox="1"/>
          <p:nvPr/>
        </p:nvSpPr>
        <p:spPr>
          <a:xfrm>
            <a:off x="2411412" y="3913187"/>
            <a:ext cx="6175376"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Furthermore, teachers work with children to set appropriate targets based on each child’s reading level.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1"/>
                                        </p:tgtEl>
                                        <p:attrNameLst>
                                          <p:attrName>style.visibility</p:attrName>
                                        </p:attrNameLst>
                                      </p:cBhvr>
                                      <p:to>
                                        <p:strVal val="visible"/>
                                      </p:to>
                                    </p:set>
                                    <p:animEffect filter="dissolve" transition="in">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82"/>
                                        </p:tgtEl>
                                        <p:attrNameLst>
                                          <p:attrName>style.visibility</p:attrName>
                                        </p:attrNameLst>
                                      </p:cBhvr>
                                      <p:to>
                                        <p:strVal val="visible"/>
                                      </p:to>
                                    </p:set>
                                    <p:animEffect filter="dissolve" transition="in">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83"/>
                                        </p:tgtEl>
                                        <p:attrNameLst>
                                          <p:attrName>style.visibility</p:attrName>
                                        </p:attrNameLst>
                                      </p:cBhvr>
                                      <p:to>
                                        <p:strVal val="visible"/>
                                      </p:to>
                                    </p:set>
                                    <p:animEffect filter="dissolve" transition="in">
                                      <p:cBhvr>
                                        <p:cTn id="17"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 grpId="1"/>
      <p:bldP build="whole" bldLvl="1" animBg="1" rev="0" advAuto="0" spid="83" grpId="3"/>
      <p:bldP build="whole" bldLvl="1" animBg="1" rev="0" advAuto="0" spid="82"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 name="image.png" descr="image.png"/>
          <p:cNvPicPr>
            <a:picLocks noChangeAspect="1"/>
          </p:cNvPicPr>
          <p:nvPr/>
        </p:nvPicPr>
        <p:blipFill>
          <a:blip r:embed="rId3">
            <a:extLst/>
          </a:blip>
          <a:srcRect l="0" t="0" r="1475" b="0"/>
          <a:stretch>
            <a:fillRect/>
          </a:stretch>
        </p:blipFill>
        <p:spPr>
          <a:xfrm>
            <a:off x="1116012" y="620712"/>
            <a:ext cx="7632701" cy="5616576"/>
          </a:xfrm>
          <a:prstGeom prst="rect">
            <a:avLst/>
          </a:prstGeom>
          <a:ln w="12700">
            <a:miter lim="400000"/>
          </a:ln>
        </p:spPr>
      </p:pic>
      <p:pic>
        <p:nvPicPr>
          <p:cNvPr id="32"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4">
            <a:extLst/>
          </a:blip>
          <a:stretch>
            <a:fillRect/>
          </a:stretch>
        </p:blipFill>
        <p:spPr>
          <a:xfrm>
            <a:off x="-323850" y="981075"/>
            <a:ext cx="2016125" cy="15113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image.png" descr="image.png"/>
          <p:cNvPicPr>
            <a:picLocks noChangeAspect="1"/>
          </p:cNvPicPr>
          <p:nvPr/>
        </p:nvPicPr>
        <p:blipFill>
          <a:blip r:embed="rId3">
            <a:extLst/>
          </a:blip>
          <a:stretch>
            <a:fillRect/>
          </a:stretch>
        </p:blipFill>
        <p:spPr>
          <a:xfrm>
            <a:off x="1116012" y="620712"/>
            <a:ext cx="7626351" cy="5616576"/>
          </a:xfrm>
          <a:prstGeom prst="rect">
            <a:avLst/>
          </a:prstGeom>
          <a:ln w="12700">
            <a:miter lim="400000"/>
          </a:ln>
        </p:spPr>
      </p:pic>
      <p:pic>
        <p:nvPicPr>
          <p:cNvPr id="37"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4">
            <a:extLst/>
          </a:blip>
          <a:stretch>
            <a:fillRect/>
          </a:stretch>
        </p:blipFill>
        <p:spPr>
          <a:xfrm>
            <a:off x="-468313" y="765175"/>
            <a:ext cx="2232026" cy="167322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image.png" descr="image.png"/>
          <p:cNvPicPr>
            <a:picLocks noChangeAspect="1"/>
          </p:cNvPicPr>
          <p:nvPr/>
        </p:nvPicPr>
        <p:blipFill>
          <a:blip r:embed="rId2">
            <a:extLst/>
          </a:blip>
          <a:stretch>
            <a:fillRect/>
          </a:stretch>
        </p:blipFill>
        <p:spPr>
          <a:xfrm>
            <a:off x="1116012" y="627062"/>
            <a:ext cx="7607301" cy="5670551"/>
          </a:xfrm>
          <a:prstGeom prst="rect">
            <a:avLst/>
          </a:prstGeom>
          <a:ln w="12700">
            <a:miter lim="400000"/>
          </a:ln>
        </p:spPr>
      </p:pic>
      <p:pic>
        <p:nvPicPr>
          <p:cNvPr id="42"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3">
            <a:extLst/>
          </a:blip>
          <a:stretch>
            <a:fillRect/>
          </a:stretch>
        </p:blipFill>
        <p:spPr>
          <a:xfrm>
            <a:off x="-541338" y="765175"/>
            <a:ext cx="2481263" cy="185896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image.png" descr="image.png"/>
          <p:cNvPicPr>
            <a:picLocks noChangeAspect="1"/>
          </p:cNvPicPr>
          <p:nvPr/>
        </p:nvPicPr>
        <p:blipFill>
          <a:blip r:embed="rId3">
            <a:extLst/>
          </a:blip>
          <a:stretch>
            <a:fillRect/>
          </a:stretch>
        </p:blipFill>
        <p:spPr>
          <a:xfrm>
            <a:off x="1116012" y="620712"/>
            <a:ext cx="7651751" cy="5715001"/>
          </a:xfrm>
          <a:prstGeom prst="rect">
            <a:avLst/>
          </a:prstGeom>
          <a:ln w="12700">
            <a:miter lim="400000"/>
          </a:ln>
        </p:spPr>
      </p:pic>
      <p:pic>
        <p:nvPicPr>
          <p:cNvPr id="45"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4">
            <a:extLst/>
          </a:blip>
          <a:stretch>
            <a:fillRect/>
          </a:stretch>
        </p:blipFill>
        <p:spPr>
          <a:xfrm>
            <a:off x="-541338" y="644525"/>
            <a:ext cx="2481263" cy="186055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image.png" descr="image.png"/>
          <p:cNvPicPr>
            <a:picLocks noChangeAspect="1"/>
          </p:cNvPicPr>
          <p:nvPr/>
        </p:nvPicPr>
        <p:blipFill>
          <a:blip r:embed="rId3">
            <a:extLst/>
          </a:blip>
          <a:stretch>
            <a:fillRect/>
          </a:stretch>
        </p:blipFill>
        <p:spPr>
          <a:xfrm>
            <a:off x="1258887" y="620712"/>
            <a:ext cx="7554913" cy="5648326"/>
          </a:xfrm>
          <a:prstGeom prst="rect">
            <a:avLst/>
          </a:prstGeom>
          <a:ln w="12700">
            <a:miter lim="400000"/>
          </a:ln>
        </p:spPr>
      </p:pic>
      <p:pic>
        <p:nvPicPr>
          <p:cNvPr id="50"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4">
            <a:extLst/>
          </a:blip>
          <a:stretch>
            <a:fillRect/>
          </a:stretch>
        </p:blipFill>
        <p:spPr>
          <a:xfrm>
            <a:off x="-541338" y="620712"/>
            <a:ext cx="2689226" cy="201612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Z:\newtek\_backgrounds_1.02\Ryan\Power Point Templates2\School Presentation_not_done\Elements\Blank_blakboard.jpg" descr="Z:\newtek\_backgrounds_1.02\Ryan\Power Point Templates2\School Presentation_not_done\Elements\Blank_blakboard.jp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55"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3">
            <a:extLst/>
          </a:blip>
          <a:stretch>
            <a:fillRect/>
          </a:stretch>
        </p:blipFill>
        <p:spPr>
          <a:xfrm>
            <a:off x="-36513" y="620712"/>
            <a:ext cx="3124201" cy="2343151"/>
          </a:xfrm>
          <a:prstGeom prst="rect">
            <a:avLst/>
          </a:prstGeom>
          <a:ln w="12700">
            <a:miter lim="400000"/>
          </a:ln>
        </p:spPr>
      </p:pic>
      <p:sp>
        <p:nvSpPr>
          <p:cNvPr id="56" name="How much should my child read each day?"/>
          <p:cNvSpPr txBox="1"/>
          <p:nvPr/>
        </p:nvSpPr>
        <p:spPr>
          <a:xfrm>
            <a:off x="2843212" y="692150"/>
            <a:ext cx="5795963"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a:r>
              <a:t>How much should my child read each day? </a:t>
            </a:r>
          </a:p>
        </p:txBody>
      </p:sp>
      <p:sp>
        <p:nvSpPr>
          <p:cNvPr id="57" name="According to Renaissance Learning’s research, children who read at least 20 minutes a day with a 90% comprehension rate on AR quizzes see the greatest gains."/>
          <p:cNvSpPr txBox="1"/>
          <p:nvPr/>
        </p:nvSpPr>
        <p:spPr>
          <a:xfrm>
            <a:off x="2700337" y="1957387"/>
            <a:ext cx="5938838"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000"/>
            </a:pPr>
            <a:r>
              <a:t>According to Renaissance Learning’s research, children who read </a:t>
            </a:r>
            <a:r>
              <a:rPr u="sng"/>
              <a:t>at least</a:t>
            </a:r>
            <a:r>
              <a:t> 20 minutes a day with a 90% comprehension rate on AR quizzes see the greatest gains.</a:t>
            </a:r>
          </a:p>
        </p:txBody>
      </p:sp>
      <p:sp>
        <p:nvSpPr>
          <p:cNvPr id="58" name="Therefore, your child should have at least 20 minutes set aside for reading during day."/>
          <p:cNvSpPr txBox="1"/>
          <p:nvPr/>
        </p:nvSpPr>
        <p:spPr>
          <a:xfrm>
            <a:off x="2700337" y="3281362"/>
            <a:ext cx="5938838"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Font typeface="Arial"/>
              <a:buChar char="•"/>
              <a:defRPr sz="2000"/>
            </a:pPr>
            <a:r>
              <a:t>Therefore, your child should have </a:t>
            </a:r>
            <a:r>
              <a:rPr u="sng"/>
              <a:t>at least </a:t>
            </a:r>
            <a:r>
              <a:t>20 minutes set aside for reading during day.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7"/>
                                        </p:tgtEl>
                                        <p:attrNameLst>
                                          <p:attrName>style.visibility</p:attrName>
                                        </p:attrNameLst>
                                      </p:cBhvr>
                                      <p:to>
                                        <p:strVal val="visible"/>
                                      </p:to>
                                    </p:set>
                                    <p:animEffect filter="dissolve" transition="in">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58"/>
                                        </p:tgtEl>
                                        <p:attrNameLst>
                                          <p:attrName>style.visibility</p:attrName>
                                        </p:attrNameLst>
                                      </p:cBhvr>
                                      <p:to>
                                        <p:strVal val="visible"/>
                                      </p:to>
                                    </p:set>
                                    <p:animEffect filter="dissolve" transition="in">
                                      <p:cBhvr>
                                        <p:cTn id="12" dur="5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 grpId="1"/>
      <p:bldP build="whole" bldLvl="1" animBg="1" rev="0" advAuto="0" spid="58"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0" name="Z:\newtek\_backgrounds_1.02\Ryan\Power Point Templates2\School Presentation_not_done\Elements\Blank_blakboard.jpg" descr="Z:\newtek\_backgrounds_1.02\Ryan\Power Point Templates2\School Presentation_not_done\Elements\Blank_blakboard.jpg"/>
          <p:cNvPicPr>
            <a:picLocks noChangeAspect="1"/>
          </p:cNvPicPr>
          <p:nvPr/>
        </p:nvPicPr>
        <p:blipFill>
          <a:blip r:embed="rId2">
            <a:extLst/>
          </a:blip>
          <a:stretch>
            <a:fillRect/>
          </a:stretch>
        </p:blipFill>
        <p:spPr>
          <a:xfrm>
            <a:off x="-20638" y="0"/>
            <a:ext cx="9164638" cy="6858000"/>
          </a:xfrm>
          <a:prstGeom prst="rect">
            <a:avLst/>
          </a:prstGeom>
          <a:ln w="12700">
            <a:miter lim="400000"/>
          </a:ln>
        </p:spPr>
      </p:pic>
      <p:pic>
        <p:nvPicPr>
          <p:cNvPr id="61"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3">
            <a:extLst/>
          </a:blip>
          <a:stretch>
            <a:fillRect/>
          </a:stretch>
        </p:blipFill>
        <p:spPr>
          <a:xfrm>
            <a:off x="-20638" y="633412"/>
            <a:ext cx="3124201" cy="2343151"/>
          </a:xfrm>
          <a:prstGeom prst="rect">
            <a:avLst/>
          </a:prstGeom>
          <a:ln w="12700">
            <a:miter lim="400000"/>
          </a:ln>
        </p:spPr>
      </p:pic>
      <p:sp>
        <p:nvSpPr>
          <p:cNvPr id="62" name="As with anything, performance improves with practice."/>
          <p:cNvSpPr txBox="1"/>
          <p:nvPr/>
        </p:nvSpPr>
        <p:spPr>
          <a:xfrm>
            <a:off x="2411412" y="1916112"/>
            <a:ext cx="6264276"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As with anything, performance improves with practice.  </a:t>
            </a:r>
          </a:p>
        </p:txBody>
      </p:sp>
      <p:sp>
        <p:nvSpPr>
          <p:cNvPr id="63" name="How you can help your child  to become a better reader"/>
          <p:cNvSpPr txBox="1"/>
          <p:nvPr/>
        </p:nvSpPr>
        <p:spPr>
          <a:xfrm>
            <a:off x="2555875" y="692150"/>
            <a:ext cx="6119813"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a:r>
              <a:t>How you can help your child  to become a better reader </a:t>
            </a:r>
          </a:p>
        </p:txBody>
      </p:sp>
      <p:sp>
        <p:nvSpPr>
          <p:cNvPr id="64" name="Encourage your child to read at home."/>
          <p:cNvSpPr txBox="1"/>
          <p:nvPr/>
        </p:nvSpPr>
        <p:spPr>
          <a:xfrm>
            <a:off x="2411412" y="2622550"/>
            <a:ext cx="6264276"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Encourage your child to read at home.</a:t>
            </a:r>
          </a:p>
        </p:txBody>
      </p:sp>
      <p:sp>
        <p:nvSpPr>
          <p:cNvPr id="65" name="Create a culture of reading in your household by reading with your child, starting a home library, visiting your local library or bookshop on a regular basis and by letting your child see you reading."/>
          <p:cNvSpPr txBox="1"/>
          <p:nvPr/>
        </p:nvSpPr>
        <p:spPr>
          <a:xfrm>
            <a:off x="2411412" y="2976562"/>
            <a:ext cx="6264276"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Create a culture of reading in your household by reading with your child, starting a home library, visiting your local library or bookshop on a regular basis and by letting your child see you reading.  </a:t>
            </a:r>
          </a:p>
        </p:txBody>
      </p:sp>
      <p:sp>
        <p:nvSpPr>
          <p:cNvPr id="66" name="When reading with your child stop and ask questions to be sure your child comprehends what they have read and in general make a habit of discussing books that each of you has read."/>
          <p:cNvSpPr txBox="1"/>
          <p:nvPr/>
        </p:nvSpPr>
        <p:spPr>
          <a:xfrm>
            <a:off x="2411412" y="4311650"/>
            <a:ext cx="6264276"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When reading with your child stop and ask questions to be sure your child comprehends what they have read and in general make a habit of discussing books that each of you has read.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dissolve" transition="i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4"/>
                                        </p:tgtEl>
                                        <p:attrNameLst>
                                          <p:attrName>style.visibility</p:attrName>
                                        </p:attrNameLst>
                                      </p:cBhvr>
                                      <p:to>
                                        <p:strVal val="visible"/>
                                      </p:to>
                                    </p:set>
                                    <p:animEffect filter="dissolve" transition="i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5"/>
                                        </p:tgtEl>
                                        <p:attrNameLst>
                                          <p:attrName>style.visibility</p:attrName>
                                        </p:attrNameLst>
                                      </p:cBhvr>
                                      <p:to>
                                        <p:strVal val="visible"/>
                                      </p:to>
                                    </p:set>
                                    <p:animEffect filter="dissolve" transition="in">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6"/>
                                        </p:tgtEl>
                                        <p:attrNameLst>
                                          <p:attrName>style.visibility</p:attrName>
                                        </p:attrNameLst>
                                      </p:cBhvr>
                                      <p:to>
                                        <p:strVal val="visible"/>
                                      </p:to>
                                    </p:set>
                                    <p:animEffect filter="dissolve" transition="in">
                                      <p:cBhvr>
                                        <p:cTn id="22" dur="5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4"/>
      <p:bldP build="whole" bldLvl="1" animBg="1" rev="0" advAuto="0" spid="62" grpId="1"/>
      <p:bldP build="whole" bldLvl="1" animBg="1" rev="0" advAuto="0" spid="65" grpId="3"/>
      <p:bldP build="whole" bldLvl="1" animBg="1" rev="0" advAuto="0" spid="64"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Z:\newtek\_backgrounds_1.02\Ryan\Power Point Templates2\School Presentation_not_done\Elements\Blank_blakboard.jpg" descr="Z:\newtek\_backgrounds_1.02\Ryan\Power Point Templates2\School Presentation_not_done\Elements\Blank_blakboard.jpg"/>
          <p:cNvPicPr>
            <a:picLocks noChangeAspect="1"/>
          </p:cNvPicPr>
          <p:nvPr/>
        </p:nvPicPr>
        <p:blipFill>
          <a:blip r:embed="rId2">
            <a:extLst/>
          </a:blip>
          <a:stretch>
            <a:fillRect/>
          </a:stretch>
        </p:blipFill>
        <p:spPr>
          <a:xfrm>
            <a:off x="-1588" y="0"/>
            <a:ext cx="9145588" cy="6858000"/>
          </a:xfrm>
          <a:prstGeom prst="rect">
            <a:avLst/>
          </a:prstGeom>
          <a:ln w="12700">
            <a:miter lim="400000"/>
          </a:ln>
        </p:spPr>
      </p:pic>
      <p:pic>
        <p:nvPicPr>
          <p:cNvPr id="69" name="Z:\newtek\_backgrounds_1.02\Ryan\Power Point Templates2\School Presentation_not_done\Elements\apple_rotating.gif" descr="Z:\newtek\_backgrounds_1.02\Ryan\Power Point Templates2\School Presentation_not_done\Elements\apple_rotating.gif"/>
          <p:cNvPicPr>
            <a:picLocks noChangeAspect="1"/>
          </p:cNvPicPr>
          <p:nvPr/>
        </p:nvPicPr>
        <p:blipFill>
          <a:blip r:embed="rId3">
            <a:extLst/>
          </a:blip>
          <a:stretch>
            <a:fillRect/>
          </a:stretch>
        </p:blipFill>
        <p:spPr>
          <a:xfrm>
            <a:off x="-36513" y="620712"/>
            <a:ext cx="3124201" cy="2343151"/>
          </a:xfrm>
          <a:prstGeom prst="rect">
            <a:avLst/>
          </a:prstGeom>
          <a:ln w="12700">
            <a:miter lim="400000"/>
          </a:ln>
        </p:spPr>
      </p:pic>
      <p:sp>
        <p:nvSpPr>
          <p:cNvPr id="70" name="How will I know how my child is doing?"/>
          <p:cNvSpPr txBox="1"/>
          <p:nvPr/>
        </p:nvSpPr>
        <p:spPr>
          <a:xfrm>
            <a:off x="2916237" y="692150"/>
            <a:ext cx="5722938" cy="1056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a:r>
              <a:t>How will I know how my child is doing? </a:t>
            </a:r>
          </a:p>
        </p:txBody>
      </p:sp>
      <p:sp>
        <p:nvSpPr>
          <p:cNvPr id="71" name="You can access your child’s AR information in Renaissance Place Home Connect from any web-enabled computer."/>
          <p:cNvSpPr txBox="1"/>
          <p:nvPr/>
        </p:nvSpPr>
        <p:spPr>
          <a:xfrm>
            <a:off x="2286000" y="1973262"/>
            <a:ext cx="6353175"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You can access your child’s AR information in Renaissance Place Home Connect from any web-enabled computer.</a:t>
            </a:r>
          </a:p>
        </p:txBody>
      </p:sp>
      <p:sp>
        <p:nvSpPr>
          <p:cNvPr id="72" name="Once in the program, you can view your child’s progress towards targets, points and books read."/>
          <p:cNvSpPr txBox="1"/>
          <p:nvPr/>
        </p:nvSpPr>
        <p:spPr>
          <a:xfrm>
            <a:off x="3851275" y="3001962"/>
            <a:ext cx="4787900"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Once in the program, you can view your child’s progress towards targets, points and books read. </a:t>
            </a:r>
          </a:p>
        </p:txBody>
      </p:sp>
      <p:sp>
        <p:nvSpPr>
          <p:cNvPr id="73" name="You can also access AR BookFinder to search for titles of interest."/>
          <p:cNvSpPr txBox="1"/>
          <p:nvPr/>
        </p:nvSpPr>
        <p:spPr>
          <a:xfrm>
            <a:off x="3836987" y="4037012"/>
            <a:ext cx="478790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You can also access AR BookFinder to search for titles of interest. </a:t>
            </a:r>
          </a:p>
        </p:txBody>
      </p:sp>
      <p:sp>
        <p:nvSpPr>
          <p:cNvPr id="74" name="You can only access information about your own child."/>
          <p:cNvSpPr txBox="1"/>
          <p:nvPr/>
        </p:nvSpPr>
        <p:spPr>
          <a:xfrm>
            <a:off x="3924300" y="4762500"/>
            <a:ext cx="471487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buSzPct val="100000"/>
              <a:buFont typeface="Arial"/>
              <a:buChar char="•"/>
              <a:defRPr sz="2000"/>
            </a:lvl1pPr>
          </a:lstStyle>
          <a:p>
            <a:pPr/>
            <a:r>
              <a:t>You can only access information about your own child.</a:t>
            </a:r>
          </a:p>
        </p:txBody>
      </p:sp>
      <p:pic>
        <p:nvPicPr>
          <p:cNvPr id="75" name="image.png" descr="image.png"/>
          <p:cNvPicPr>
            <a:picLocks noChangeAspect="1"/>
          </p:cNvPicPr>
          <p:nvPr/>
        </p:nvPicPr>
        <p:blipFill>
          <a:blip r:embed="rId4">
            <a:extLst/>
          </a:blip>
          <a:stretch>
            <a:fillRect/>
          </a:stretch>
        </p:blipFill>
        <p:spPr>
          <a:xfrm>
            <a:off x="468312" y="2974975"/>
            <a:ext cx="3206751" cy="3181350"/>
          </a:xfrm>
          <a:prstGeom prst="rect">
            <a:avLst/>
          </a:prstGeom>
          <a:ln w="12700">
            <a:miter lim="400000"/>
          </a:ln>
        </p:spPr>
      </p:pic>
      <p:sp>
        <p:nvSpPr>
          <p:cNvPr id="76" name="Text"/>
          <p:cNvSpPr txBox="1"/>
          <p:nvPr/>
        </p:nvSpPr>
        <p:spPr>
          <a:xfrm>
            <a:off x="3924300" y="5448300"/>
            <a:ext cx="4572001" cy="396240"/>
          </a:xfrm>
          <a:prstGeom prst="rect">
            <a:avLst/>
          </a:prstGeom>
          <a:ln w="12700">
            <a:miter lim="400000"/>
          </a:ln>
        </p:spPr>
        <p:txBody>
          <a:bodyPr lIns="45719" rIns="45719">
            <a:spAutoFit/>
          </a:bodyPr>
          <a:lstStyle/>
          <a:p>
            <a:pPr marL="342900" indent="-342900">
              <a:buSzPct val="100000"/>
              <a:buFont typeface="Arial"/>
              <a:buChar char="•"/>
              <a:defRPr sz="20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1"/>
                                        </p:tgtEl>
                                        <p:attrNameLst>
                                          <p:attrName>style.visibility</p:attrName>
                                        </p:attrNameLst>
                                      </p:cBhvr>
                                      <p:to>
                                        <p:strVal val="visible"/>
                                      </p:to>
                                    </p:set>
                                    <p:animEffect filter="dissolve" transition="in">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2"/>
                                        </p:tgtEl>
                                        <p:attrNameLst>
                                          <p:attrName>style.visibility</p:attrName>
                                        </p:attrNameLst>
                                      </p:cBhvr>
                                      <p:to>
                                        <p:strVal val="visible"/>
                                      </p:to>
                                    </p:set>
                                    <p:animEffect filter="dissolve" transition="in">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3"/>
                                        </p:tgtEl>
                                        <p:attrNameLst>
                                          <p:attrName>style.visibility</p:attrName>
                                        </p:attrNameLst>
                                      </p:cBhvr>
                                      <p:to>
                                        <p:strVal val="visible"/>
                                      </p:to>
                                    </p:set>
                                    <p:animEffect filter="dissolve" transition="in">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4"/>
                                        </p:tgtEl>
                                        <p:attrNameLst>
                                          <p:attrName>style.visibility</p:attrName>
                                        </p:attrNameLst>
                                      </p:cBhvr>
                                      <p:to>
                                        <p:strVal val="visible"/>
                                      </p:to>
                                    </p:set>
                                    <p:animEffect filter="dissolve" transition="in">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6"/>
                                        </p:tgtEl>
                                        <p:attrNameLst>
                                          <p:attrName>style.visibility</p:attrName>
                                        </p:attrNameLst>
                                      </p:cBhvr>
                                      <p:to>
                                        <p:strVal val="visible"/>
                                      </p:to>
                                    </p:set>
                                    <p:animEffect filter="dissolve" transition="in">
                                      <p:cBhvr>
                                        <p:cTn id="27" dur="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P build="whole" bldLvl="1" animBg="1" rev="0" advAuto="0" spid="73" grpId="3"/>
      <p:bldP build="whole" bldLvl="1" animBg="1" rev="0" advAuto="0" spid="72" grpId="2"/>
      <p:bldP build="whole" bldLvl="1" animBg="1" rev="0" advAuto="0" spid="74" grpId="4"/>
      <p:bldP build="whole" bldLvl="1" animBg="1" rev="0" advAuto="0" spid="76" grpId="5"/>
    </p:bldLst>
  </p:timing>
</p:sld>
</file>

<file path=ppt/theme/theme1.xml><?xml version="1.0" encoding="utf-8"?>
<a:theme xmlns:a="http://schemas.openxmlformats.org/drawingml/2006/main" xmlns:r="http://schemas.openxmlformats.org/officeDocument/2006/relationships" name="school_presentation">
  <a:themeElements>
    <a:clrScheme name="school_presentatio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chool_presentation">
      <a:majorFont>
        <a:latin typeface="Helvetica"/>
        <a:ea typeface="Helvetica"/>
        <a:cs typeface="Helvetica"/>
      </a:majorFont>
      <a:minorFont>
        <a:latin typeface="Calibri"/>
        <a:ea typeface="Calibri"/>
        <a:cs typeface="Calibri"/>
      </a:minorFont>
    </a:fontScheme>
    <a:fmtScheme name="school_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chool_presentation">
  <a:themeElements>
    <a:clrScheme name="school_presentatio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school_presentation">
      <a:majorFont>
        <a:latin typeface="Helvetica"/>
        <a:ea typeface="Helvetica"/>
        <a:cs typeface="Helvetica"/>
      </a:majorFont>
      <a:minorFont>
        <a:latin typeface="Calibri"/>
        <a:ea typeface="Calibri"/>
        <a:cs typeface="Calibri"/>
      </a:minorFont>
    </a:fontScheme>
    <a:fmtScheme name="school_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ead Bold"/>
            <a:ea typeface="Mead Bold"/>
            <a:cs typeface="Mead Bold"/>
            <a:sym typeface="Mead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