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7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CEBBE9E3-970D-2E41-BAC3-7A19DAE5A8EC}" type="datetimeFigureOut">
              <a:rPr lang="en-US" smtClean="0"/>
              <a:t>11/25/2019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2C27F1-9EBB-CF44-8490-9B49BA6B81C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97699"/>
            <a:ext cx="7342188" cy="838623"/>
          </a:xfrm>
        </p:spPr>
        <p:txBody>
          <a:bodyPr/>
          <a:lstStyle/>
          <a:p>
            <a:r>
              <a:rPr lang="en-GB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Reception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253371"/>
            <a:ext cx="7342188" cy="923606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Maths and Munch 2019</a:t>
            </a:r>
            <a:endParaRPr lang="en-GB" sz="48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8" b="97762" l="1167" r="96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3278" y="4352606"/>
            <a:ext cx="1766199" cy="1710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263" y="4352606"/>
            <a:ext cx="1762096" cy="17102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5499" r="50972" b="14976"/>
          <a:stretch/>
        </p:blipFill>
        <p:spPr>
          <a:xfrm>
            <a:off x="4024616" y="4352606"/>
            <a:ext cx="982619" cy="15006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84" b="91613" l="5806" r="92097">
                        <a14:foregroundMark x1="34032" y1="10645" x2="34032" y2="10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551" y="489099"/>
            <a:ext cx="1942696" cy="1942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219" b="76875" l="8125" r="90313">
                        <a14:foregroundMark x1="23750" y1="62500" x2="23750" y2="62500"/>
                        <a14:foregroundMark x1="23125" y1="53750" x2="23125" y2="53750"/>
                        <a14:foregroundMark x1="49375" y1="65156" x2="49375" y2="65156"/>
                        <a14:foregroundMark x1="52656" y1="67813" x2="52656" y2="67813"/>
                        <a14:foregroundMark x1="51563" y1="32656" x2="51563" y2="32656"/>
                        <a14:foregroundMark x1="51875" y1="37188" x2="51875" y2="37188"/>
                        <a14:foregroundMark x1="76250" y1="38281" x2="76250" y2="38281"/>
                        <a14:foregroundMark x1="70625" y1="40313" x2="70625" y2="40313"/>
                        <a14:foregroundMark x1="72656" y1="40625" x2="72656" y2="40625"/>
                        <a14:foregroundMark x1="77344" y1="40938" x2="77344" y2="40938"/>
                        <a14:foregroundMark x1="77656" y1="42344" x2="77656" y2="42344"/>
                        <a14:foregroundMark x1="69375" y1="43281" x2="69375" y2="43281"/>
                        <a14:foregroundMark x1="77500" y1="29688" x2="77500" y2="29688"/>
                        <a14:foregroundMark x1="72656" y1="33281" x2="72656" y2="33281"/>
                        <a14:foregroundMark x1="70469" y1="36719" x2="70469" y2="36719"/>
                        <a14:foregroundMark x1="75469" y1="43125" x2="75469" y2="43125"/>
                        <a14:foregroundMark x1="78438" y1="65938" x2="78438" y2="65938"/>
                        <a14:foregroundMark x1="80313" y1="60625" x2="80313" y2="60625"/>
                        <a14:foregroundMark x1="76719" y1="57500" x2="76719" y2="57500"/>
                        <a14:foregroundMark x1="75000" y1="53594" x2="75000" y2="53594"/>
                        <a14:foregroundMark x1="70938" y1="57969" x2="70938" y2="57969"/>
                        <a14:foregroundMark x1="81719" y1="52344" x2="81719" y2="52344"/>
                        <a14:foregroundMark x1="68281" y1="52656" x2="68281" y2="52656"/>
                        <a14:foregroundMark x1="75313" y1="31719" x2="75313" y2="31719"/>
                        <a14:foregroundMark x1="83750" y1="52188" x2="83750" y2="52188"/>
                        <a14:foregroundMark x1="51563" y1="28750" x2="51563" y2="28750"/>
                        <a14:foregroundMark x1="55000" y1="31250" x2="55000" y2="31250"/>
                        <a14:foregroundMark x1="73906" y1="45938" x2="73906" y2="45938"/>
                        <a14:foregroundMark x1="52812" y1="44688" x2="52812" y2="44688"/>
                        <a14:foregroundMark x1="70000" y1="64688" x2="70000" y2="64688"/>
                        <a14:foregroundMark x1="52031" y1="73438" x2="52031" y2="73438"/>
                        <a14:foregroundMark x1="71563" y1="72031" x2="71563" y2="72031"/>
                        <a14:foregroundMark x1="84844" y1="62500" x2="84844" y2="62500"/>
                        <a14:foregroundMark x1="81719" y1="39063" x2="81719" y2="39063"/>
                      </a14:backgroundRemoval>
                    </a14:imgEffect>
                  </a14:imgLayer>
                </a14:imgProps>
              </a:ext>
            </a:extLst>
          </a:blip>
          <a:srcRect l="8749" t="23442" r="9290" b="22581"/>
          <a:stretch/>
        </p:blipFill>
        <p:spPr>
          <a:xfrm>
            <a:off x="6277856" y="549393"/>
            <a:ext cx="2199159" cy="14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6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Addition </a:t>
            </a:r>
            <a:r>
              <a:rPr lang="mr-IN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Counting On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96156"/>
            <a:ext cx="7345363" cy="2494844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Introduction of number lines.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Look at a sum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identify starting number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identify number counting on.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Understand the last number landed on is the answer.</a:t>
            </a:r>
            <a:endParaRPr lang="en-GB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7" t="16434" r="8641" b="64691"/>
          <a:stretch/>
        </p:blipFill>
        <p:spPr>
          <a:xfrm>
            <a:off x="635001" y="5407378"/>
            <a:ext cx="7874000" cy="970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4667" y="4487334"/>
            <a:ext cx="64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/>
                <a:cs typeface="Comic Sans MS"/>
              </a:rPr>
              <a:t>0 + 5 = </a:t>
            </a:r>
            <a:endParaRPr lang="en-GB" sz="40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6918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Subtraction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79601"/>
            <a:ext cx="7345363" cy="3931920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Understand subtraction means to take away.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Start with </a:t>
            </a:r>
            <a:r>
              <a:rPr lang="en-GB" dirty="0" smtClean="0">
                <a:solidFill>
                  <a:srgbClr val="3366FF"/>
                </a:solidFill>
                <a:latin typeface="Comic Sans MS"/>
                <a:cs typeface="Comic Sans MS"/>
              </a:rPr>
              <a:t>counting backwards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Nursery rhymes: 10 Green Bottles.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Children need to know what number comes before.</a:t>
            </a: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Followed by </a:t>
            </a:r>
            <a:r>
              <a:rPr lang="en-GB" dirty="0" smtClean="0">
                <a:solidFill>
                  <a:srgbClr val="3366FF"/>
                </a:solidFill>
                <a:latin typeface="Comic Sans MS"/>
                <a:cs typeface="Comic Sans MS"/>
              </a:rPr>
              <a:t>one less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GB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0551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Subtraction </a:t>
            </a:r>
            <a:r>
              <a:rPr lang="mr-IN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With Objects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Introduction of subtraction symbol.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Identify starting number and get correct amount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identify number subtracting and take them away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understand amount remaining is the answer.</a:t>
            </a:r>
          </a:p>
          <a:p>
            <a:endParaRPr lang="en-GB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On paper with objects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cross off number taking away, count remaining objects.</a:t>
            </a:r>
            <a:endParaRPr lang="en-GB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12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224" t="4407" r="6644" b="18983"/>
          <a:stretch/>
        </p:blipFill>
        <p:spPr>
          <a:xfrm>
            <a:off x="3753556" y="3618088"/>
            <a:ext cx="1608667" cy="1527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24" t="4407" r="6644" b="18983"/>
          <a:stretch/>
        </p:blipFill>
        <p:spPr>
          <a:xfrm>
            <a:off x="3753556" y="2090530"/>
            <a:ext cx="1608667" cy="1527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24" t="4407" r="6644" b="18983"/>
          <a:stretch/>
        </p:blipFill>
        <p:spPr>
          <a:xfrm>
            <a:off x="5362223" y="3618088"/>
            <a:ext cx="1608667" cy="152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4" t="4407" r="6644" b="18983"/>
          <a:stretch/>
        </p:blipFill>
        <p:spPr>
          <a:xfrm>
            <a:off x="2144889" y="3618088"/>
            <a:ext cx="1608667" cy="152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224" t="4407" r="6644" b="18983"/>
          <a:stretch/>
        </p:blipFill>
        <p:spPr>
          <a:xfrm>
            <a:off x="2144889" y="2090530"/>
            <a:ext cx="1608667" cy="1527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24" t="4407" r="6644" b="18983"/>
          <a:stretch/>
        </p:blipFill>
        <p:spPr>
          <a:xfrm>
            <a:off x="5362223" y="2090530"/>
            <a:ext cx="1608667" cy="1527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89224" y="1284111"/>
            <a:ext cx="14816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Chalkboard"/>
                <a:cs typeface="Chalkboard"/>
              </a:rPr>
              <a:t>x</a:t>
            </a:r>
            <a:endParaRPr lang="en-GB" sz="16600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0557" y="2816394"/>
            <a:ext cx="14816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Chalkboard"/>
                <a:cs typeface="Chalkboard"/>
              </a:rPr>
              <a:t>x</a:t>
            </a:r>
            <a:endParaRPr lang="en-GB" sz="16600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9224" y="2816394"/>
            <a:ext cx="14816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latin typeface="Chalkboard"/>
                <a:cs typeface="Chalkboard"/>
              </a:rPr>
              <a:t>x</a:t>
            </a:r>
            <a:endParaRPr lang="en-GB" sz="16600" dirty="0">
              <a:latin typeface="Chalkboard"/>
              <a:cs typeface="Chalkboar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1444" y="1130054"/>
            <a:ext cx="519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/>
                <a:cs typeface="Comic Sans MS"/>
              </a:rPr>
              <a:t>6 </a:t>
            </a:r>
            <a:r>
              <a:rPr lang="mr-IN" sz="4000" b="1" dirty="0" smtClean="0">
                <a:latin typeface="Comic Sans MS"/>
                <a:cs typeface="Comic Sans MS"/>
              </a:rPr>
              <a:t>–</a:t>
            </a:r>
            <a:r>
              <a:rPr lang="en-GB" sz="4000" b="1" dirty="0" smtClean="0">
                <a:latin typeface="Comic Sans MS"/>
                <a:cs typeface="Comic Sans MS"/>
              </a:rPr>
              <a:t> 3 =</a:t>
            </a:r>
            <a:endParaRPr lang="en-GB" sz="40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766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Halving, Doubling Sharing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22" y="1806222"/>
            <a:ext cx="8523111" cy="44873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FF"/>
                </a:solidFill>
                <a:latin typeface="Comic Sans MS"/>
                <a:cs typeface="Comic Sans MS"/>
              </a:rPr>
              <a:t>Halving - 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Splitting an amount in half </a:t>
            </a:r>
            <a:r>
              <a:rPr lang="en-GB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equally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“You can have the bigger half.”</a:t>
            </a:r>
            <a:r>
              <a:rPr lang="en-GB" b="1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There is no bigger half!</a:t>
            </a:r>
          </a:p>
          <a:p>
            <a:pPr marL="0" indent="0">
              <a:buNone/>
            </a:pPr>
            <a:endParaRPr lang="en-GB" b="1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FF"/>
                </a:solidFill>
                <a:latin typeface="Comic Sans MS"/>
                <a:cs typeface="Comic Sans MS"/>
              </a:rPr>
              <a:t>Doubling </a:t>
            </a:r>
            <a:r>
              <a:rPr lang="mr-IN" dirty="0" smtClean="0">
                <a:solidFill>
                  <a:srgbClr val="3366FF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Comic Sans MS"/>
                <a:cs typeface="Comic Sans MS"/>
              </a:rPr>
              <a:t>Having 2 lots of the same number.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omic Sans MS"/>
                <a:cs typeface="Comic Sans MS"/>
              </a:rPr>
              <a:t>Ladybirds have the same amount of dots on each wing.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FF"/>
                </a:solidFill>
                <a:latin typeface="Comic Sans MS"/>
                <a:cs typeface="Comic Sans MS"/>
              </a:rPr>
              <a:t>Sharing </a:t>
            </a:r>
            <a:r>
              <a:rPr lang="mr-IN" dirty="0" smtClean="0">
                <a:solidFill>
                  <a:srgbClr val="3366FF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Splitting something equally</a:t>
            </a:r>
            <a:r>
              <a:rPr lang="en-GB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9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049161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Bring in the Children!</a:t>
            </a:r>
            <a:endParaRPr lang="en-GB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50333" y="3076223"/>
            <a:ext cx="8001000" cy="297744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Get a biscuit and select an activity to do with your child.</a:t>
            </a:r>
          </a:p>
          <a:p>
            <a:r>
              <a:rPr lang="en-GB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Choose from:</a:t>
            </a:r>
          </a:p>
          <a:p>
            <a:r>
              <a:rPr lang="en-GB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Counting </a:t>
            </a:r>
            <a:r>
              <a:rPr lang="mr-IN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 one-to-one correspondence.</a:t>
            </a:r>
          </a:p>
          <a:p>
            <a:r>
              <a:rPr lang="en-GB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Ordering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 - numbers to 20.</a:t>
            </a:r>
          </a:p>
          <a:p>
            <a:r>
              <a:rPr lang="en-GB" sz="28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Addition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mr-IN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 counting on using a number line.</a:t>
            </a:r>
            <a:endParaRPr lang="en-GB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058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3" y="244158"/>
            <a:ext cx="8620424" cy="13398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ELG </a:t>
            </a:r>
            <a:r>
              <a:rPr lang="mr-IN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 Shape, Shape &amp; Measure</a:t>
            </a:r>
            <a:endParaRPr lang="en-GB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Children use everyday language to talk about size, weight, capacity, position, distance, time and money to compare quantities and objects and to solve problems. They </a:t>
            </a:r>
            <a:r>
              <a:rPr lang="en-US" sz="2800" dirty="0" err="1">
                <a:solidFill>
                  <a:srgbClr val="000000"/>
                </a:solidFill>
                <a:latin typeface="Comic Sans MS"/>
                <a:cs typeface="Comic Sans MS"/>
              </a:rPr>
              <a:t>recognise</a:t>
            </a: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, create and describe patterns. They explore characteristics of everyday objects and shapes and use mathematical language to describe them</a:t>
            </a:r>
            <a:r>
              <a:rPr lang="en-US" sz="28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  <a:endParaRPr lang="en-US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6549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ELG - Number</a:t>
            </a:r>
            <a:endParaRPr lang="en-GB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Comic Sans MS"/>
                <a:cs typeface="Comic Sans MS"/>
              </a:rPr>
              <a:t>Children count reliably with numbers from one to 20, place them in order and say which number is one more or one less than a given number. Using quantities and objects, they add and subtract two single-digit numbers and count on or back to find the answer. They solve problems, including doubling, halving and sharing. </a:t>
            </a:r>
            <a:endParaRPr lang="en-US" sz="28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170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Counting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37267"/>
            <a:ext cx="7345363" cy="4244621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Up to 20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don’t stop them from going further.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One-to-one correspondence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being able to match an object to the corresponding number.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Understand that numbers 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are 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symbols to represent an amount.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Achieved through practise, demonstrations and slowing down.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Nursery rhymes: 1, 2, Buckle my Shoe.</a:t>
            </a:r>
            <a:endParaRPr lang="en-GB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695" b="15660"/>
          <a:stretch/>
        </p:blipFill>
        <p:spPr>
          <a:xfrm>
            <a:off x="367300" y="365748"/>
            <a:ext cx="1965925" cy="104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66" y="244158"/>
            <a:ext cx="2019874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4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3" y="244158"/>
            <a:ext cx="8620424" cy="133985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Number Recognition and Ordering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33" y="1688747"/>
            <a:ext cx="8620423" cy="48771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Identify numbers and name them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can use a number line to help identify numbers.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Know the order they come in.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Understand that teen numbers are made up from a 10 and 1s.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11, 12, 13, 15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hardest numbers to learn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does not contain a clue in their name for what they look like.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E.G. 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four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teen 1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4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    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six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teen 1</a:t>
            </a:r>
            <a:r>
              <a:rPr lang="en-GB" dirty="0" smtClean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Practise! Practise</a:t>
            </a:r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!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Practise!</a:t>
            </a:r>
          </a:p>
        </p:txBody>
      </p:sp>
    </p:spTree>
    <p:extLst>
      <p:ext uri="{BB962C8B-B14F-4D97-AF65-F5344CB8AC3E}">
        <p14:creationId xmlns:p14="http://schemas.microsoft.com/office/powerpoint/2010/main" val="239747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Addition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606" y="2080535"/>
            <a:ext cx="7742168" cy="4512331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Understand addition means to combine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“all together”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Start with </a:t>
            </a:r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one more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E.G. “Look, a number 7.”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      “Great, do you know what one more than 7 is?”</a:t>
            </a:r>
          </a:p>
        </p:txBody>
      </p:sp>
    </p:spTree>
    <p:extLst>
      <p:ext uri="{BB962C8B-B14F-4D97-AF65-F5344CB8AC3E}">
        <p14:creationId xmlns:p14="http://schemas.microsoft.com/office/powerpoint/2010/main" val="406149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Addition </a:t>
            </a:r>
            <a:r>
              <a:rPr lang="mr-IN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With Objects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Introduction of number sums 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add and equals symbols.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Groups of objects representing numbers.</a:t>
            </a:r>
          </a:p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Count each group and represent the group with a number.</a:t>
            </a:r>
          </a:p>
          <a:p>
            <a:r>
              <a:rPr lang="en-GB" dirty="0">
                <a:solidFill>
                  <a:srgbClr val="000000"/>
                </a:solidFill>
                <a:latin typeface="Comic Sans MS"/>
                <a:cs typeface="Comic Sans MS"/>
              </a:rPr>
              <a:t>T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hen count how many </a:t>
            </a:r>
            <a:r>
              <a:rPr lang="en-GB" dirty="0" smtClean="0">
                <a:solidFill>
                  <a:srgbClr val="0000FF"/>
                </a:solidFill>
                <a:latin typeface="Comic Sans MS"/>
                <a:cs typeface="Comic Sans MS"/>
              </a:rPr>
              <a:t>all together</a:t>
            </a:r>
            <a:r>
              <a:rPr lang="en-GB" dirty="0" smtClean="0">
                <a:solidFill>
                  <a:schemeClr val="tx1"/>
                </a:solidFill>
                <a:latin typeface="Comic Sans MS"/>
                <a:cs typeface="Comic Sans M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77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973667"/>
            <a:ext cx="1090989" cy="1552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96443"/>
            <a:ext cx="1090989" cy="155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67" y="2596443"/>
            <a:ext cx="1090989" cy="1552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45" y="2599265"/>
            <a:ext cx="1090989" cy="1552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045" y="973667"/>
            <a:ext cx="1090989" cy="1552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567" y="973667"/>
            <a:ext cx="1090989" cy="1552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524" y="1820332"/>
            <a:ext cx="1090989" cy="1552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57" y="2599265"/>
            <a:ext cx="1090989" cy="1552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57" y="1047044"/>
            <a:ext cx="1090989" cy="1552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09615" y="1741058"/>
            <a:ext cx="88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atin typeface="Comic Sans MS"/>
                <a:cs typeface="Comic Sans MS"/>
              </a:rPr>
              <a:t>+</a:t>
            </a:r>
            <a:endParaRPr lang="en-GB" sz="9600" b="1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4513" y="1741058"/>
            <a:ext cx="88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latin typeface="Comic Sans MS"/>
                <a:cs typeface="Comic Sans MS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7334" y="4727222"/>
            <a:ext cx="784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“1, 2, 3, 4, 5, 6, 7, 8, 9”</a:t>
            </a:r>
            <a:endParaRPr lang="en-GB" sz="4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7550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33" y="244158"/>
            <a:ext cx="8620424" cy="133985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Addition </a:t>
            </a:r>
            <a:r>
              <a:rPr lang="mr-IN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–</a:t>
            </a:r>
            <a:r>
              <a:rPr lang="en-GB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 With Objects </a:t>
            </a:r>
            <a:br>
              <a:rPr lang="en-GB" sz="4000" dirty="0" smtClean="0">
                <a:solidFill>
                  <a:srgbClr val="000000"/>
                </a:solidFill>
                <a:latin typeface="Comic Sans MS"/>
                <a:cs typeface="Comic Sans MS"/>
              </a:rPr>
            </a:br>
            <a:r>
              <a:rPr lang="en-GB" sz="4000" dirty="0" smtClean="0">
                <a:solidFill>
                  <a:srgbClr val="000000"/>
                </a:solidFill>
                <a:latin typeface="Comic Sans MS"/>
                <a:cs typeface="Comic Sans MS"/>
              </a:rPr>
              <a:t>Counting On</a:t>
            </a:r>
            <a:endParaRPr lang="en-GB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26" y="1836381"/>
            <a:ext cx="8390726" cy="906144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Count each group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keeping the first number in their head</a:t>
            </a:r>
            <a:r>
              <a:rPr lang="mr-IN" dirty="0" smtClean="0">
                <a:solidFill>
                  <a:srgbClr val="000000"/>
                </a:solidFill>
                <a:latin typeface="Comic Sans MS"/>
                <a:cs typeface="Comic Sans MS"/>
              </a:rPr>
              <a:t>…</a:t>
            </a:r>
            <a:r>
              <a:rPr lang="en-GB" dirty="0" smtClean="0">
                <a:solidFill>
                  <a:srgbClr val="000000"/>
                </a:solidFill>
                <a:latin typeface="Comic Sans MS"/>
                <a:cs typeface="Comic Sans MS"/>
              </a:rPr>
              <a:t> counting on the second number of objects.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2" b="96184" l="10244" r="92683">
                        <a14:foregroundMark x1="39634" y1="56757" x2="39634" y2="56757"/>
                        <a14:foregroundMark x1="31463" y1="51510" x2="31463" y2="51510"/>
                        <a14:foregroundMark x1="42805" y1="63116" x2="42805" y2="63116"/>
                        <a14:foregroundMark x1="42805" y1="50397" x2="42805" y2="50397"/>
                        <a14:foregroundMark x1="31463" y1="44038" x2="31463" y2="44038"/>
                        <a14:foregroundMark x1="37561" y1="60413" x2="37561" y2="60413"/>
                        <a14:foregroundMark x1="39512" y1="63752" x2="39512" y2="63752"/>
                        <a14:foregroundMark x1="40244" y1="58983" x2="40244" y2="58983"/>
                        <a14:foregroundMark x1="43537" y1="58983" x2="43537" y2="58983"/>
                        <a14:foregroundMark x1="44512" y1="54690" x2="44512" y2="54690"/>
                        <a14:foregroundMark x1="37195" y1="51987" x2="37195" y2="51987"/>
                        <a14:foregroundMark x1="31585" y1="56757" x2="31585" y2="56757"/>
                        <a14:foregroundMark x1="27561" y1="48808" x2="27561" y2="48808"/>
                        <a14:foregroundMark x1="31829" y1="48808" x2="31829" y2="48808"/>
                        <a14:foregroundMark x1="42805" y1="55008" x2="42805" y2="55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14" y="2940854"/>
            <a:ext cx="1654913" cy="1269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2" b="96184" l="10244" r="92683">
                        <a14:foregroundMark x1="39634" y1="56757" x2="39634" y2="56757"/>
                        <a14:foregroundMark x1="31463" y1="51510" x2="31463" y2="51510"/>
                        <a14:foregroundMark x1="42805" y1="63116" x2="42805" y2="63116"/>
                        <a14:foregroundMark x1="42805" y1="50397" x2="42805" y2="50397"/>
                        <a14:foregroundMark x1="31463" y1="44038" x2="31463" y2="44038"/>
                        <a14:foregroundMark x1="37561" y1="60413" x2="37561" y2="60413"/>
                        <a14:foregroundMark x1="39512" y1="63752" x2="39512" y2="63752"/>
                        <a14:foregroundMark x1="40244" y1="58983" x2="40244" y2="58983"/>
                        <a14:foregroundMark x1="43537" y1="58983" x2="43537" y2="58983"/>
                        <a14:foregroundMark x1="44512" y1="54690" x2="44512" y2="54690"/>
                        <a14:foregroundMark x1="37195" y1="51987" x2="37195" y2="51987"/>
                        <a14:foregroundMark x1="31585" y1="56757" x2="31585" y2="56757"/>
                        <a14:foregroundMark x1="27561" y1="48808" x2="27561" y2="48808"/>
                        <a14:foregroundMark x1="31829" y1="48808" x2="31829" y2="48808"/>
                        <a14:foregroundMark x1="42805" y1="55008" x2="42805" y2="55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014" y="4210293"/>
            <a:ext cx="1654913" cy="126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2" b="96184" l="10244" r="92683">
                        <a14:foregroundMark x1="39634" y1="56757" x2="39634" y2="56757"/>
                        <a14:foregroundMark x1="31463" y1="51510" x2="31463" y2="51510"/>
                        <a14:foregroundMark x1="42805" y1="63116" x2="42805" y2="63116"/>
                        <a14:foregroundMark x1="42805" y1="50397" x2="42805" y2="50397"/>
                        <a14:foregroundMark x1="31463" y1="44038" x2="31463" y2="44038"/>
                        <a14:foregroundMark x1="37561" y1="60413" x2="37561" y2="60413"/>
                        <a14:foregroundMark x1="39512" y1="63752" x2="39512" y2="63752"/>
                        <a14:foregroundMark x1="40244" y1="58983" x2="40244" y2="58983"/>
                        <a14:foregroundMark x1="43537" y1="58983" x2="43537" y2="58983"/>
                        <a14:foregroundMark x1="44512" y1="54690" x2="44512" y2="54690"/>
                        <a14:foregroundMark x1="37195" y1="51987" x2="37195" y2="51987"/>
                        <a14:foregroundMark x1="31585" y1="56757" x2="31585" y2="56757"/>
                        <a14:foregroundMark x1="27561" y1="48808" x2="27561" y2="48808"/>
                        <a14:foregroundMark x1="31829" y1="48808" x2="31829" y2="48808"/>
                        <a14:foregroundMark x1="42805" y1="55008" x2="42805" y2="55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9048" y="4210293"/>
            <a:ext cx="1654913" cy="1269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52" b="96184" l="10244" r="92683">
                        <a14:foregroundMark x1="39634" y1="56757" x2="39634" y2="56757"/>
                        <a14:foregroundMark x1="31463" y1="51510" x2="31463" y2="51510"/>
                        <a14:foregroundMark x1="42805" y1="63116" x2="42805" y2="63116"/>
                        <a14:foregroundMark x1="42805" y1="50397" x2="42805" y2="50397"/>
                        <a14:foregroundMark x1="31463" y1="44038" x2="31463" y2="44038"/>
                        <a14:foregroundMark x1="37561" y1="60413" x2="37561" y2="60413"/>
                        <a14:foregroundMark x1="39512" y1="63752" x2="39512" y2="63752"/>
                        <a14:foregroundMark x1="40244" y1="58983" x2="40244" y2="58983"/>
                        <a14:foregroundMark x1="43537" y1="58983" x2="43537" y2="58983"/>
                        <a14:foregroundMark x1="44512" y1="54690" x2="44512" y2="54690"/>
                        <a14:foregroundMark x1="37195" y1="51987" x2="37195" y2="51987"/>
                        <a14:foregroundMark x1="31585" y1="56757" x2="31585" y2="56757"/>
                        <a14:foregroundMark x1="27561" y1="48808" x2="27561" y2="48808"/>
                        <a14:foregroundMark x1="31829" y1="48808" x2="31829" y2="48808"/>
                        <a14:foregroundMark x1="42805" y1="55008" x2="42805" y2="55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9048" y="2940854"/>
            <a:ext cx="1654913" cy="12694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2" b="96184" l="10244" r="92683">
                        <a14:foregroundMark x1="39634" y1="56757" x2="39634" y2="56757"/>
                        <a14:foregroundMark x1="31463" y1="51510" x2="31463" y2="51510"/>
                        <a14:foregroundMark x1="42805" y1="63116" x2="42805" y2="63116"/>
                        <a14:foregroundMark x1="42805" y1="50397" x2="42805" y2="50397"/>
                        <a14:foregroundMark x1="31463" y1="44038" x2="31463" y2="44038"/>
                        <a14:foregroundMark x1="37561" y1="60413" x2="37561" y2="60413"/>
                        <a14:foregroundMark x1="39512" y1="63752" x2="39512" y2="63752"/>
                        <a14:foregroundMark x1="40244" y1="58983" x2="40244" y2="58983"/>
                        <a14:foregroundMark x1="43537" y1="58983" x2="43537" y2="58983"/>
                        <a14:foregroundMark x1="44512" y1="54690" x2="44512" y2="54690"/>
                        <a14:foregroundMark x1="37195" y1="51987" x2="37195" y2="51987"/>
                        <a14:foregroundMark x1="31585" y1="56757" x2="31585" y2="56757"/>
                        <a14:foregroundMark x1="27561" y1="48808" x2="27561" y2="48808"/>
                        <a14:foregroundMark x1="31829" y1="48808" x2="31829" y2="48808"/>
                        <a14:foregroundMark x1="42805" y1="55008" x2="42805" y2="55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8559" y="3575573"/>
            <a:ext cx="1654913" cy="1269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2" b="96184" l="10244" r="92683">
                        <a14:foregroundMark x1="39634" y1="56757" x2="39634" y2="56757"/>
                        <a14:foregroundMark x1="31463" y1="51510" x2="31463" y2="51510"/>
                        <a14:foregroundMark x1="42805" y1="63116" x2="42805" y2="63116"/>
                        <a14:foregroundMark x1="42805" y1="50397" x2="42805" y2="50397"/>
                        <a14:foregroundMark x1="31463" y1="44038" x2="31463" y2="44038"/>
                        <a14:foregroundMark x1="37561" y1="60413" x2="37561" y2="60413"/>
                        <a14:foregroundMark x1="39512" y1="63752" x2="39512" y2="63752"/>
                        <a14:foregroundMark x1="40244" y1="58983" x2="40244" y2="58983"/>
                        <a14:foregroundMark x1="43537" y1="58983" x2="43537" y2="58983"/>
                        <a14:foregroundMark x1="44512" y1="54690" x2="44512" y2="54690"/>
                        <a14:foregroundMark x1="37195" y1="51987" x2="37195" y2="51987"/>
                        <a14:foregroundMark x1="31585" y1="56757" x2="31585" y2="56757"/>
                        <a14:foregroundMark x1="27561" y1="48808" x2="27561" y2="48808"/>
                        <a14:foregroundMark x1="31829" y1="48808" x2="31829" y2="48808"/>
                        <a14:foregroundMark x1="42805" y1="55008" x2="42805" y2="55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3470" y="4210293"/>
            <a:ext cx="1654913" cy="1269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52" b="96184" l="10244" r="92683">
                        <a14:foregroundMark x1="39634" y1="56757" x2="39634" y2="56757"/>
                        <a14:foregroundMark x1="31463" y1="51510" x2="31463" y2="51510"/>
                        <a14:foregroundMark x1="42805" y1="63116" x2="42805" y2="63116"/>
                        <a14:foregroundMark x1="42805" y1="50397" x2="42805" y2="50397"/>
                        <a14:foregroundMark x1="31463" y1="44038" x2="31463" y2="44038"/>
                        <a14:foregroundMark x1="37561" y1="60413" x2="37561" y2="60413"/>
                        <a14:foregroundMark x1="39512" y1="63752" x2="39512" y2="63752"/>
                        <a14:foregroundMark x1="40244" y1="58983" x2="40244" y2="58983"/>
                        <a14:foregroundMark x1="43537" y1="58983" x2="43537" y2="58983"/>
                        <a14:foregroundMark x1="44512" y1="54690" x2="44512" y2="54690"/>
                        <a14:foregroundMark x1="37195" y1="51987" x2="37195" y2="51987"/>
                        <a14:foregroundMark x1="31585" y1="56757" x2="31585" y2="56757"/>
                        <a14:foregroundMark x1="27561" y1="48808" x2="27561" y2="48808"/>
                        <a14:foregroundMark x1="31829" y1="48808" x2="31829" y2="48808"/>
                        <a14:foregroundMark x1="42805" y1="55008" x2="42805" y2="55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3470" y="2940854"/>
            <a:ext cx="1654913" cy="12694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56000" y="3425463"/>
            <a:ext cx="88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latin typeface="Comic Sans MS"/>
                <a:cs typeface="Comic Sans MS"/>
              </a:rPr>
              <a:t>+</a:t>
            </a:r>
            <a:endParaRPr lang="en-GB" sz="9600" b="1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0720" y="3464764"/>
            <a:ext cx="88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>
                <a:latin typeface="Comic Sans MS"/>
                <a:cs typeface="Comic Sans MS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7556" y="5656112"/>
            <a:ext cx="368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/>
                <a:cs typeface="Comic Sans MS"/>
              </a:rPr>
              <a:t>“4 </a:t>
            </a:r>
            <a:r>
              <a:rPr lang="mr-IN" sz="4000" b="1" dirty="0" smtClean="0">
                <a:latin typeface="Comic Sans MS"/>
                <a:cs typeface="Comic Sans MS"/>
              </a:rPr>
              <a:t>…</a:t>
            </a:r>
            <a:r>
              <a:rPr lang="en-GB" sz="4000" b="1" dirty="0" smtClean="0">
                <a:latin typeface="Comic Sans MS"/>
                <a:cs typeface="Comic Sans MS"/>
              </a:rPr>
              <a:t> 5, 6, 7”</a:t>
            </a:r>
            <a:endParaRPr lang="en-GB" sz="40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14382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137</TotalTime>
  <Words>618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Brush Script MT</vt:lpstr>
      <vt:lpstr>Calisto MT</vt:lpstr>
      <vt:lpstr>Chalkboard</vt:lpstr>
      <vt:lpstr>Comic Sans MS</vt:lpstr>
      <vt:lpstr>Capital</vt:lpstr>
      <vt:lpstr>Reception </vt:lpstr>
      <vt:lpstr>ELG – Shape, Shape &amp; Measure</vt:lpstr>
      <vt:lpstr>ELG - Number</vt:lpstr>
      <vt:lpstr>Counting</vt:lpstr>
      <vt:lpstr>Number Recognition and Ordering</vt:lpstr>
      <vt:lpstr>Addition</vt:lpstr>
      <vt:lpstr>Addition – With Objects</vt:lpstr>
      <vt:lpstr>PowerPoint Presentation</vt:lpstr>
      <vt:lpstr>Addition – With Objects  Counting On</vt:lpstr>
      <vt:lpstr>Addition – Counting On</vt:lpstr>
      <vt:lpstr>Subtraction</vt:lpstr>
      <vt:lpstr>Subtraction – With Objects</vt:lpstr>
      <vt:lpstr>PowerPoint Presentation</vt:lpstr>
      <vt:lpstr>Halving, Doubling Sharing</vt:lpstr>
      <vt:lpstr>Bring in the Children!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</dc:title>
  <dc:creator>Lauren Smith</dc:creator>
  <cp:lastModifiedBy>K Cutler TAP</cp:lastModifiedBy>
  <cp:revision>15</cp:revision>
  <dcterms:created xsi:type="dcterms:W3CDTF">2019-11-19T21:01:52Z</dcterms:created>
  <dcterms:modified xsi:type="dcterms:W3CDTF">2019-11-25T07:49:24Z</dcterms:modified>
</cp:coreProperties>
</file>