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7" r:id="rId6"/>
    <p:sldId id="259" r:id="rId7"/>
    <p:sldId id="257" r:id="rId8"/>
    <p:sldId id="258" r:id="rId9"/>
    <p:sldId id="268" r:id="rId10"/>
    <p:sldId id="269" r:id="rId11"/>
    <p:sldId id="270" r:id="rId12"/>
    <p:sldId id="263" r:id="rId13"/>
    <p:sldId id="261" r:id="rId14"/>
    <p:sldId id="274"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95165" autoAdjust="0"/>
  </p:normalViewPr>
  <p:slideViewPr>
    <p:cSldViewPr snapToGrid="0">
      <p:cViewPr varScale="1">
        <p:scale>
          <a:sx n="80" d="100"/>
          <a:sy n="80" d="100"/>
        </p:scale>
        <p:origin x="7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7731D-391A-49BA-9C6D-C56BD899CBCC}" type="datetimeFigureOut">
              <a:rPr lang="en-GB" smtClean="0"/>
              <a:t>12/11/2025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D233-3E32-4308-8F74-8B18F9E374E4}" type="slidenum">
              <a:rPr lang="en-GB" smtClean="0"/>
              <a:t>‹#›</a:t>
            </a:fld>
            <a:endParaRPr lang="en-GB"/>
          </a:p>
        </p:txBody>
      </p:sp>
    </p:spTree>
    <p:extLst>
      <p:ext uri="{BB962C8B-B14F-4D97-AF65-F5344CB8AC3E}">
        <p14:creationId xmlns:p14="http://schemas.microsoft.com/office/powerpoint/2010/main" val="181470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dirty="0">
                <a:solidFill>
                  <a:srgbClr val="000000"/>
                </a:solidFill>
                <a:effectLst/>
                <a:latin typeface="Aptos"/>
              </a:rPr>
              <a:t>What it is-</a:t>
            </a:r>
            <a:br>
              <a:rPr lang="en-GB" sz="1200" dirty="0"/>
            </a:br>
            <a:r>
              <a:rPr lang="en-GB" sz="1200" b="0" i="0" dirty="0">
                <a:solidFill>
                  <a:srgbClr val="000000"/>
                </a:solidFill>
                <a:effectLst/>
                <a:latin typeface="Aptos"/>
              </a:rPr>
              <a:t>A structured, text-led literacy programme for primary classrooms. Each unit begins with a high-quality book, poem, or nonfiction text and then guides pupils through reading, thinking, and crafting their own writing.</a:t>
            </a:r>
          </a:p>
          <a:p>
            <a:r>
              <a:rPr lang="en-GB" sz="1200" dirty="0"/>
              <a:t> </a:t>
            </a:r>
          </a:p>
          <a:p>
            <a:pPr marL="0" indent="0" algn="ctr" fontAlgn="base">
              <a:buNone/>
            </a:pPr>
            <a:r>
              <a:rPr lang="en-GB" sz="1200" b="1" i="0" u="sng" dirty="0">
                <a:solidFill>
                  <a:schemeClr val="accent5">
                    <a:lumMod val="50000"/>
                  </a:schemeClr>
                </a:solidFill>
                <a:effectLst/>
                <a:latin typeface="Aptos"/>
              </a:rPr>
              <a:t>How it works</a:t>
            </a:r>
          </a:p>
          <a:p>
            <a:pPr algn="l" fontAlgn="base">
              <a:buFont typeface="Arial" panose="020B0604020202020204" pitchFamily="34" charset="0"/>
              <a:buChar char="•"/>
            </a:pPr>
            <a:r>
              <a:rPr lang="en-GB" sz="1200" b="1" i="0" dirty="0">
                <a:solidFill>
                  <a:srgbClr val="000000"/>
                </a:solidFill>
                <a:effectLst/>
                <a:latin typeface="Aptos"/>
              </a:rPr>
              <a:t>Immerse in a model text.</a:t>
            </a:r>
            <a:r>
              <a:rPr lang="en-GB" sz="1200" b="0" i="0" dirty="0">
                <a:solidFill>
                  <a:srgbClr val="000000"/>
                </a:solidFill>
                <a:effectLst/>
                <a:latin typeface="Aptos"/>
              </a:rPr>
              <a:t> Pupils explore vocabulary, structure, voice, and purpose, often through drama, discussion, and retrieval tasks.</a:t>
            </a:r>
          </a:p>
          <a:p>
            <a:pPr algn="l" fontAlgn="base">
              <a:buFont typeface="Arial" panose="020B0604020202020204" pitchFamily="34" charset="0"/>
              <a:buChar char="•"/>
            </a:pPr>
            <a:r>
              <a:rPr lang="en-GB" sz="1200" b="1" i="0" dirty="0">
                <a:solidFill>
                  <a:srgbClr val="000000"/>
                </a:solidFill>
                <a:effectLst/>
                <a:latin typeface="Aptos"/>
              </a:rPr>
              <a:t>Investigate the craft.</a:t>
            </a:r>
            <a:r>
              <a:rPr lang="en-GB" sz="1200" b="0" i="0" dirty="0">
                <a:solidFill>
                  <a:srgbClr val="000000"/>
                </a:solidFill>
                <a:effectLst/>
                <a:latin typeface="Aptos"/>
              </a:rPr>
              <a:t> Lessons zoom in on grammar, sentence patterns, and authorial techniques drawn directly from the model.</a:t>
            </a:r>
          </a:p>
          <a:p>
            <a:pPr algn="l" fontAlgn="base">
              <a:buFont typeface="Arial" panose="020B0604020202020204" pitchFamily="34" charset="0"/>
              <a:buChar char="•"/>
            </a:pPr>
            <a:r>
              <a:rPr lang="en-GB" sz="1200" b="1" i="0" dirty="0">
                <a:solidFill>
                  <a:srgbClr val="000000"/>
                </a:solidFill>
                <a:effectLst/>
                <a:latin typeface="Aptos"/>
              </a:rPr>
              <a:t>Rehearse ideas.</a:t>
            </a:r>
            <a:r>
              <a:rPr lang="en-GB" sz="1200" b="0" i="0" dirty="0">
                <a:solidFill>
                  <a:srgbClr val="000000"/>
                </a:solidFill>
                <a:effectLst/>
                <a:latin typeface="Aptos"/>
              </a:rPr>
              <a:t> Children try out mini-writes, shared writes, or paragraph-level experiments that warm up their narrative or nonfiction muscles.</a:t>
            </a:r>
          </a:p>
          <a:p>
            <a:pPr algn="l" fontAlgn="base">
              <a:buFont typeface="Arial" panose="020B0604020202020204" pitchFamily="34" charset="0"/>
              <a:buChar char="•"/>
            </a:pPr>
            <a:r>
              <a:rPr lang="en-GB" sz="1200" b="1" i="0" dirty="0">
                <a:solidFill>
                  <a:srgbClr val="000000"/>
                </a:solidFill>
                <a:effectLst/>
                <a:latin typeface="Aptos"/>
              </a:rPr>
              <a:t>Compose independently.</a:t>
            </a:r>
            <a:r>
              <a:rPr lang="en-GB" sz="1200" b="0" i="0" dirty="0">
                <a:solidFill>
                  <a:srgbClr val="000000"/>
                </a:solidFill>
                <a:effectLst/>
                <a:latin typeface="Aptos"/>
              </a:rPr>
              <a:t> The path leads toward a final piece where pupils apply what they’ve learned, supported by planning frames and success criteria.</a:t>
            </a:r>
          </a:p>
          <a:p>
            <a:pPr algn="l" fontAlgn="base">
              <a:buFont typeface="Arial" panose="020B0604020202020204" pitchFamily="34" charset="0"/>
              <a:buChar char="•"/>
            </a:pPr>
            <a:r>
              <a:rPr lang="en-GB" sz="1200" b="1" i="0" dirty="0">
                <a:solidFill>
                  <a:srgbClr val="000000"/>
                </a:solidFill>
                <a:effectLst/>
                <a:latin typeface="Aptos"/>
              </a:rPr>
              <a:t>Revise with intention.</a:t>
            </a:r>
            <a:r>
              <a:rPr lang="en-GB" sz="1200" b="0" i="0" dirty="0">
                <a:solidFill>
                  <a:srgbClr val="000000"/>
                </a:solidFill>
                <a:effectLst/>
                <a:latin typeface="Aptos"/>
              </a:rPr>
              <a:t> Editing and improving are baked into the process, encouraging pupils to see writing as something sculpted, not spilled.</a:t>
            </a:r>
          </a:p>
          <a:p>
            <a:pPr marL="0" indent="0" algn="ctr" fontAlgn="base">
              <a:buNone/>
            </a:pPr>
            <a:endParaRPr lang="en-GB" sz="1200" b="1" i="0" u="sng" dirty="0">
              <a:solidFill>
                <a:schemeClr val="accent5">
                  <a:lumMod val="50000"/>
                </a:schemeClr>
              </a:solidFill>
              <a:effectLst/>
              <a:latin typeface="Aptos"/>
            </a:endParaRPr>
          </a:p>
          <a:p>
            <a:pPr marL="0" indent="0" algn="ctr" fontAlgn="base">
              <a:buNone/>
            </a:pPr>
            <a:r>
              <a:rPr lang="en-GB" sz="1200" b="1" i="0" u="sng" dirty="0">
                <a:solidFill>
                  <a:schemeClr val="accent5">
                    <a:lumMod val="50000"/>
                  </a:schemeClr>
                </a:solidFill>
                <a:effectLst/>
                <a:latin typeface="Aptos"/>
              </a:rPr>
              <a:t>What it aims to achieve</a:t>
            </a:r>
            <a:endParaRPr lang="en-GB" sz="1200" b="0" i="0" u="sng" dirty="0">
              <a:solidFill>
                <a:schemeClr val="accent5">
                  <a:lumMod val="50000"/>
                </a:schemeClr>
              </a:solidFill>
              <a:effectLst/>
              <a:latin typeface="Aptos"/>
            </a:endParaRPr>
          </a:p>
          <a:p>
            <a:pPr algn="l" fontAlgn="base">
              <a:buFont typeface="Arial" panose="020B0604020202020204" pitchFamily="34" charset="0"/>
              <a:buChar char="•"/>
            </a:pPr>
            <a:r>
              <a:rPr lang="en-GB" sz="1200" b="0" i="0" dirty="0">
                <a:solidFill>
                  <a:srgbClr val="000000"/>
                </a:solidFill>
                <a:effectLst/>
                <a:latin typeface="Aptos"/>
              </a:rPr>
              <a:t>A tighter link between reading and writing</a:t>
            </a:r>
          </a:p>
          <a:p>
            <a:pPr algn="l" fontAlgn="base">
              <a:buFont typeface="Arial" panose="020B0604020202020204" pitchFamily="34" charset="0"/>
              <a:buChar char="•"/>
            </a:pPr>
            <a:r>
              <a:rPr lang="en-GB" sz="1200" b="0" i="0" dirty="0">
                <a:solidFill>
                  <a:srgbClr val="000000"/>
                </a:solidFill>
                <a:effectLst/>
                <a:latin typeface="Aptos"/>
              </a:rPr>
              <a:t>Stronger vocabulary and grammatical confidence</a:t>
            </a:r>
          </a:p>
          <a:p>
            <a:pPr algn="l" fontAlgn="base">
              <a:buFont typeface="Arial" panose="020B0604020202020204" pitchFamily="34" charset="0"/>
              <a:buChar char="•"/>
            </a:pPr>
            <a:r>
              <a:rPr lang="en-GB" sz="1200" b="0" i="0" dirty="0">
                <a:solidFill>
                  <a:srgbClr val="000000"/>
                </a:solidFill>
                <a:effectLst/>
                <a:latin typeface="Aptos"/>
              </a:rPr>
              <a:t>Clear models of genre and purpose</a:t>
            </a:r>
          </a:p>
          <a:p>
            <a:pPr algn="l" fontAlgn="base">
              <a:buFont typeface="Arial" panose="020B0604020202020204" pitchFamily="34" charset="0"/>
              <a:buChar char="•"/>
            </a:pPr>
            <a:r>
              <a:rPr lang="en-GB" sz="1200" b="0" i="0" dirty="0">
                <a:solidFill>
                  <a:srgbClr val="000000"/>
                </a:solidFill>
                <a:effectLst/>
                <a:latin typeface="Aptos"/>
              </a:rPr>
              <a:t>A predictable structure that helps teachers scaffold progress</a:t>
            </a:r>
          </a:p>
          <a:p>
            <a:endParaRPr lang="en-GB" dirty="0"/>
          </a:p>
        </p:txBody>
      </p:sp>
      <p:sp>
        <p:nvSpPr>
          <p:cNvPr id="4" name="Slide Number Placeholder 3"/>
          <p:cNvSpPr>
            <a:spLocks noGrp="1"/>
          </p:cNvSpPr>
          <p:nvPr>
            <p:ph type="sldNum" sz="quarter" idx="5"/>
          </p:nvPr>
        </p:nvSpPr>
        <p:spPr/>
        <p:txBody>
          <a:bodyPr/>
          <a:lstStyle/>
          <a:p>
            <a:fld id="{F4C2D233-3E32-4308-8F74-8B18F9E374E4}" type="slidenum">
              <a:rPr lang="en-GB" smtClean="0"/>
              <a:t>3</a:t>
            </a:fld>
            <a:endParaRPr lang="en-GB"/>
          </a:p>
        </p:txBody>
      </p:sp>
    </p:spTree>
    <p:extLst>
      <p:ext uri="{BB962C8B-B14F-4D97-AF65-F5344CB8AC3E}">
        <p14:creationId xmlns:p14="http://schemas.microsoft.com/office/powerpoint/2010/main" val="328766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5">
                    <a:lumMod val="50000"/>
                  </a:schemeClr>
                </a:solidFill>
                <a:latin typeface="Comic Sans MS" panose="030F0702030302020204" pitchFamily="66" charset="0"/>
              </a:rPr>
              <a:t>Teacher assessment frameworks (TAFs) Year 1 </a:t>
            </a:r>
          </a:p>
          <a:p>
            <a:endParaRPr lang="en-GB" dirty="0"/>
          </a:p>
        </p:txBody>
      </p:sp>
      <p:sp>
        <p:nvSpPr>
          <p:cNvPr id="4" name="Slide Number Placeholder 3"/>
          <p:cNvSpPr>
            <a:spLocks noGrp="1"/>
          </p:cNvSpPr>
          <p:nvPr>
            <p:ph type="sldNum" sz="quarter" idx="5"/>
          </p:nvPr>
        </p:nvSpPr>
        <p:spPr/>
        <p:txBody>
          <a:bodyPr/>
          <a:lstStyle/>
          <a:p>
            <a:fld id="{F4C2D233-3E32-4308-8F74-8B18F9E374E4}" type="slidenum">
              <a:rPr lang="en-GB" smtClean="0"/>
              <a:t>4</a:t>
            </a:fld>
            <a:endParaRPr lang="en-GB"/>
          </a:p>
        </p:txBody>
      </p:sp>
    </p:spTree>
    <p:extLst>
      <p:ext uri="{BB962C8B-B14F-4D97-AF65-F5344CB8AC3E}">
        <p14:creationId xmlns:p14="http://schemas.microsoft.com/office/powerpoint/2010/main" val="237778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C2D233-3E32-4308-8F74-8B18F9E374E4}" type="slidenum">
              <a:rPr lang="en-GB" smtClean="0"/>
              <a:t>8</a:t>
            </a:fld>
            <a:endParaRPr lang="en-GB"/>
          </a:p>
        </p:txBody>
      </p:sp>
    </p:spTree>
    <p:extLst>
      <p:ext uri="{BB962C8B-B14F-4D97-AF65-F5344CB8AC3E}">
        <p14:creationId xmlns:p14="http://schemas.microsoft.com/office/powerpoint/2010/main" val="387685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GB" b="0" i="0" dirty="0" err="1">
                <a:solidFill>
                  <a:srgbClr val="777777"/>
                </a:solidFill>
                <a:effectLst/>
                <a:latin typeface="Work Sans" panose="020B0604020202020204" pitchFamily="2" charset="0"/>
              </a:rPr>
              <a:t>Reagular</a:t>
            </a:r>
            <a:r>
              <a:rPr lang="en-GB" b="0" i="0" dirty="0">
                <a:solidFill>
                  <a:srgbClr val="777777"/>
                </a:solidFill>
                <a:effectLst/>
                <a:latin typeface="Work Sans" panose="020B0604020202020204" pitchFamily="2" charset="0"/>
              </a:rPr>
              <a:t> reading - Read more. Stop and gasp when you read something beautiful. Stop and laugh when you read something funny. Stop and groan when you read something goofy. Your child will pick up on craft moves and amaze you because they will show up in his/her writing. Make the question “How did the writer </a:t>
            </a:r>
            <a:r>
              <a:rPr lang="en-GB" b="0" i="1" dirty="0">
                <a:solidFill>
                  <a:srgbClr val="777777"/>
                </a:solidFill>
                <a:effectLst/>
                <a:latin typeface="Work Sans" panose="020B0604020202020204" pitchFamily="2" charset="0"/>
              </a:rPr>
              <a:t>do </a:t>
            </a:r>
            <a:r>
              <a:rPr lang="en-GB" b="0" i="0" dirty="0">
                <a:solidFill>
                  <a:srgbClr val="777777"/>
                </a:solidFill>
                <a:effectLst/>
                <a:latin typeface="Work Sans" panose="020B0604020202020204" pitchFamily="2" charset="0"/>
              </a:rPr>
              <a:t>that?” part of your repertoire as you read with children.</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GB" b="0" i="0" dirty="0">
              <a:solidFill>
                <a:srgbClr val="777777"/>
              </a:solidFill>
              <a:effectLst/>
              <a:latin typeface="Work Sans" panose="020B0604020202020204" pitchFamily="2" charset="0"/>
            </a:endParaRPr>
          </a:p>
          <a:p>
            <a:pPr algn="l">
              <a:buFont typeface="+mj-lt"/>
              <a:buAutoNum type="arabicPeriod"/>
            </a:pPr>
            <a:r>
              <a:rPr lang="en-GB" b="0" i="0" dirty="0">
                <a:solidFill>
                  <a:srgbClr val="777777"/>
                </a:solidFill>
                <a:effectLst/>
                <a:latin typeface="Work Sans" panose="020B0604020202020204" pitchFamily="2" charset="0"/>
              </a:rPr>
              <a:t>Ask your child to tell you stories, and help them structure the stories into a beginning, middle, and end format. Your interest will inspire him/her to want to add the details that make it a story, and telling stories is an important precursor to writing stories. Tell your child stories–ones from your childhood, ones about your day. They will love hearing about your life, and listening to stories will help develop the understanding of how to tell stories. Give your child opportunities to tell you about what they know. If your child is an expert at Legos, encourage them to tell you about it. The more organized the explanation, the better, as this practice will help them develop informational writing pieces.</a:t>
            </a:r>
          </a:p>
          <a:p>
            <a:pPr algn="l">
              <a:buFont typeface="+mj-lt"/>
              <a:buAutoNum type="arabicPeriod"/>
            </a:pPr>
            <a:endParaRPr lang="en-GB" b="0" i="0" dirty="0">
              <a:solidFill>
                <a:srgbClr val="777777"/>
              </a:solidFill>
              <a:effectLst/>
              <a:latin typeface="Work Sans" panose="020B0604020202020204" pitchFamily="2" charset="0"/>
            </a:endParaRPr>
          </a:p>
          <a:p>
            <a:pPr algn="l">
              <a:buFont typeface="+mj-lt"/>
              <a:buAutoNum type="arabicPeriod"/>
            </a:pPr>
            <a:r>
              <a:rPr lang="en-GB" b="0" i="0" dirty="0">
                <a:solidFill>
                  <a:srgbClr val="777777"/>
                </a:solidFill>
                <a:effectLst/>
                <a:latin typeface="Work Sans" panose="020B0604020202020204" pitchFamily="2" charset="0"/>
              </a:rPr>
              <a:t>Encourage your child to celebrate their ideas over the accuracy of the writing. Don’t let them be put off from trying because they don’t know how to spell a word. Model what we can do if we can spell a word, we can try then we can search it up in a dictionary or google. Show them its ok to not know the answer at first.</a:t>
            </a:r>
          </a:p>
          <a:p>
            <a:pPr algn="l">
              <a:buFont typeface="+mj-lt"/>
              <a:buAutoNum type="arabicPeriod"/>
            </a:pPr>
            <a:endParaRPr lang="en-GB" b="0" i="0" dirty="0">
              <a:solidFill>
                <a:srgbClr val="777777"/>
              </a:solidFill>
              <a:effectLst/>
              <a:latin typeface="Work Sans" panose="020B0604020202020204" pitchFamily="2" charset="0"/>
            </a:endParaRPr>
          </a:p>
          <a:p>
            <a:pPr algn="l">
              <a:buFont typeface="+mj-lt"/>
              <a:buAutoNum type="arabicPeriod"/>
            </a:pPr>
            <a:r>
              <a:rPr lang="en-GB" b="0" i="0" dirty="0">
                <a:solidFill>
                  <a:srgbClr val="777777"/>
                </a:solidFill>
                <a:effectLst/>
                <a:latin typeface="Work Sans" panose="020B0604020202020204" pitchFamily="2" charset="0"/>
              </a:rPr>
              <a:t>Books as spring boards </a:t>
            </a:r>
          </a:p>
          <a:p>
            <a:pPr algn="l">
              <a:buFont typeface="+mj-lt"/>
              <a:buAutoNum type="arabicPeriod"/>
            </a:pPr>
            <a:endParaRPr lang="en-GB" b="0" i="0" dirty="0">
              <a:solidFill>
                <a:srgbClr val="777777"/>
              </a:solidFill>
              <a:effectLst/>
              <a:latin typeface="Work Sans" panose="020B0604020202020204" pitchFamily="2" charset="0"/>
            </a:endParaRPr>
          </a:p>
          <a:p>
            <a:pPr algn="l">
              <a:buFont typeface="+mj-lt"/>
              <a:buAutoNum type="arabicPeriod"/>
            </a:pPr>
            <a:r>
              <a:rPr lang="en-GB" b="0" i="0" dirty="0">
                <a:solidFill>
                  <a:srgbClr val="777777"/>
                </a:solidFill>
                <a:effectLst/>
                <a:latin typeface="Work Sans" panose="020B0604020202020204" pitchFamily="2" charset="0"/>
              </a:rPr>
              <a:t>Short low pressure bursts</a:t>
            </a:r>
          </a:p>
          <a:p>
            <a:pPr algn="l">
              <a:buFont typeface="+mj-lt"/>
              <a:buAutoNum type="arabicPeriod"/>
            </a:pPr>
            <a:endParaRPr lang="en-GB" b="0" i="0" dirty="0">
              <a:solidFill>
                <a:srgbClr val="777777"/>
              </a:solidFill>
              <a:effectLst/>
              <a:latin typeface="Work Sans" panose="020B0604020202020204" pitchFamily="2" charset="0"/>
            </a:endParaRPr>
          </a:p>
          <a:p>
            <a:pPr algn="l">
              <a:buFont typeface="+mj-lt"/>
              <a:buAutoNum type="arabicPeriod"/>
            </a:pPr>
            <a:r>
              <a:rPr lang="en-GB" b="0" i="0" dirty="0">
                <a:solidFill>
                  <a:srgbClr val="777777"/>
                </a:solidFill>
                <a:effectLst/>
                <a:latin typeface="Work Sans" panose="020B0604020202020204" pitchFamily="2" charset="0"/>
              </a:rPr>
              <a:t>Display their work  be proud </a:t>
            </a:r>
          </a:p>
          <a:p>
            <a:pPr algn="l">
              <a:buFont typeface="+mj-lt"/>
              <a:buAutoNum type="arabicPeriod"/>
            </a:pPr>
            <a:endParaRPr lang="en-GB" b="0" i="0" dirty="0">
              <a:solidFill>
                <a:srgbClr val="777777"/>
              </a:solidFill>
              <a:effectLst/>
              <a:latin typeface="Work Sans" panose="020B0604020202020204" pitchFamily="2" charset="0"/>
            </a:endParaRPr>
          </a:p>
          <a:p>
            <a:pPr algn="l">
              <a:buFont typeface="+mj-lt"/>
              <a:buAutoNum type="arabicPeriod"/>
            </a:pPr>
            <a:r>
              <a:rPr lang="en-GB" b="0" i="0" dirty="0">
                <a:solidFill>
                  <a:srgbClr val="777777"/>
                </a:solidFill>
                <a:effectLst/>
                <a:latin typeface="Work Sans" panose="020B0604020202020204" pitchFamily="2" charset="0"/>
              </a:rPr>
              <a:t>Share any form of writing you do with your child–lists, notes, letters–they all help children realize the importance of writing. Children love being given a job or being helpful use that to your advantage</a:t>
            </a:r>
          </a:p>
          <a:p>
            <a:endParaRPr lang="en-GB" dirty="0"/>
          </a:p>
        </p:txBody>
      </p:sp>
      <p:sp>
        <p:nvSpPr>
          <p:cNvPr id="4" name="Slide Number Placeholder 3"/>
          <p:cNvSpPr>
            <a:spLocks noGrp="1"/>
          </p:cNvSpPr>
          <p:nvPr>
            <p:ph type="sldNum" sz="quarter" idx="5"/>
          </p:nvPr>
        </p:nvSpPr>
        <p:spPr/>
        <p:txBody>
          <a:bodyPr/>
          <a:lstStyle/>
          <a:p>
            <a:fld id="{F4C2D233-3E32-4308-8F74-8B18F9E374E4}" type="slidenum">
              <a:rPr lang="en-GB" smtClean="0"/>
              <a:t>9</a:t>
            </a:fld>
            <a:endParaRPr lang="en-GB"/>
          </a:p>
        </p:txBody>
      </p:sp>
    </p:spTree>
    <p:extLst>
      <p:ext uri="{BB962C8B-B14F-4D97-AF65-F5344CB8AC3E}">
        <p14:creationId xmlns:p14="http://schemas.microsoft.com/office/powerpoint/2010/main" val="411159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2CBA-2DB1-4E43-B19B-0169B0C7317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8EC790F-3A34-4665-A87E-7471DAE29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2E0CBC7-86EC-4D01-ADB3-F0A2AE2F40B9}"/>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5" name="Footer Placeholder 4">
            <a:extLst>
              <a:ext uri="{FF2B5EF4-FFF2-40B4-BE49-F238E27FC236}">
                <a16:creationId xmlns:a16="http://schemas.microsoft.com/office/drawing/2014/main" id="{AD9F17FF-7FB9-4F88-B917-F1B49E229A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F2834-0658-48E5-8189-94F9B75DF3B7}"/>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43641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23BA-1E7A-4F78-B746-559BFA372F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621F297-5B6E-4476-B12A-BEF95973FF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65D655-5D2F-4891-B8C5-56A470002C3C}"/>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5" name="Footer Placeholder 4">
            <a:extLst>
              <a:ext uri="{FF2B5EF4-FFF2-40B4-BE49-F238E27FC236}">
                <a16:creationId xmlns:a16="http://schemas.microsoft.com/office/drawing/2014/main" id="{4F16C2CE-1EF6-455C-8162-F50449737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4AA16A-0031-409D-A2FE-692DA7FF7EB7}"/>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335008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D372F-B7F0-4B7C-892F-8E5C4EA36C7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6547F6B-9321-473C-AF9B-B09C3F0062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77181A-23A1-4445-BE25-3F86710E80A4}"/>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5" name="Footer Placeholder 4">
            <a:extLst>
              <a:ext uri="{FF2B5EF4-FFF2-40B4-BE49-F238E27FC236}">
                <a16:creationId xmlns:a16="http://schemas.microsoft.com/office/drawing/2014/main" id="{2218CA95-C3E5-4A44-84CA-0751964D91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356E2-E9D9-4F86-BFAD-8E5E755616B2}"/>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4033082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823A-E3D0-4333-820E-D80D108F644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723DA9-AEC1-4B59-BEFB-F42A464A40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EC2BF77-4B90-4019-ADCA-967B91ED2DF6}"/>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5" name="Footer Placeholder 4">
            <a:extLst>
              <a:ext uri="{FF2B5EF4-FFF2-40B4-BE49-F238E27FC236}">
                <a16:creationId xmlns:a16="http://schemas.microsoft.com/office/drawing/2014/main" id="{E8C71830-EEE7-4A0A-8834-C3D478A8C6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0AD60F-001D-490E-9F68-FA357D0C184C}"/>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249963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9D32-611C-466C-8097-6B20A4BA02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0684E64-3ACA-4A5F-B719-27BC7D4886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FE2C7FF-6EB2-4F93-938B-989EE0E11EF6}"/>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5" name="Footer Placeholder 4">
            <a:extLst>
              <a:ext uri="{FF2B5EF4-FFF2-40B4-BE49-F238E27FC236}">
                <a16:creationId xmlns:a16="http://schemas.microsoft.com/office/drawing/2014/main" id="{F7C80973-FF05-41EE-8121-53EA29026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58DA3-B71D-4841-82CC-DFC1AA610167}"/>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60047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90F4-524F-49FD-8684-D2A17B4103A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838E78C-D4D2-4CB9-8460-3C5C5908D8F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9CFC71C-A5EC-4A37-94B8-1001A9F80F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A8EB09F-C279-4FF2-A0A2-841CF23B91C3}"/>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6" name="Footer Placeholder 5">
            <a:extLst>
              <a:ext uri="{FF2B5EF4-FFF2-40B4-BE49-F238E27FC236}">
                <a16:creationId xmlns:a16="http://schemas.microsoft.com/office/drawing/2014/main" id="{F9124671-D84F-4E48-B76E-5037D433AF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462368-B8C3-47D0-A45F-AA6DC12668B4}"/>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170981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6FA9-F3D2-4884-9989-7C24C13E4C8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BE886FB-6C6D-4A5E-94CF-6EC123647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3864C4-C129-4A83-8149-E5C8C9FFDA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9A0AD21-AF27-40A1-A8F8-A82467D7AA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EDD0581-080C-48EF-A8E0-F3B914DF8C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8F4722-F33B-448B-B692-9AB68F3FDB1F}"/>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8" name="Footer Placeholder 7">
            <a:extLst>
              <a:ext uri="{FF2B5EF4-FFF2-40B4-BE49-F238E27FC236}">
                <a16:creationId xmlns:a16="http://schemas.microsoft.com/office/drawing/2014/main" id="{1610FDC4-84F5-4927-B071-E0E4579F7C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A8584E-3EDD-4F1E-B483-2C32E47DC4BE}"/>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107175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99BB-BEC6-4F1A-89C1-96106DEA2E9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36CC2DF-7EA9-4474-BD71-F794B375A7D1}"/>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4" name="Footer Placeholder 3">
            <a:extLst>
              <a:ext uri="{FF2B5EF4-FFF2-40B4-BE49-F238E27FC236}">
                <a16:creationId xmlns:a16="http://schemas.microsoft.com/office/drawing/2014/main" id="{60E1B8C4-80BD-4C2E-8563-FDD31081D1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0A6C01-5014-4290-81CB-6B74C7EE6DCD}"/>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51414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4F0A7-A48B-4AE7-A3FB-E12DD911A27F}"/>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3" name="Footer Placeholder 2">
            <a:extLst>
              <a:ext uri="{FF2B5EF4-FFF2-40B4-BE49-F238E27FC236}">
                <a16:creationId xmlns:a16="http://schemas.microsoft.com/office/drawing/2014/main" id="{23429484-FBB7-4524-B855-AA9FD7CD64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1F5615-1D04-446A-B3CC-6FC12B84B52D}"/>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128343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0519-2CAE-468F-8238-AB6393653E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E91F34-9EC1-4F69-ABF0-B05F23B294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C942D65-7CC7-4D03-8E13-42B66AEB5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C2F91A-908A-4293-ADE2-21D74F21E7D4}"/>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6" name="Footer Placeholder 5">
            <a:extLst>
              <a:ext uri="{FF2B5EF4-FFF2-40B4-BE49-F238E27FC236}">
                <a16:creationId xmlns:a16="http://schemas.microsoft.com/office/drawing/2014/main" id="{F063C5C8-AFDD-41EF-8596-F2B23431A6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774D19-E9F5-42F4-8DC8-968CA58C08CB}"/>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5973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EF06-F521-4670-9A9B-700067B351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39D5589-18D7-491E-B092-1EEFBE309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D51D04-C871-4212-B0D0-5BD9241EA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76CB64-DA9E-42C5-A188-92C4238CF87E}"/>
              </a:ext>
            </a:extLst>
          </p:cNvPr>
          <p:cNvSpPr>
            <a:spLocks noGrp="1"/>
          </p:cNvSpPr>
          <p:nvPr>
            <p:ph type="dt" sz="half" idx="10"/>
          </p:nvPr>
        </p:nvSpPr>
        <p:spPr/>
        <p:txBody>
          <a:bodyPr/>
          <a:lstStyle/>
          <a:p>
            <a:fld id="{B6F286C3-A688-4F4A-B174-33993E34F05F}" type="datetimeFigureOut">
              <a:rPr lang="en-GB" smtClean="0"/>
              <a:t>12/11/2025</a:t>
            </a:fld>
            <a:endParaRPr lang="en-GB"/>
          </a:p>
        </p:txBody>
      </p:sp>
      <p:sp>
        <p:nvSpPr>
          <p:cNvPr id="6" name="Footer Placeholder 5">
            <a:extLst>
              <a:ext uri="{FF2B5EF4-FFF2-40B4-BE49-F238E27FC236}">
                <a16:creationId xmlns:a16="http://schemas.microsoft.com/office/drawing/2014/main" id="{EA36A40E-5ED0-4D9E-BFB5-5BF1B185BE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4AB659-F359-4FEF-AB62-B7F4B21E8269}"/>
              </a:ext>
            </a:extLst>
          </p:cNvPr>
          <p:cNvSpPr>
            <a:spLocks noGrp="1"/>
          </p:cNvSpPr>
          <p:nvPr>
            <p:ph type="sldNum" sz="quarter" idx="12"/>
          </p:nvPr>
        </p:nvSpPr>
        <p:spPr/>
        <p:txBody>
          <a:bodyPr/>
          <a:lstStyle/>
          <a:p>
            <a:fld id="{2CCA2F79-3793-448A-ACF9-5D857FE5C625}" type="slidenum">
              <a:rPr lang="en-GB" smtClean="0"/>
              <a:t>‹#›</a:t>
            </a:fld>
            <a:endParaRPr lang="en-GB"/>
          </a:p>
        </p:txBody>
      </p:sp>
    </p:spTree>
    <p:extLst>
      <p:ext uri="{BB962C8B-B14F-4D97-AF65-F5344CB8AC3E}">
        <p14:creationId xmlns:p14="http://schemas.microsoft.com/office/powerpoint/2010/main" val="212363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C5676-0031-4481-89BC-ED9A2038EF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A1EE09F-ECDB-47EF-9E32-33175D7A4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18FE77-777D-413B-A7EA-3FA124A8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86C3-A688-4F4A-B174-33993E34F05F}" type="datetimeFigureOut">
              <a:rPr lang="en-GB" smtClean="0"/>
              <a:t>12/11/2025</a:t>
            </a:fld>
            <a:endParaRPr lang="en-GB"/>
          </a:p>
        </p:txBody>
      </p:sp>
      <p:sp>
        <p:nvSpPr>
          <p:cNvPr id="5" name="Footer Placeholder 4">
            <a:extLst>
              <a:ext uri="{FF2B5EF4-FFF2-40B4-BE49-F238E27FC236}">
                <a16:creationId xmlns:a16="http://schemas.microsoft.com/office/drawing/2014/main" id="{DAD85503-3427-4474-9535-6F9A19613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18AD37-2F8E-4ED5-A64F-D7E263116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A2F79-3793-448A-ACF9-5D857FE5C625}" type="slidenum">
              <a:rPr lang="en-GB" smtClean="0"/>
              <a:t>‹#›</a:t>
            </a:fld>
            <a:endParaRPr lang="en-GB"/>
          </a:p>
        </p:txBody>
      </p:sp>
    </p:spTree>
    <p:extLst>
      <p:ext uri="{BB962C8B-B14F-4D97-AF65-F5344CB8AC3E}">
        <p14:creationId xmlns:p14="http://schemas.microsoft.com/office/powerpoint/2010/main" val="1525650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s Writing Background Stock Photos, Images and Backgrounds for Free  Download">
            <a:extLst>
              <a:ext uri="{FF2B5EF4-FFF2-40B4-BE49-F238E27FC236}">
                <a16:creationId xmlns:a16="http://schemas.microsoft.com/office/drawing/2014/main" id="{7F4550EF-0277-464D-B1D5-79CD39257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0"/>
            <a:ext cx="12219214" cy="6842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CF52C1-B53C-4395-B78F-7F98ADAC6929}"/>
              </a:ext>
            </a:extLst>
          </p:cNvPr>
          <p:cNvSpPr>
            <a:spLocks noGrp="1"/>
          </p:cNvSpPr>
          <p:nvPr>
            <p:ph type="ctrTitle"/>
          </p:nvPr>
        </p:nvSpPr>
        <p:spPr>
          <a:xfrm>
            <a:off x="1524000" y="2017078"/>
            <a:ext cx="9144000" cy="2783522"/>
          </a:xfrm>
        </p:spPr>
        <p:txBody>
          <a:bodyPr/>
          <a:lstStyle/>
          <a:p>
            <a:r>
              <a:rPr lang="en-GB" dirty="0">
                <a:solidFill>
                  <a:schemeClr val="accent5">
                    <a:lumMod val="50000"/>
                  </a:schemeClr>
                </a:solidFill>
                <a:latin typeface="Comic Sans MS" panose="030F0702030302020204" pitchFamily="66" charset="0"/>
              </a:rPr>
              <a:t>KS1 Writing Workshop</a:t>
            </a:r>
          </a:p>
        </p:txBody>
      </p:sp>
      <p:sp>
        <p:nvSpPr>
          <p:cNvPr id="3" name="Subtitle 2">
            <a:extLst>
              <a:ext uri="{FF2B5EF4-FFF2-40B4-BE49-F238E27FC236}">
                <a16:creationId xmlns:a16="http://schemas.microsoft.com/office/drawing/2014/main" id="{194269D0-EDDD-4BD0-9E15-AB83022C497C}"/>
              </a:ext>
            </a:extLst>
          </p:cNvPr>
          <p:cNvSpPr>
            <a:spLocks noGrp="1"/>
          </p:cNvSpPr>
          <p:nvPr>
            <p:ph type="subTitle" idx="1"/>
          </p:nvPr>
        </p:nvSpPr>
        <p:spPr>
          <a:xfrm>
            <a:off x="1575352" y="5706704"/>
            <a:ext cx="9144000" cy="1655762"/>
          </a:xfrm>
        </p:spPr>
        <p:txBody>
          <a:bodyPr/>
          <a:lstStyle/>
          <a:p>
            <a:r>
              <a:rPr lang="en-GB" dirty="0">
                <a:solidFill>
                  <a:schemeClr val="accent1">
                    <a:lumMod val="75000"/>
                  </a:schemeClr>
                </a:solidFill>
                <a:latin typeface="Comic Sans MS" panose="030F0702030302020204" pitchFamily="66" charset="0"/>
              </a:rPr>
              <a:t>Mrs Woodward and Miss Baird </a:t>
            </a:r>
          </a:p>
        </p:txBody>
      </p:sp>
      <p:pic>
        <p:nvPicPr>
          <p:cNvPr id="1028" name="Picture 4" descr="Welcome PNG transparent image download, size: 940x355px">
            <a:extLst>
              <a:ext uri="{FF2B5EF4-FFF2-40B4-BE49-F238E27FC236}">
                <a16:creationId xmlns:a16="http://schemas.microsoft.com/office/drawing/2014/main" id="{261687FF-963F-4FF4-B631-3C5AE77D89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453"/>
          <a:stretch/>
        </p:blipFill>
        <p:spPr bwMode="auto">
          <a:xfrm>
            <a:off x="1575352" y="1379538"/>
            <a:ext cx="8953500" cy="231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7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11" name="Picture 2" descr="Kids Writing Background Stock Photos, Images and Backgrounds for Free  Download">
            <a:extLst>
              <a:ext uri="{FF2B5EF4-FFF2-40B4-BE49-F238E27FC236}">
                <a16:creationId xmlns:a16="http://schemas.microsoft.com/office/drawing/2014/main" id="{9A7438C1-6482-4AF2-97C0-17E9C7F9AD20}"/>
              </a:ext>
            </a:extLst>
          </p:cNvPr>
          <p:cNvPicPr>
            <a:picLocks noChangeAspect="1" noChangeArrowheads="1"/>
          </p:cNvPicPr>
          <p:nvPr/>
        </p:nvPicPr>
        <p:blipFill>
          <a:blip r:embed="rId2">
            <a:alphaModFix amt="34000"/>
            <a:extLst>
              <a:ext uri="{28A0092B-C50C-407E-A947-70E740481C1C}">
                <a14:useLocalDpi xmlns:a14="http://schemas.microsoft.com/office/drawing/2010/main" val="0"/>
              </a:ext>
            </a:extLst>
          </a:blip>
          <a:srcRect/>
          <a:stretch>
            <a:fillRect/>
          </a:stretch>
        </p:blipFill>
        <p:spPr bwMode="auto">
          <a:xfrm>
            <a:off x="-1363673" y="-1208892"/>
            <a:ext cx="14433630" cy="808283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194269D0-EDDD-4BD0-9E15-AB83022C497C}"/>
              </a:ext>
            </a:extLst>
          </p:cNvPr>
          <p:cNvSpPr>
            <a:spLocks noGrp="1"/>
          </p:cNvSpPr>
          <p:nvPr>
            <p:ph type="subTitle" idx="1"/>
          </p:nvPr>
        </p:nvSpPr>
        <p:spPr>
          <a:xfrm>
            <a:off x="563880" y="4836767"/>
            <a:ext cx="4949687" cy="1655762"/>
          </a:xfrm>
        </p:spPr>
        <p:txBody>
          <a:bodyPr/>
          <a:lstStyle/>
          <a:p>
            <a:r>
              <a:rPr lang="en-GB" u="sng" dirty="0">
                <a:latin typeface="Comic Sans MS" panose="030F0702030302020204" pitchFamily="66" charset="0"/>
              </a:rPr>
              <a:t>Year 1 task</a:t>
            </a:r>
          </a:p>
          <a:p>
            <a:r>
              <a:rPr lang="en-GB" dirty="0">
                <a:latin typeface="Comic Sans MS" panose="030F0702030302020204" pitchFamily="66" charset="0"/>
              </a:rPr>
              <a:t>Writing a descriptive sentence using description and ‘and’.</a:t>
            </a:r>
          </a:p>
        </p:txBody>
      </p:sp>
      <p:pic>
        <p:nvPicPr>
          <p:cNvPr id="7" name="Picture 6">
            <a:extLst>
              <a:ext uri="{FF2B5EF4-FFF2-40B4-BE49-F238E27FC236}">
                <a16:creationId xmlns:a16="http://schemas.microsoft.com/office/drawing/2014/main" id="{BA13C5D1-B57F-41E7-B803-ADA94B1EFD8D}"/>
              </a:ext>
            </a:extLst>
          </p:cNvPr>
          <p:cNvPicPr>
            <a:picLocks noChangeAspect="1"/>
          </p:cNvPicPr>
          <p:nvPr/>
        </p:nvPicPr>
        <p:blipFill>
          <a:blip r:embed="rId3"/>
          <a:stretch>
            <a:fillRect/>
          </a:stretch>
        </p:blipFill>
        <p:spPr>
          <a:xfrm>
            <a:off x="2508050" y="0"/>
            <a:ext cx="6300670" cy="4455355"/>
          </a:xfrm>
          <a:prstGeom prst="rect">
            <a:avLst/>
          </a:prstGeom>
        </p:spPr>
      </p:pic>
      <p:sp>
        <p:nvSpPr>
          <p:cNvPr id="10" name="Subtitle 2">
            <a:extLst>
              <a:ext uri="{FF2B5EF4-FFF2-40B4-BE49-F238E27FC236}">
                <a16:creationId xmlns:a16="http://schemas.microsoft.com/office/drawing/2014/main" id="{5429B839-3036-4A67-A60B-A4E7EB65D37A}"/>
              </a:ext>
            </a:extLst>
          </p:cNvPr>
          <p:cNvSpPr txBox="1">
            <a:spLocks/>
          </p:cNvSpPr>
          <p:nvPr/>
        </p:nvSpPr>
        <p:spPr>
          <a:xfrm>
            <a:off x="5853142" y="4825791"/>
            <a:ext cx="515509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u="sng" dirty="0">
                <a:latin typeface="Comic Sans MS" panose="030F0702030302020204" pitchFamily="66" charset="0"/>
              </a:rPr>
              <a:t>Year 2 task</a:t>
            </a:r>
          </a:p>
          <a:p>
            <a:r>
              <a:rPr lang="en-GB" dirty="0">
                <a:latin typeface="Comic Sans MS" panose="030F0702030302020204" pitchFamily="66" charset="0"/>
              </a:rPr>
              <a:t>Writing a descriptive sentence using expanded noun phrases and ‘because’. </a:t>
            </a:r>
          </a:p>
          <a:p>
            <a:endParaRPr lang="en-GB" dirty="0">
              <a:latin typeface="Comic Sans MS" panose="030F0702030302020204" pitchFamily="66" charset="0"/>
            </a:endParaRPr>
          </a:p>
        </p:txBody>
      </p:sp>
    </p:spTree>
    <p:extLst>
      <p:ext uri="{BB962C8B-B14F-4D97-AF65-F5344CB8AC3E}">
        <p14:creationId xmlns:p14="http://schemas.microsoft.com/office/powerpoint/2010/main" val="409831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ids Writing Background Stock Photos, Images and Backgrounds for Free  Download">
            <a:extLst>
              <a:ext uri="{FF2B5EF4-FFF2-40B4-BE49-F238E27FC236}">
                <a16:creationId xmlns:a16="http://schemas.microsoft.com/office/drawing/2014/main" id="{CDF66F48-7FAC-4AC9-BFA4-859B9E554CA3}"/>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1363673" y="-1208892"/>
            <a:ext cx="14433630" cy="8082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B002A8-8008-43D9-A3ED-78CCDB77FA43}"/>
              </a:ext>
            </a:extLst>
          </p:cNvPr>
          <p:cNvSpPr>
            <a:spLocks noGrp="1"/>
          </p:cNvSpPr>
          <p:nvPr>
            <p:ph type="title"/>
          </p:nvPr>
        </p:nvSpPr>
        <p:spPr/>
        <p:txBody>
          <a:bodyPr/>
          <a:lstStyle/>
          <a:p>
            <a:r>
              <a:rPr lang="en-GB" dirty="0">
                <a:solidFill>
                  <a:schemeClr val="accent5">
                    <a:lumMod val="50000"/>
                  </a:schemeClr>
                </a:solidFill>
                <a:latin typeface="Comic Sans MS" panose="030F0702030302020204" pitchFamily="66" charset="0"/>
              </a:rPr>
              <a:t>Example</a:t>
            </a:r>
          </a:p>
        </p:txBody>
      </p:sp>
      <p:sp>
        <p:nvSpPr>
          <p:cNvPr id="6" name="Text Placeholder 5">
            <a:extLst>
              <a:ext uri="{FF2B5EF4-FFF2-40B4-BE49-F238E27FC236}">
                <a16:creationId xmlns:a16="http://schemas.microsoft.com/office/drawing/2014/main" id="{2862889A-1BD2-4C6C-861C-2CBA1AE3A1F8}"/>
              </a:ext>
            </a:extLst>
          </p:cNvPr>
          <p:cNvSpPr>
            <a:spLocks noGrp="1"/>
          </p:cNvSpPr>
          <p:nvPr>
            <p:ph type="body" idx="1"/>
          </p:nvPr>
        </p:nvSpPr>
        <p:spPr>
          <a:xfrm>
            <a:off x="839788" y="1681163"/>
            <a:ext cx="5157787" cy="467677"/>
          </a:xfrm>
        </p:spPr>
        <p:txBody>
          <a:bodyPr/>
          <a:lstStyle/>
          <a:p>
            <a:r>
              <a:rPr lang="en-GB" dirty="0">
                <a:solidFill>
                  <a:schemeClr val="accent5">
                    <a:lumMod val="50000"/>
                  </a:schemeClr>
                </a:solidFill>
                <a:latin typeface="Comic Sans MS" panose="030F0702030302020204" pitchFamily="66" charset="0"/>
              </a:rPr>
              <a:t>Year 1 </a:t>
            </a:r>
          </a:p>
        </p:txBody>
      </p:sp>
      <p:sp>
        <p:nvSpPr>
          <p:cNvPr id="7" name="Content Placeholder 6">
            <a:extLst>
              <a:ext uri="{FF2B5EF4-FFF2-40B4-BE49-F238E27FC236}">
                <a16:creationId xmlns:a16="http://schemas.microsoft.com/office/drawing/2014/main" id="{75EEAA2B-FDFF-43BE-B7B2-58DF9229A01D}"/>
              </a:ext>
            </a:extLst>
          </p:cNvPr>
          <p:cNvSpPr>
            <a:spLocks noGrp="1"/>
          </p:cNvSpPr>
          <p:nvPr>
            <p:ph sz="half" idx="2"/>
          </p:nvPr>
        </p:nvSpPr>
        <p:spPr>
          <a:xfrm>
            <a:off x="839788" y="2148840"/>
            <a:ext cx="10041572" cy="4040823"/>
          </a:xfrm>
        </p:spPr>
        <p:txBody>
          <a:bodyPr>
            <a:normAutofit fontScale="92500"/>
          </a:bodyPr>
          <a:lstStyle/>
          <a:p>
            <a:pPr marL="0" indent="0">
              <a:buNone/>
            </a:pPr>
            <a:r>
              <a:rPr lang="en-GB" dirty="0">
                <a:highlight>
                  <a:srgbClr val="FFFF00"/>
                </a:highlight>
                <a:latin typeface="CCW Cursive Writing 1" panose="03050602040000000000" pitchFamily="66" charset="0"/>
              </a:rPr>
              <a:t>I </a:t>
            </a:r>
            <a:r>
              <a:rPr lang="en-GB" dirty="0">
                <a:latin typeface="CCW Cursive Writing 1" panose="03050602040000000000" pitchFamily="66" charset="0"/>
              </a:rPr>
              <a:t>can see a </a:t>
            </a:r>
            <a:r>
              <a:rPr lang="en-GB" dirty="0">
                <a:highlight>
                  <a:srgbClr val="00FF00"/>
                </a:highlight>
                <a:latin typeface="CCW Cursive Writing 1" panose="03050602040000000000" pitchFamily="66" charset="0"/>
              </a:rPr>
              <a:t>short</a:t>
            </a:r>
            <a:r>
              <a:rPr lang="en-GB" dirty="0">
                <a:latin typeface="CCW Cursive Writing 1" panose="03050602040000000000" pitchFamily="66" charset="0"/>
              </a:rPr>
              <a:t> dog </a:t>
            </a:r>
            <a:r>
              <a:rPr lang="en-GB" dirty="0">
                <a:highlight>
                  <a:srgbClr val="00FF00"/>
                </a:highlight>
                <a:latin typeface="CCW Cursive Writing 1" panose="03050602040000000000" pitchFamily="66" charset="0"/>
              </a:rPr>
              <a:t>and</a:t>
            </a:r>
            <a:r>
              <a:rPr lang="en-GB" dirty="0">
                <a:latin typeface="CCW Cursive Writing 1" panose="03050602040000000000" pitchFamily="66" charset="0"/>
              </a:rPr>
              <a:t> a </a:t>
            </a:r>
            <a:r>
              <a:rPr lang="en-GB" dirty="0">
                <a:highlight>
                  <a:srgbClr val="00FF00"/>
                </a:highlight>
                <a:latin typeface="CCW Cursive Writing 1" panose="03050602040000000000" pitchFamily="66" charset="0"/>
              </a:rPr>
              <a:t>tall</a:t>
            </a:r>
            <a:r>
              <a:rPr lang="en-GB" dirty="0">
                <a:latin typeface="CCW Cursive Writing 1" panose="03050602040000000000" pitchFamily="66" charset="0"/>
              </a:rPr>
              <a:t> tree</a:t>
            </a:r>
            <a:r>
              <a:rPr lang="en-GB" dirty="0">
                <a:highlight>
                  <a:srgbClr val="FFFF00"/>
                </a:highlight>
                <a:latin typeface="CCW Cursive Writing 1" panose="03050602040000000000" pitchFamily="66" charset="0"/>
              </a:rPr>
              <a:t>.</a:t>
            </a:r>
            <a:r>
              <a:rPr lang="en-GB" dirty="0">
                <a:latin typeface="CCW Cursive Writing 1" panose="03050602040000000000" pitchFamily="66" charset="0"/>
              </a:rPr>
              <a:t> </a:t>
            </a:r>
          </a:p>
        </p:txBody>
      </p:sp>
      <p:sp>
        <p:nvSpPr>
          <p:cNvPr id="8" name="Text Placeholder 7">
            <a:extLst>
              <a:ext uri="{FF2B5EF4-FFF2-40B4-BE49-F238E27FC236}">
                <a16:creationId xmlns:a16="http://schemas.microsoft.com/office/drawing/2014/main" id="{7E31EF2B-E1F2-4E5B-B7FF-DCB66F0930D0}"/>
              </a:ext>
            </a:extLst>
          </p:cNvPr>
          <p:cNvSpPr>
            <a:spLocks noGrp="1"/>
          </p:cNvSpPr>
          <p:nvPr>
            <p:ph type="body" sz="quarter" idx="3"/>
          </p:nvPr>
        </p:nvSpPr>
        <p:spPr>
          <a:xfrm>
            <a:off x="677386" y="3685382"/>
            <a:ext cx="5183188" cy="467677"/>
          </a:xfrm>
        </p:spPr>
        <p:txBody>
          <a:bodyPr/>
          <a:lstStyle/>
          <a:p>
            <a:r>
              <a:rPr lang="en-GB" dirty="0">
                <a:solidFill>
                  <a:schemeClr val="accent5">
                    <a:lumMod val="50000"/>
                  </a:schemeClr>
                </a:solidFill>
                <a:latin typeface="Comic Sans MS" panose="030F0702030302020204" pitchFamily="66" charset="0"/>
              </a:rPr>
              <a:t>Year 2 </a:t>
            </a:r>
          </a:p>
        </p:txBody>
      </p:sp>
      <p:sp>
        <p:nvSpPr>
          <p:cNvPr id="9" name="Content Placeholder 8">
            <a:extLst>
              <a:ext uri="{FF2B5EF4-FFF2-40B4-BE49-F238E27FC236}">
                <a16:creationId xmlns:a16="http://schemas.microsoft.com/office/drawing/2014/main" id="{A7242F7A-ED2F-46E4-A3A7-7FBEBB49EA34}"/>
              </a:ext>
            </a:extLst>
          </p:cNvPr>
          <p:cNvSpPr>
            <a:spLocks noGrp="1"/>
          </p:cNvSpPr>
          <p:nvPr>
            <p:ph sz="quarter" idx="4"/>
          </p:nvPr>
        </p:nvSpPr>
        <p:spPr>
          <a:xfrm>
            <a:off x="677386" y="4153059"/>
            <a:ext cx="10678002" cy="2036604"/>
          </a:xfrm>
        </p:spPr>
        <p:txBody>
          <a:bodyPr>
            <a:normAutofit fontScale="92500"/>
          </a:bodyPr>
          <a:lstStyle/>
          <a:p>
            <a:pPr marL="0" indent="0">
              <a:buNone/>
            </a:pPr>
            <a:r>
              <a:rPr lang="en-GB" dirty="0">
                <a:latin typeface="CCW Cursive Writing 1" panose="03050602040000000000" pitchFamily="66" charset="0"/>
              </a:rPr>
              <a:t>The dog is playing fetch.</a:t>
            </a:r>
          </a:p>
          <a:p>
            <a:pPr marL="0" indent="0">
              <a:buNone/>
            </a:pPr>
            <a:endParaRPr lang="en-GB" dirty="0"/>
          </a:p>
          <a:p>
            <a:pPr marL="0" indent="0">
              <a:buNone/>
            </a:pPr>
            <a:r>
              <a:rPr lang="en-GB" dirty="0">
                <a:highlight>
                  <a:srgbClr val="FFFF00"/>
                </a:highlight>
                <a:latin typeface="CCW Cursive Writing 1" panose="03050602040000000000" pitchFamily="66" charset="0"/>
              </a:rPr>
              <a:t>T</a:t>
            </a:r>
            <a:r>
              <a:rPr lang="en-GB" dirty="0">
                <a:latin typeface="CCW Cursive Writing 1" panose="03050602040000000000" pitchFamily="66" charset="0"/>
              </a:rPr>
              <a:t>he </a:t>
            </a:r>
            <a:r>
              <a:rPr lang="en-GB" dirty="0">
                <a:highlight>
                  <a:srgbClr val="00FF00"/>
                </a:highlight>
                <a:latin typeface="CCW Cursive Writing 1" panose="03050602040000000000" pitchFamily="66" charset="0"/>
              </a:rPr>
              <a:t>little orange </a:t>
            </a:r>
            <a:r>
              <a:rPr lang="en-GB" dirty="0">
                <a:latin typeface="CCW Cursive Writing 1" panose="03050602040000000000" pitchFamily="66" charset="0"/>
              </a:rPr>
              <a:t>dog is playing fetch </a:t>
            </a:r>
            <a:r>
              <a:rPr lang="en-GB" dirty="0">
                <a:highlight>
                  <a:srgbClr val="00FF00"/>
                </a:highlight>
                <a:latin typeface="CCW Cursive Writing 1" panose="03050602040000000000" pitchFamily="66" charset="0"/>
              </a:rPr>
              <a:t>because</a:t>
            </a:r>
            <a:r>
              <a:rPr lang="en-GB" dirty="0">
                <a:latin typeface="CCW Cursive Writing 1" panose="03050602040000000000" pitchFamily="66" charset="0"/>
              </a:rPr>
              <a:t> that is his favourite game</a:t>
            </a:r>
            <a:r>
              <a:rPr lang="en-GB" dirty="0">
                <a:highlight>
                  <a:srgbClr val="FFFF00"/>
                </a:highlight>
                <a:latin typeface="CCW Cursive Writing 1" panose="03050602040000000000" pitchFamily="66" charset="0"/>
              </a:rPr>
              <a:t>.</a:t>
            </a:r>
          </a:p>
        </p:txBody>
      </p:sp>
    </p:spTree>
    <p:extLst>
      <p:ext uri="{BB962C8B-B14F-4D97-AF65-F5344CB8AC3E}">
        <p14:creationId xmlns:p14="http://schemas.microsoft.com/office/powerpoint/2010/main" val="117197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ids Writing Background Stock Photos, Images and Backgrounds for Free  Download">
            <a:extLst>
              <a:ext uri="{FF2B5EF4-FFF2-40B4-BE49-F238E27FC236}">
                <a16:creationId xmlns:a16="http://schemas.microsoft.com/office/drawing/2014/main" id="{22234101-4140-47F5-8481-6A6DB766627F}"/>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1363673" y="-1208892"/>
            <a:ext cx="14433630" cy="8082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0B108E-39A7-4047-9E1E-3323A1F485D6}"/>
              </a:ext>
            </a:extLst>
          </p:cNvPr>
          <p:cNvSpPr>
            <a:spLocks noGrp="1"/>
          </p:cNvSpPr>
          <p:nvPr>
            <p:ph type="title"/>
          </p:nvPr>
        </p:nvSpPr>
        <p:spPr/>
        <p:txBody>
          <a:bodyPr/>
          <a:lstStyle/>
          <a:p>
            <a:r>
              <a:rPr lang="en-GB" dirty="0">
                <a:solidFill>
                  <a:schemeClr val="accent5">
                    <a:lumMod val="50000"/>
                  </a:schemeClr>
                </a:solidFill>
                <a:latin typeface="Comic Sans MS" panose="030F0702030302020204" pitchFamily="66" charset="0"/>
              </a:rPr>
              <a:t>Editing in year 2 </a:t>
            </a:r>
          </a:p>
        </p:txBody>
      </p:sp>
      <p:sp>
        <p:nvSpPr>
          <p:cNvPr id="3" name="Content Placeholder 2">
            <a:extLst>
              <a:ext uri="{FF2B5EF4-FFF2-40B4-BE49-F238E27FC236}">
                <a16:creationId xmlns:a16="http://schemas.microsoft.com/office/drawing/2014/main" id="{2DDF658D-6402-4E9A-9378-84471102A3A6}"/>
              </a:ext>
            </a:extLst>
          </p:cNvPr>
          <p:cNvSpPr>
            <a:spLocks noGrp="1"/>
          </p:cNvSpPr>
          <p:nvPr>
            <p:ph idx="1"/>
          </p:nvPr>
        </p:nvSpPr>
        <p:spPr>
          <a:xfrm>
            <a:off x="838200" y="1825625"/>
            <a:ext cx="9936480" cy="4351338"/>
          </a:xfrm>
        </p:spPr>
        <p:txBody>
          <a:bodyPr/>
          <a:lstStyle/>
          <a:p>
            <a:pPr marL="0" indent="0">
              <a:buNone/>
            </a:pPr>
            <a:r>
              <a:rPr lang="en-GB" dirty="0">
                <a:latin typeface="Comic Sans MS" panose="030F0702030302020204" pitchFamily="66" charset="0"/>
              </a:rPr>
              <a:t>Once we have completed a piece of writing, we go back through it using our purple pens to make corrections to improve our writing. This may be through better word choices, correcting punctuation, spelling corrections and handwriting improvement.</a:t>
            </a:r>
          </a:p>
        </p:txBody>
      </p:sp>
      <p:pic>
        <p:nvPicPr>
          <p:cNvPr id="6146" name="Picture 2" descr="Purple pen ,illustration,vector on ...">
            <a:extLst>
              <a:ext uri="{FF2B5EF4-FFF2-40B4-BE49-F238E27FC236}">
                <a16:creationId xmlns:a16="http://schemas.microsoft.com/office/drawing/2014/main" id="{0DF3B294-D7F0-4FAD-AFCB-9F90993F8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7929" y="653290"/>
            <a:ext cx="823912" cy="138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95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ds Writing Background Stock Photos, Images and Backgrounds for Free  Download">
            <a:extLst>
              <a:ext uri="{FF2B5EF4-FFF2-40B4-BE49-F238E27FC236}">
                <a16:creationId xmlns:a16="http://schemas.microsoft.com/office/drawing/2014/main" id="{D805F56A-2D56-4286-AF18-76848E490949}"/>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36021" y="0"/>
            <a:ext cx="12228021" cy="68476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FFA9E2-A562-4586-BE06-A49552F90373}"/>
              </a:ext>
            </a:extLst>
          </p:cNvPr>
          <p:cNvSpPr>
            <a:spLocks noGrp="1"/>
          </p:cNvSpPr>
          <p:nvPr>
            <p:ph type="title"/>
          </p:nvPr>
        </p:nvSpPr>
        <p:spPr>
          <a:xfrm>
            <a:off x="1584959" y="4374830"/>
            <a:ext cx="8874735" cy="2071690"/>
          </a:xfrm>
          <a:solidFill>
            <a:schemeClr val="bg1"/>
          </a:solidFill>
        </p:spPr>
        <p:txBody>
          <a:bodyPr>
            <a:normAutofit/>
          </a:bodyPr>
          <a:lstStyle/>
          <a:p>
            <a:pPr algn="ctr"/>
            <a:r>
              <a:rPr lang="en-GB" sz="3600" dirty="0">
                <a:latin typeface="Comic Sans MS" panose="030F0702030302020204" pitchFamily="66" charset="0"/>
              </a:rPr>
              <a:t>We hope you found it useful </a:t>
            </a:r>
          </a:p>
        </p:txBody>
      </p:sp>
      <p:pic>
        <p:nvPicPr>
          <p:cNvPr id="5" name="Picture 4">
            <a:extLst>
              <a:ext uri="{FF2B5EF4-FFF2-40B4-BE49-F238E27FC236}">
                <a16:creationId xmlns:a16="http://schemas.microsoft.com/office/drawing/2014/main" id="{9E1D26D4-8456-4D9B-8094-06AA11040D56}"/>
              </a:ext>
            </a:extLst>
          </p:cNvPr>
          <p:cNvPicPr>
            <a:picLocks noChangeAspect="1"/>
          </p:cNvPicPr>
          <p:nvPr/>
        </p:nvPicPr>
        <p:blipFill>
          <a:blip r:embed="rId3"/>
          <a:stretch>
            <a:fillRect/>
          </a:stretch>
        </p:blipFill>
        <p:spPr>
          <a:xfrm>
            <a:off x="1584959" y="1403032"/>
            <a:ext cx="8874735" cy="2986087"/>
          </a:xfrm>
          <a:prstGeom prst="rect">
            <a:avLst/>
          </a:prstGeom>
        </p:spPr>
      </p:pic>
    </p:spTree>
    <p:extLst>
      <p:ext uri="{BB962C8B-B14F-4D97-AF65-F5344CB8AC3E}">
        <p14:creationId xmlns:p14="http://schemas.microsoft.com/office/powerpoint/2010/main" val="3239822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s Writing Background Stock Photos, Images and Backgrounds for Free  Download">
            <a:extLst>
              <a:ext uri="{FF2B5EF4-FFF2-40B4-BE49-F238E27FC236}">
                <a16:creationId xmlns:a16="http://schemas.microsoft.com/office/drawing/2014/main" id="{7F4550EF-0277-464D-B1D5-79CD39257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0"/>
            <a:ext cx="12219214" cy="6842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CF52C1-B53C-4395-B78F-7F98ADAC6929}"/>
              </a:ext>
            </a:extLst>
          </p:cNvPr>
          <p:cNvSpPr>
            <a:spLocks noGrp="1"/>
          </p:cNvSpPr>
          <p:nvPr>
            <p:ph type="ctrTitle"/>
          </p:nvPr>
        </p:nvSpPr>
        <p:spPr>
          <a:xfrm>
            <a:off x="1510393" y="1579756"/>
            <a:ext cx="9144000" cy="726122"/>
          </a:xfrm>
        </p:spPr>
        <p:txBody>
          <a:bodyPr>
            <a:normAutofit fontScale="90000"/>
          </a:bodyPr>
          <a:lstStyle/>
          <a:p>
            <a:r>
              <a:rPr lang="en-GB" dirty="0">
                <a:solidFill>
                  <a:schemeClr val="accent5">
                    <a:lumMod val="50000"/>
                  </a:schemeClr>
                </a:solidFill>
                <a:latin typeface="Comic Sans MS" panose="030F0702030302020204" pitchFamily="66" charset="0"/>
              </a:rPr>
              <a:t>Purpose of today</a:t>
            </a:r>
          </a:p>
        </p:txBody>
      </p:sp>
      <p:sp>
        <p:nvSpPr>
          <p:cNvPr id="3" name="Subtitle 2">
            <a:extLst>
              <a:ext uri="{FF2B5EF4-FFF2-40B4-BE49-F238E27FC236}">
                <a16:creationId xmlns:a16="http://schemas.microsoft.com/office/drawing/2014/main" id="{194269D0-EDDD-4BD0-9E15-AB83022C497C}"/>
              </a:ext>
            </a:extLst>
          </p:cNvPr>
          <p:cNvSpPr>
            <a:spLocks noGrp="1"/>
          </p:cNvSpPr>
          <p:nvPr>
            <p:ph type="subTitle" idx="1"/>
          </p:nvPr>
        </p:nvSpPr>
        <p:spPr>
          <a:xfrm>
            <a:off x="1585292" y="3172225"/>
            <a:ext cx="8840856" cy="1655762"/>
          </a:xfrm>
        </p:spPr>
        <p:txBody>
          <a:bodyPr/>
          <a:lstStyle/>
          <a:p>
            <a:r>
              <a:rPr lang="en-GB" dirty="0">
                <a:latin typeface="Comic Sans MS" panose="030F0702030302020204" pitchFamily="66" charset="0"/>
              </a:rPr>
              <a:t>We will be showing you how we teach your children during their writing lessons. We will take you through the steps of understanding, exploring grammar in context and applying this learning to a final independent writing piece.</a:t>
            </a:r>
          </a:p>
        </p:txBody>
      </p:sp>
    </p:spTree>
    <p:extLst>
      <p:ext uri="{BB962C8B-B14F-4D97-AF65-F5344CB8AC3E}">
        <p14:creationId xmlns:p14="http://schemas.microsoft.com/office/powerpoint/2010/main" val="560889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ds Writing Background Stock Photos, Images and Backgrounds for Free  Download">
            <a:extLst>
              <a:ext uri="{FF2B5EF4-FFF2-40B4-BE49-F238E27FC236}">
                <a16:creationId xmlns:a16="http://schemas.microsoft.com/office/drawing/2014/main" id="{EAEBB525-0FC2-47EA-848B-60E806AF6F1A}"/>
              </a:ext>
            </a:extLst>
          </p:cNvPr>
          <p:cNvPicPr>
            <a:picLocks noChangeAspect="1" noChangeArrowheads="1"/>
          </p:cNvPicPr>
          <p:nvPr/>
        </p:nvPicPr>
        <p:blipFill>
          <a:blip r:embed="rId3">
            <a:alphaModFix amt="64000"/>
            <a:extLst>
              <a:ext uri="{28A0092B-C50C-407E-A947-70E740481C1C}">
                <a14:useLocalDpi xmlns:a14="http://schemas.microsoft.com/office/drawing/2010/main" val="0"/>
              </a:ext>
            </a:extLst>
          </a:blip>
          <a:srcRect/>
          <a:stretch>
            <a:fillRect/>
          </a:stretch>
        </p:blipFill>
        <p:spPr bwMode="auto">
          <a:xfrm>
            <a:off x="-1363673" y="-1208892"/>
            <a:ext cx="14433630" cy="8082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CF52C1-B53C-4395-B78F-7F98ADAC6929}"/>
              </a:ext>
            </a:extLst>
          </p:cNvPr>
          <p:cNvSpPr>
            <a:spLocks noGrp="1"/>
          </p:cNvSpPr>
          <p:nvPr>
            <p:ph type="title"/>
          </p:nvPr>
        </p:nvSpPr>
        <p:spPr>
          <a:xfrm>
            <a:off x="595342" y="960120"/>
            <a:ext cx="10515600" cy="1722120"/>
          </a:xfrm>
        </p:spPr>
        <p:txBody>
          <a:bodyPr>
            <a:normAutofit/>
          </a:bodyPr>
          <a:lstStyle/>
          <a:p>
            <a:br>
              <a:rPr lang="en-GB" dirty="0">
                <a:solidFill>
                  <a:schemeClr val="accent5">
                    <a:lumMod val="50000"/>
                  </a:schemeClr>
                </a:solidFill>
                <a:latin typeface="Comic Sans MS" panose="030F0702030302020204" pitchFamily="66" charset="0"/>
              </a:rPr>
            </a:br>
            <a:br>
              <a:rPr lang="en-GB" dirty="0">
                <a:solidFill>
                  <a:schemeClr val="accent5">
                    <a:lumMod val="50000"/>
                  </a:schemeClr>
                </a:solidFill>
                <a:latin typeface="Comic Sans MS" panose="030F0702030302020204" pitchFamily="66" charset="0"/>
              </a:rPr>
            </a:br>
            <a:r>
              <a:rPr lang="en-GB" sz="2400" b="0" i="0" dirty="0">
                <a:solidFill>
                  <a:srgbClr val="000000"/>
                </a:solidFill>
                <a:effectLst/>
                <a:latin typeface="Comic Sans MS" panose="030F0702030302020204" pitchFamily="66" charset="0"/>
              </a:rPr>
              <a:t>A structured, text-led literacy programme for primary classrooms.</a:t>
            </a:r>
            <a:r>
              <a:rPr lang="en-GB" sz="2400" dirty="0">
                <a:latin typeface="Comic Sans MS" panose="030F0702030302020204" pitchFamily="66" charset="0"/>
              </a:rPr>
              <a:t> </a:t>
            </a:r>
            <a:endParaRPr lang="en-GB"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772F3E9A-7F6D-4F12-827B-AFF7FD872A0E}"/>
              </a:ext>
            </a:extLst>
          </p:cNvPr>
          <p:cNvSpPr>
            <a:spLocks noGrp="1"/>
          </p:cNvSpPr>
          <p:nvPr>
            <p:ph sz="half" idx="1"/>
          </p:nvPr>
        </p:nvSpPr>
        <p:spPr>
          <a:xfrm>
            <a:off x="838200" y="2941319"/>
            <a:ext cx="3992880" cy="3235643"/>
          </a:xfrm>
        </p:spPr>
        <p:txBody>
          <a:bodyPr>
            <a:normAutofit/>
          </a:bodyPr>
          <a:lstStyle/>
          <a:p>
            <a:pPr marL="0" indent="0" algn="ctr" fontAlgn="base">
              <a:buNone/>
            </a:pPr>
            <a:r>
              <a:rPr lang="en-GB" sz="2400" b="1" i="0" u="sng" dirty="0">
                <a:solidFill>
                  <a:schemeClr val="accent5">
                    <a:lumMod val="50000"/>
                  </a:schemeClr>
                </a:solidFill>
                <a:effectLst/>
                <a:latin typeface="Comic Sans MS" panose="030F0702030302020204" pitchFamily="66" charset="0"/>
              </a:rPr>
              <a:t>How it works</a:t>
            </a:r>
          </a:p>
          <a:p>
            <a:pPr algn="l" fontAlgn="base">
              <a:buFont typeface="Arial" panose="020B0604020202020204" pitchFamily="34" charset="0"/>
              <a:buChar char="•"/>
            </a:pPr>
            <a:r>
              <a:rPr lang="en-GB" sz="2000" i="0" dirty="0">
                <a:solidFill>
                  <a:srgbClr val="000000"/>
                </a:solidFill>
                <a:effectLst/>
                <a:latin typeface="Comic Sans MS" panose="030F0702030302020204" pitchFamily="66" charset="0"/>
              </a:rPr>
              <a:t>Immerse in a model text </a:t>
            </a:r>
          </a:p>
          <a:p>
            <a:pPr algn="l" fontAlgn="base">
              <a:buFont typeface="Arial" panose="020B0604020202020204" pitchFamily="34" charset="0"/>
              <a:buChar char="•"/>
            </a:pPr>
            <a:r>
              <a:rPr lang="en-GB" sz="2000" i="0" dirty="0">
                <a:solidFill>
                  <a:srgbClr val="000000"/>
                </a:solidFill>
                <a:effectLst/>
                <a:latin typeface="Comic Sans MS" panose="030F0702030302020204" pitchFamily="66" charset="0"/>
              </a:rPr>
              <a:t>Investigate the craft</a:t>
            </a:r>
          </a:p>
          <a:p>
            <a:pPr algn="l" fontAlgn="base">
              <a:buFont typeface="Arial" panose="020B0604020202020204" pitchFamily="34" charset="0"/>
              <a:buChar char="•"/>
            </a:pPr>
            <a:r>
              <a:rPr lang="en-GB" sz="2000" i="0" dirty="0">
                <a:solidFill>
                  <a:srgbClr val="000000"/>
                </a:solidFill>
                <a:effectLst/>
                <a:latin typeface="Comic Sans MS" panose="030F0702030302020204" pitchFamily="66" charset="0"/>
              </a:rPr>
              <a:t>Rehearse ideas</a:t>
            </a:r>
          </a:p>
          <a:p>
            <a:pPr algn="l" fontAlgn="base">
              <a:buFont typeface="Arial" panose="020B0604020202020204" pitchFamily="34" charset="0"/>
              <a:buChar char="•"/>
            </a:pPr>
            <a:r>
              <a:rPr lang="en-GB" sz="2000" i="0" dirty="0">
                <a:solidFill>
                  <a:srgbClr val="000000"/>
                </a:solidFill>
                <a:effectLst/>
                <a:latin typeface="Comic Sans MS" panose="030F0702030302020204" pitchFamily="66" charset="0"/>
              </a:rPr>
              <a:t>Compose independently</a:t>
            </a:r>
          </a:p>
          <a:p>
            <a:pPr algn="l" fontAlgn="base">
              <a:buFont typeface="Arial" panose="020B0604020202020204" pitchFamily="34" charset="0"/>
              <a:buChar char="•"/>
            </a:pPr>
            <a:r>
              <a:rPr lang="en-GB" sz="2000" i="0" dirty="0">
                <a:solidFill>
                  <a:srgbClr val="000000"/>
                </a:solidFill>
                <a:effectLst/>
                <a:latin typeface="Comic Sans MS" panose="030F0702030302020204" pitchFamily="66" charset="0"/>
              </a:rPr>
              <a:t>Revise with intention</a:t>
            </a:r>
            <a:endParaRPr lang="en-GB" sz="3200" dirty="0">
              <a:latin typeface="Comic Sans MS" panose="030F0702030302020204" pitchFamily="66" charset="0"/>
            </a:endParaRPr>
          </a:p>
        </p:txBody>
      </p:sp>
      <p:sp>
        <p:nvSpPr>
          <p:cNvPr id="5" name="Content Placeholder 4">
            <a:extLst>
              <a:ext uri="{FF2B5EF4-FFF2-40B4-BE49-F238E27FC236}">
                <a16:creationId xmlns:a16="http://schemas.microsoft.com/office/drawing/2014/main" id="{444C0BEE-CA21-4C9F-A13E-9D1457C31CC1}"/>
              </a:ext>
            </a:extLst>
          </p:cNvPr>
          <p:cNvSpPr>
            <a:spLocks noGrp="1"/>
          </p:cNvSpPr>
          <p:nvPr>
            <p:ph sz="half" idx="2"/>
          </p:nvPr>
        </p:nvSpPr>
        <p:spPr>
          <a:xfrm>
            <a:off x="4831080" y="2941319"/>
            <a:ext cx="6522720" cy="3235644"/>
          </a:xfrm>
        </p:spPr>
        <p:txBody>
          <a:bodyPr>
            <a:normAutofit/>
          </a:bodyPr>
          <a:lstStyle/>
          <a:p>
            <a:pPr marL="0" indent="0" algn="ctr" fontAlgn="base">
              <a:buNone/>
            </a:pPr>
            <a:r>
              <a:rPr lang="en-GB" sz="2400" b="1" i="0" u="sng" dirty="0">
                <a:solidFill>
                  <a:schemeClr val="accent5">
                    <a:lumMod val="50000"/>
                  </a:schemeClr>
                </a:solidFill>
                <a:effectLst/>
                <a:latin typeface="Comic Sans MS" panose="030F0702030302020204" pitchFamily="66" charset="0"/>
              </a:rPr>
              <a:t>What it aims to achieve</a:t>
            </a:r>
            <a:endParaRPr lang="en-GB" sz="2400" b="0" i="0" u="sng" dirty="0">
              <a:solidFill>
                <a:schemeClr val="accent5">
                  <a:lumMod val="50000"/>
                </a:schemeClr>
              </a:solidFill>
              <a:effectLst/>
              <a:latin typeface="Comic Sans MS" panose="030F0702030302020204" pitchFamily="66" charset="0"/>
            </a:endParaRPr>
          </a:p>
          <a:p>
            <a:pPr algn="l" fontAlgn="base">
              <a:buFont typeface="Arial" panose="020B0604020202020204" pitchFamily="34" charset="0"/>
              <a:buChar char="•"/>
            </a:pPr>
            <a:r>
              <a:rPr lang="en-GB" sz="2000" b="0" i="0" dirty="0">
                <a:solidFill>
                  <a:srgbClr val="000000"/>
                </a:solidFill>
                <a:effectLst/>
                <a:latin typeface="Comic Sans MS" panose="030F0702030302020204" pitchFamily="66" charset="0"/>
              </a:rPr>
              <a:t>A tighter link between reading and writing</a:t>
            </a:r>
          </a:p>
          <a:p>
            <a:pPr algn="l" fontAlgn="base">
              <a:buFont typeface="Arial" panose="020B0604020202020204" pitchFamily="34" charset="0"/>
              <a:buChar char="•"/>
            </a:pPr>
            <a:r>
              <a:rPr lang="en-GB" sz="2000" b="0" i="0" dirty="0">
                <a:solidFill>
                  <a:srgbClr val="000000"/>
                </a:solidFill>
                <a:effectLst/>
                <a:latin typeface="Comic Sans MS" panose="030F0702030302020204" pitchFamily="66" charset="0"/>
              </a:rPr>
              <a:t>Stronger vocabulary and grammatical confidence</a:t>
            </a:r>
          </a:p>
          <a:p>
            <a:pPr algn="l" fontAlgn="base">
              <a:buFont typeface="Arial" panose="020B0604020202020204" pitchFamily="34" charset="0"/>
              <a:buChar char="•"/>
            </a:pPr>
            <a:r>
              <a:rPr lang="en-GB" sz="2000" b="0" i="0" dirty="0">
                <a:solidFill>
                  <a:srgbClr val="000000"/>
                </a:solidFill>
                <a:effectLst/>
                <a:latin typeface="Comic Sans MS" panose="030F0702030302020204" pitchFamily="66" charset="0"/>
              </a:rPr>
              <a:t>Clear models of genre and purpose</a:t>
            </a:r>
          </a:p>
          <a:p>
            <a:pPr algn="l" fontAlgn="base">
              <a:buFont typeface="Arial" panose="020B0604020202020204" pitchFamily="34" charset="0"/>
              <a:buChar char="•"/>
            </a:pPr>
            <a:r>
              <a:rPr lang="en-GB" sz="2000" b="0" i="0" dirty="0">
                <a:solidFill>
                  <a:srgbClr val="000000"/>
                </a:solidFill>
                <a:effectLst/>
                <a:latin typeface="Comic Sans MS" panose="030F0702030302020204" pitchFamily="66" charset="0"/>
              </a:rPr>
              <a:t>A predictable structure that helps teachers scaffold progress</a:t>
            </a:r>
          </a:p>
          <a:p>
            <a:endParaRPr lang="en-GB" dirty="0"/>
          </a:p>
        </p:txBody>
      </p:sp>
      <p:pic>
        <p:nvPicPr>
          <p:cNvPr id="3074" name="Picture 2" descr="Read into Writing - Rising Stars">
            <a:extLst>
              <a:ext uri="{FF2B5EF4-FFF2-40B4-BE49-F238E27FC236}">
                <a16:creationId xmlns:a16="http://schemas.microsoft.com/office/drawing/2014/main" id="{C6A351D6-08E8-4730-95DA-B00EFBB2A5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7240"/>
          <a:stretch/>
        </p:blipFill>
        <p:spPr bwMode="auto">
          <a:xfrm>
            <a:off x="4150013" y="573363"/>
            <a:ext cx="2758440" cy="16709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chette Learning ...">
            <a:extLst>
              <a:ext uri="{FF2B5EF4-FFF2-40B4-BE49-F238E27FC236}">
                <a16:creationId xmlns:a16="http://schemas.microsoft.com/office/drawing/2014/main" id="{2C08E4E3-640E-4732-93E8-D462CF583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866" y="5670069"/>
            <a:ext cx="2166967" cy="57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21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Kids Writing Background Stock Photos, Images and Backgrounds for Free  Download">
            <a:extLst>
              <a:ext uri="{FF2B5EF4-FFF2-40B4-BE49-F238E27FC236}">
                <a16:creationId xmlns:a16="http://schemas.microsoft.com/office/drawing/2014/main" id="{414287AE-ABBC-4B29-BC52-5CA2475B8CE4}"/>
              </a:ext>
            </a:extLst>
          </p:cNvPr>
          <p:cNvPicPr>
            <a:picLocks noChangeAspect="1" noChangeArrowheads="1"/>
          </p:cNvPicPr>
          <p:nvPr/>
        </p:nvPicPr>
        <p:blipFill>
          <a:blip r:embed="rId3">
            <a:alphaModFix amt="64000"/>
            <a:extLst>
              <a:ext uri="{28A0092B-C50C-407E-A947-70E740481C1C}">
                <a14:useLocalDpi xmlns:a14="http://schemas.microsoft.com/office/drawing/2010/main" val="0"/>
              </a:ext>
            </a:extLst>
          </a:blip>
          <a:srcRect/>
          <a:stretch>
            <a:fillRect/>
          </a:stretch>
        </p:blipFill>
        <p:spPr bwMode="auto">
          <a:xfrm>
            <a:off x="-1363673" y="-1208892"/>
            <a:ext cx="14433630" cy="80828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B34BA05-0E0E-4352-9088-45797416BBE6}"/>
              </a:ext>
            </a:extLst>
          </p:cNvPr>
          <p:cNvPicPr>
            <a:picLocks noChangeAspect="1"/>
          </p:cNvPicPr>
          <p:nvPr/>
        </p:nvPicPr>
        <p:blipFill>
          <a:blip r:embed="rId4"/>
          <a:stretch>
            <a:fillRect/>
          </a:stretch>
        </p:blipFill>
        <p:spPr>
          <a:xfrm>
            <a:off x="2397408" y="942989"/>
            <a:ext cx="7397184" cy="5540856"/>
          </a:xfrm>
          <a:prstGeom prst="rect">
            <a:avLst/>
          </a:prstGeom>
        </p:spPr>
      </p:pic>
      <p:sp>
        <p:nvSpPr>
          <p:cNvPr id="14" name="TextBox 13">
            <a:extLst>
              <a:ext uri="{FF2B5EF4-FFF2-40B4-BE49-F238E27FC236}">
                <a16:creationId xmlns:a16="http://schemas.microsoft.com/office/drawing/2014/main" id="{43E87B85-61BE-4BEF-9609-9CA7F64BFE85}"/>
              </a:ext>
            </a:extLst>
          </p:cNvPr>
          <p:cNvSpPr txBox="1"/>
          <p:nvPr/>
        </p:nvSpPr>
        <p:spPr>
          <a:xfrm>
            <a:off x="2412136" y="374155"/>
            <a:ext cx="6882012" cy="584775"/>
          </a:xfrm>
          <a:prstGeom prst="rect">
            <a:avLst/>
          </a:prstGeom>
          <a:noFill/>
        </p:spPr>
        <p:txBody>
          <a:bodyPr wrap="none" rtlCol="0">
            <a:spAutoFit/>
          </a:bodyPr>
          <a:lstStyle/>
          <a:p>
            <a:r>
              <a:rPr lang="en-GB" sz="3200" dirty="0">
                <a:solidFill>
                  <a:schemeClr val="accent5">
                    <a:lumMod val="50000"/>
                  </a:schemeClr>
                </a:solidFill>
                <a:latin typeface="Comic Sans MS" panose="030F0702030302020204" pitchFamily="66" charset="0"/>
              </a:rPr>
              <a:t>The assessment framework Year 1 </a:t>
            </a:r>
          </a:p>
        </p:txBody>
      </p:sp>
    </p:spTree>
    <p:extLst>
      <p:ext uri="{BB962C8B-B14F-4D97-AF65-F5344CB8AC3E}">
        <p14:creationId xmlns:p14="http://schemas.microsoft.com/office/powerpoint/2010/main" val="2669792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ids Writing Background Stock Photos, Images and Backgrounds for Free  Download">
            <a:extLst>
              <a:ext uri="{FF2B5EF4-FFF2-40B4-BE49-F238E27FC236}">
                <a16:creationId xmlns:a16="http://schemas.microsoft.com/office/drawing/2014/main" id="{9A91C30B-470B-4205-8D22-E355E5B28B46}"/>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1363673" y="-1208892"/>
            <a:ext cx="14433630" cy="80828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29C336A-F54A-48C4-B9C2-0007273C1455}"/>
              </a:ext>
            </a:extLst>
          </p:cNvPr>
          <p:cNvPicPr>
            <a:picLocks noChangeAspect="1"/>
          </p:cNvPicPr>
          <p:nvPr/>
        </p:nvPicPr>
        <p:blipFill>
          <a:blip r:embed="rId3"/>
          <a:stretch>
            <a:fillRect/>
          </a:stretch>
        </p:blipFill>
        <p:spPr>
          <a:xfrm>
            <a:off x="1847666" y="894083"/>
            <a:ext cx="7765147" cy="5415909"/>
          </a:xfrm>
          <a:prstGeom prst="rect">
            <a:avLst/>
          </a:prstGeom>
        </p:spPr>
      </p:pic>
      <p:sp>
        <p:nvSpPr>
          <p:cNvPr id="9" name="TextBox 8">
            <a:extLst>
              <a:ext uri="{FF2B5EF4-FFF2-40B4-BE49-F238E27FC236}">
                <a16:creationId xmlns:a16="http://schemas.microsoft.com/office/drawing/2014/main" id="{ACD5CBAF-6DEA-48FC-B1CE-ECB770249630}"/>
              </a:ext>
            </a:extLst>
          </p:cNvPr>
          <p:cNvSpPr txBox="1"/>
          <p:nvPr/>
        </p:nvSpPr>
        <p:spPr>
          <a:xfrm>
            <a:off x="2412136" y="374155"/>
            <a:ext cx="6882012" cy="584775"/>
          </a:xfrm>
          <a:prstGeom prst="rect">
            <a:avLst/>
          </a:prstGeom>
          <a:noFill/>
        </p:spPr>
        <p:txBody>
          <a:bodyPr wrap="none" rtlCol="0">
            <a:spAutoFit/>
          </a:bodyPr>
          <a:lstStyle/>
          <a:p>
            <a:r>
              <a:rPr lang="en-GB" sz="3200" dirty="0">
                <a:solidFill>
                  <a:schemeClr val="accent5">
                    <a:lumMod val="50000"/>
                  </a:schemeClr>
                </a:solidFill>
                <a:latin typeface="Comic Sans MS" panose="030F0702030302020204" pitchFamily="66" charset="0"/>
              </a:rPr>
              <a:t>The assessment framework Year 2 </a:t>
            </a:r>
          </a:p>
        </p:txBody>
      </p:sp>
    </p:spTree>
    <p:extLst>
      <p:ext uri="{BB962C8B-B14F-4D97-AF65-F5344CB8AC3E}">
        <p14:creationId xmlns:p14="http://schemas.microsoft.com/office/powerpoint/2010/main" val="159664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ids Writing Background Stock Photos, Images and Backgrounds for Free  Download">
            <a:extLst>
              <a:ext uri="{FF2B5EF4-FFF2-40B4-BE49-F238E27FC236}">
                <a16:creationId xmlns:a16="http://schemas.microsoft.com/office/drawing/2014/main" id="{FFEA0CC3-4F36-4B62-8F6F-5FE4C3F196F1}"/>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1363673" y="-1208892"/>
            <a:ext cx="14433630" cy="8082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B2679F-1289-4BE9-88D1-827EB3B0AC13}"/>
              </a:ext>
            </a:extLst>
          </p:cNvPr>
          <p:cNvSpPr>
            <a:spLocks noGrp="1"/>
          </p:cNvSpPr>
          <p:nvPr>
            <p:ph type="title"/>
          </p:nvPr>
        </p:nvSpPr>
        <p:spPr/>
        <p:txBody>
          <a:bodyPr/>
          <a:lstStyle/>
          <a:p>
            <a:r>
              <a:rPr lang="en-GB" dirty="0">
                <a:solidFill>
                  <a:schemeClr val="accent5">
                    <a:lumMod val="50000"/>
                  </a:schemeClr>
                </a:solidFill>
                <a:latin typeface="Comic Sans MS" panose="030F0702030302020204" pitchFamily="66" charset="0"/>
              </a:rPr>
              <a:t>Texts this year -  Year 1 </a:t>
            </a:r>
          </a:p>
        </p:txBody>
      </p:sp>
      <p:pic>
        <p:nvPicPr>
          <p:cNvPr id="4098" name="Picture 2" descr="Oi Frog! (Oi Frog and Friends): Amazon.co.uk: Gray, Kes, Field, Jim:  9781444910865: Books">
            <a:extLst>
              <a:ext uri="{FF2B5EF4-FFF2-40B4-BE49-F238E27FC236}">
                <a16:creationId xmlns:a16="http://schemas.microsoft.com/office/drawing/2014/main" id="{C8DF1938-A938-4C7F-A2E2-4CEF66627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89" y="1418284"/>
            <a:ext cx="1932289" cy="19345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Night Box by Louise Greig | Goodreads">
            <a:extLst>
              <a:ext uri="{FF2B5EF4-FFF2-40B4-BE49-F238E27FC236}">
                <a16:creationId xmlns:a16="http://schemas.microsoft.com/office/drawing/2014/main" id="{261734D2-D664-4851-A954-2A6B73F3F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949" y="1395411"/>
            <a:ext cx="20288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rion and the Dark: Amazon.co.uk ...">
            <a:extLst>
              <a:ext uri="{FF2B5EF4-FFF2-40B4-BE49-F238E27FC236}">
                <a16:creationId xmlns:a16="http://schemas.microsoft.com/office/drawing/2014/main" id="{825A07E5-1E45-43E1-83C7-AF57CB5CC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252" y="1528761"/>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ole's Star: Amazon.co.uk: Teckentrup ...">
            <a:extLst>
              <a:ext uri="{FF2B5EF4-FFF2-40B4-BE49-F238E27FC236}">
                <a16:creationId xmlns:a16="http://schemas.microsoft.com/office/drawing/2014/main" id="{9E6AE1AC-20D3-4391-BB69-6E2904ED05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248" y="4222920"/>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he Queen's Hat Series - Redesign The ...">
            <a:extLst>
              <a:ext uri="{FF2B5EF4-FFF2-40B4-BE49-F238E27FC236}">
                <a16:creationId xmlns:a16="http://schemas.microsoft.com/office/drawing/2014/main" id="{99B1CA03-2D11-4651-8653-5891B7B128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3333" y="1443037"/>
            <a:ext cx="21145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DC44F80-4CE5-48FC-9E54-49C08E226749}"/>
              </a:ext>
            </a:extLst>
          </p:cNvPr>
          <p:cNvPicPr>
            <a:picLocks noChangeAspect="1"/>
          </p:cNvPicPr>
          <p:nvPr/>
        </p:nvPicPr>
        <p:blipFill>
          <a:blip r:embed="rId8"/>
          <a:stretch>
            <a:fillRect/>
          </a:stretch>
        </p:blipFill>
        <p:spPr>
          <a:xfrm>
            <a:off x="8894445" y="575798"/>
            <a:ext cx="1809750" cy="1809750"/>
          </a:xfrm>
          <a:prstGeom prst="rect">
            <a:avLst/>
          </a:prstGeom>
        </p:spPr>
      </p:pic>
      <p:pic>
        <p:nvPicPr>
          <p:cNvPr id="4110" name="Picture 14" descr="Where The Wild Things Are : Sendak ...">
            <a:extLst>
              <a:ext uri="{FF2B5EF4-FFF2-40B4-BE49-F238E27FC236}">
                <a16:creationId xmlns:a16="http://schemas.microsoft.com/office/drawing/2014/main" id="{2F20F434-61FE-4051-90E4-37CC036C24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0599" y="4280069"/>
            <a:ext cx="22574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Manfred the Baddie: Amazon.co.uk ...">
            <a:extLst>
              <a:ext uri="{FF2B5EF4-FFF2-40B4-BE49-F238E27FC236}">
                <a16:creationId xmlns:a16="http://schemas.microsoft.com/office/drawing/2014/main" id="{04B877BC-3547-44E6-8A1A-8A3493C511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0361" y="4067175"/>
            <a:ext cx="199072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4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ids Writing Background Stock Photos, Images and Backgrounds for Free  Download">
            <a:extLst>
              <a:ext uri="{FF2B5EF4-FFF2-40B4-BE49-F238E27FC236}">
                <a16:creationId xmlns:a16="http://schemas.microsoft.com/office/drawing/2014/main" id="{58EAA9E9-8775-4D2E-BD76-0D2F4DA929BA}"/>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1363673" y="-1208892"/>
            <a:ext cx="14433630" cy="8082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B2679F-1289-4BE9-88D1-827EB3B0AC13}"/>
              </a:ext>
            </a:extLst>
          </p:cNvPr>
          <p:cNvSpPr>
            <a:spLocks noGrp="1"/>
          </p:cNvSpPr>
          <p:nvPr>
            <p:ph type="title"/>
          </p:nvPr>
        </p:nvSpPr>
        <p:spPr/>
        <p:txBody>
          <a:bodyPr/>
          <a:lstStyle/>
          <a:p>
            <a:r>
              <a:rPr lang="en-GB" dirty="0">
                <a:solidFill>
                  <a:schemeClr val="accent5">
                    <a:lumMod val="50000"/>
                  </a:schemeClr>
                </a:solidFill>
                <a:latin typeface="Comic Sans MS" panose="030F0702030302020204" pitchFamily="66" charset="0"/>
              </a:rPr>
              <a:t>Texts this year -  Year 2</a:t>
            </a:r>
            <a:endParaRPr lang="en-GB" dirty="0">
              <a:solidFill>
                <a:schemeClr val="accent5">
                  <a:lumMod val="50000"/>
                </a:schemeClr>
              </a:solidFill>
            </a:endParaRPr>
          </a:p>
        </p:txBody>
      </p:sp>
      <p:pic>
        <p:nvPicPr>
          <p:cNvPr id="5122" name="Picture 2" descr="Fantastic Mr Fox: Amazon.co.uk: Dahl ...">
            <a:extLst>
              <a:ext uri="{FF2B5EF4-FFF2-40B4-BE49-F238E27FC236}">
                <a16:creationId xmlns:a16="http://schemas.microsoft.com/office/drawing/2014/main" id="{E692A1CA-03E5-452A-AEE8-6849A0DEE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360" y="1502422"/>
            <a:ext cx="1408425" cy="21709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Diary of a Killer Cat: 1 (The ...">
            <a:extLst>
              <a:ext uri="{FF2B5EF4-FFF2-40B4-BE49-F238E27FC236}">
                <a16:creationId xmlns:a16="http://schemas.microsoft.com/office/drawing/2014/main" id="{61670D72-C4AA-47DA-B6AD-DB4ADD796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74" y="1586109"/>
            <a:ext cx="1414123" cy="219189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e Tale of Jemima Puddle-Duck: The ...">
            <a:extLst>
              <a:ext uri="{FF2B5EF4-FFF2-40B4-BE49-F238E27FC236}">
                <a16:creationId xmlns:a16="http://schemas.microsoft.com/office/drawing/2014/main" id="{DEA96FB1-EA0A-467A-8EAE-FEBD198E0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5660" y="3288679"/>
            <a:ext cx="160020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he Tin Forest: Amazon.co.uk: Ward ...">
            <a:extLst>
              <a:ext uri="{FF2B5EF4-FFF2-40B4-BE49-F238E27FC236}">
                <a16:creationId xmlns:a16="http://schemas.microsoft.com/office/drawing/2014/main" id="{327720B6-D74E-46D9-826B-7782816E79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4199" y="3938588"/>
            <a:ext cx="19812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or Wolf: Amazon.co.uk: Bright ...">
            <a:extLst>
              <a:ext uri="{FF2B5EF4-FFF2-40B4-BE49-F238E27FC236}">
                <a16:creationId xmlns:a16="http://schemas.microsoft.com/office/drawing/2014/main" id="{2A9772F5-4B4D-4858-9FAF-CA37C909B9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5498" y="3664843"/>
            <a:ext cx="1924050" cy="23717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idy by Emily Gravett | Waterstones">
            <a:extLst>
              <a:ext uri="{FF2B5EF4-FFF2-40B4-BE49-F238E27FC236}">
                <a16:creationId xmlns:a16="http://schemas.microsoft.com/office/drawing/2014/main" id="{CD6FEA69-D3DB-4211-AC06-3C4D0029A0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6658" y="1311672"/>
            <a:ext cx="1714500" cy="1977007"/>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Greta and the Giants: inspired by Greta ...">
            <a:extLst>
              <a:ext uri="{FF2B5EF4-FFF2-40B4-BE49-F238E27FC236}">
                <a16:creationId xmlns:a16="http://schemas.microsoft.com/office/drawing/2014/main" id="{E72E4CDF-6D68-42A0-8850-DFE6A20035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0160" y="1027906"/>
            <a:ext cx="1699246" cy="197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93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ids Writing Background Stock Photos, Images and Backgrounds for Free  Download">
            <a:extLst>
              <a:ext uri="{FF2B5EF4-FFF2-40B4-BE49-F238E27FC236}">
                <a16:creationId xmlns:a16="http://schemas.microsoft.com/office/drawing/2014/main" id="{E0AF95EB-7063-40A5-A70D-3213C7E2778B}"/>
              </a:ext>
            </a:extLst>
          </p:cNvPr>
          <p:cNvPicPr>
            <a:picLocks noChangeAspect="1" noChangeArrowheads="1"/>
          </p:cNvPicPr>
          <p:nvPr/>
        </p:nvPicPr>
        <p:blipFill>
          <a:blip r:embed="rId3">
            <a:alphaModFix amt="64000"/>
            <a:extLst>
              <a:ext uri="{28A0092B-C50C-407E-A947-70E740481C1C}">
                <a14:useLocalDpi xmlns:a14="http://schemas.microsoft.com/office/drawing/2010/main" val="0"/>
              </a:ext>
            </a:extLst>
          </a:blip>
          <a:srcRect/>
          <a:stretch>
            <a:fillRect/>
          </a:stretch>
        </p:blipFill>
        <p:spPr bwMode="auto">
          <a:xfrm>
            <a:off x="-1363673" y="-1208892"/>
            <a:ext cx="14433630" cy="8082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BB6AFC-A0FB-4DB6-84CC-6605B6522347}"/>
              </a:ext>
            </a:extLst>
          </p:cNvPr>
          <p:cNvSpPr>
            <a:spLocks noGrp="1"/>
          </p:cNvSpPr>
          <p:nvPr>
            <p:ph type="title"/>
          </p:nvPr>
        </p:nvSpPr>
        <p:spPr/>
        <p:txBody>
          <a:bodyPr/>
          <a:lstStyle/>
          <a:p>
            <a:r>
              <a:rPr lang="en-GB" dirty="0">
                <a:solidFill>
                  <a:schemeClr val="accent5">
                    <a:lumMod val="50000"/>
                  </a:schemeClr>
                </a:solidFill>
                <a:latin typeface="Comic Sans MS" panose="030F0702030302020204" pitchFamily="66" charset="0"/>
              </a:rPr>
              <a:t>How we build up to writing </a:t>
            </a:r>
          </a:p>
        </p:txBody>
      </p:sp>
      <p:sp>
        <p:nvSpPr>
          <p:cNvPr id="3" name="Content Placeholder 2">
            <a:extLst>
              <a:ext uri="{FF2B5EF4-FFF2-40B4-BE49-F238E27FC236}">
                <a16:creationId xmlns:a16="http://schemas.microsoft.com/office/drawing/2014/main" id="{5DCE45B4-757A-4C2E-9D8E-F00EAB647708}"/>
              </a:ext>
            </a:extLst>
          </p:cNvPr>
          <p:cNvSpPr>
            <a:spLocks noGrp="1"/>
          </p:cNvSpPr>
          <p:nvPr>
            <p:ph idx="1"/>
          </p:nvPr>
        </p:nvSpPr>
        <p:spPr/>
        <p:txBody>
          <a:bodyPr/>
          <a:lstStyle/>
          <a:p>
            <a:pPr marL="514350" indent="-514350">
              <a:buFont typeface="+mj-lt"/>
              <a:buAutoNum type="arabicPeriod"/>
            </a:pPr>
            <a:r>
              <a:rPr lang="en-GB" dirty="0">
                <a:latin typeface="Comic Sans MS" panose="030F0702030302020204" pitchFamily="66" charset="0"/>
              </a:rPr>
              <a:t>Book talk</a:t>
            </a:r>
          </a:p>
          <a:p>
            <a:pPr marL="514350" indent="-514350">
              <a:buFont typeface="+mj-lt"/>
              <a:buAutoNum type="arabicPeriod"/>
            </a:pPr>
            <a:r>
              <a:rPr lang="en-GB" dirty="0">
                <a:latin typeface="Comic Sans MS" panose="030F0702030302020204" pitchFamily="66" charset="0"/>
              </a:rPr>
              <a:t>Vocabulary building</a:t>
            </a:r>
          </a:p>
          <a:p>
            <a:pPr marL="514350" indent="-514350">
              <a:buFont typeface="+mj-lt"/>
              <a:buAutoNum type="arabicPeriod"/>
            </a:pPr>
            <a:r>
              <a:rPr lang="en-GB" dirty="0">
                <a:latin typeface="Comic Sans MS" panose="030F0702030302020204" pitchFamily="66" charset="0"/>
              </a:rPr>
              <a:t>Sentence practice with a grammar focus</a:t>
            </a:r>
          </a:p>
          <a:p>
            <a:pPr marL="514350" indent="-514350">
              <a:buFont typeface="+mj-lt"/>
              <a:buAutoNum type="arabicPeriod"/>
            </a:pPr>
            <a:r>
              <a:rPr lang="en-GB" dirty="0">
                <a:latin typeface="Comic Sans MS" panose="030F0702030302020204" pitchFamily="66" charset="0"/>
              </a:rPr>
              <a:t>Looking at the layout</a:t>
            </a:r>
          </a:p>
          <a:p>
            <a:pPr marL="514350" indent="-514350">
              <a:buFont typeface="+mj-lt"/>
              <a:buAutoNum type="arabicPeriod"/>
            </a:pPr>
            <a:r>
              <a:rPr lang="en-GB" dirty="0">
                <a:latin typeface="Comic Sans MS" panose="030F0702030302020204" pitchFamily="66" charset="0"/>
              </a:rPr>
              <a:t>Shared/ guided writing </a:t>
            </a:r>
          </a:p>
          <a:p>
            <a:pPr marL="514350" indent="-514350">
              <a:buFont typeface="+mj-lt"/>
              <a:buAutoNum type="arabicPeriod"/>
            </a:pPr>
            <a:r>
              <a:rPr lang="en-GB" dirty="0">
                <a:latin typeface="Comic Sans MS" panose="030F0702030302020204" pitchFamily="66" charset="0"/>
              </a:rPr>
              <a:t>Independent writing</a:t>
            </a:r>
          </a:p>
          <a:p>
            <a:pPr marL="514350" indent="-514350">
              <a:buFont typeface="+mj-lt"/>
              <a:buAutoNum type="arabicPeriod"/>
            </a:pPr>
            <a:r>
              <a:rPr lang="en-GB" dirty="0">
                <a:latin typeface="Comic Sans MS" panose="030F0702030302020204" pitchFamily="66" charset="0"/>
              </a:rPr>
              <a:t>Edit and improve</a:t>
            </a:r>
          </a:p>
        </p:txBody>
      </p:sp>
    </p:spTree>
    <p:extLst>
      <p:ext uri="{BB962C8B-B14F-4D97-AF65-F5344CB8AC3E}">
        <p14:creationId xmlns:p14="http://schemas.microsoft.com/office/powerpoint/2010/main" val="405834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ids Writing Background Stock Photos, Images and Backgrounds for Free  Download">
            <a:extLst>
              <a:ext uri="{FF2B5EF4-FFF2-40B4-BE49-F238E27FC236}">
                <a16:creationId xmlns:a16="http://schemas.microsoft.com/office/drawing/2014/main" id="{235577EC-5860-4969-80AB-C8F2B4810BE0}"/>
              </a:ext>
            </a:extLst>
          </p:cNvPr>
          <p:cNvPicPr>
            <a:picLocks noChangeAspect="1" noChangeArrowheads="1"/>
          </p:cNvPicPr>
          <p:nvPr/>
        </p:nvPicPr>
        <p:blipFill>
          <a:blip r:embed="rId3">
            <a:alphaModFix amt="64000"/>
            <a:extLst>
              <a:ext uri="{28A0092B-C50C-407E-A947-70E740481C1C}">
                <a14:useLocalDpi xmlns:a14="http://schemas.microsoft.com/office/drawing/2010/main" val="0"/>
              </a:ext>
            </a:extLst>
          </a:blip>
          <a:srcRect/>
          <a:stretch>
            <a:fillRect/>
          </a:stretch>
        </p:blipFill>
        <p:spPr bwMode="auto">
          <a:xfrm>
            <a:off x="-1363673" y="-1208892"/>
            <a:ext cx="14433630" cy="8082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933BFE-E898-4006-A16C-2D4269FCFABC}"/>
              </a:ext>
            </a:extLst>
          </p:cNvPr>
          <p:cNvSpPr>
            <a:spLocks noGrp="1"/>
          </p:cNvSpPr>
          <p:nvPr>
            <p:ph type="title"/>
          </p:nvPr>
        </p:nvSpPr>
        <p:spPr/>
        <p:txBody>
          <a:bodyPr/>
          <a:lstStyle/>
          <a:p>
            <a:r>
              <a:rPr lang="en-GB" dirty="0">
                <a:solidFill>
                  <a:schemeClr val="accent5">
                    <a:lumMod val="50000"/>
                  </a:schemeClr>
                </a:solidFill>
                <a:latin typeface="Comic Sans MS" panose="030F0702030302020204" pitchFamily="66" charset="0"/>
              </a:rPr>
              <a:t>Ways to help at home </a:t>
            </a:r>
          </a:p>
        </p:txBody>
      </p:sp>
      <p:sp>
        <p:nvSpPr>
          <p:cNvPr id="3" name="Content Placeholder 2">
            <a:extLst>
              <a:ext uri="{FF2B5EF4-FFF2-40B4-BE49-F238E27FC236}">
                <a16:creationId xmlns:a16="http://schemas.microsoft.com/office/drawing/2014/main" id="{0E17040E-4CC5-4797-A92C-D547A8DE61F7}"/>
              </a:ext>
            </a:extLst>
          </p:cNvPr>
          <p:cNvSpPr>
            <a:spLocks noGrp="1"/>
          </p:cNvSpPr>
          <p:nvPr>
            <p:ph idx="1"/>
          </p:nvPr>
        </p:nvSpPr>
        <p:spPr/>
        <p:txBody>
          <a:bodyPr/>
          <a:lstStyle/>
          <a:p>
            <a:r>
              <a:rPr lang="en-GB" dirty="0">
                <a:latin typeface="Comic Sans MS" panose="030F0702030302020204" pitchFamily="66" charset="0"/>
              </a:rPr>
              <a:t>Regular reading </a:t>
            </a:r>
          </a:p>
          <a:p>
            <a:r>
              <a:rPr lang="en-GB" dirty="0">
                <a:latin typeface="Comic Sans MS" panose="030F0702030302020204" pitchFamily="66" charset="0"/>
              </a:rPr>
              <a:t>Rich talk – talk before the pencil lands </a:t>
            </a:r>
          </a:p>
          <a:p>
            <a:r>
              <a:rPr lang="en-GB" dirty="0">
                <a:latin typeface="Comic Sans MS" panose="030F0702030302020204" pitchFamily="66" charset="0"/>
              </a:rPr>
              <a:t>Celebrate the idea over accuracy </a:t>
            </a:r>
          </a:p>
          <a:p>
            <a:r>
              <a:rPr lang="en-GB" dirty="0">
                <a:latin typeface="Comic Sans MS" panose="030F0702030302020204" pitchFamily="66" charset="0"/>
              </a:rPr>
              <a:t>Use books as springboards</a:t>
            </a:r>
          </a:p>
          <a:p>
            <a:r>
              <a:rPr lang="en-GB" dirty="0">
                <a:latin typeface="Comic Sans MS" panose="030F0702030302020204" pitchFamily="66" charset="0"/>
              </a:rPr>
              <a:t>Short low-pressure bursts</a:t>
            </a:r>
          </a:p>
          <a:p>
            <a:r>
              <a:rPr lang="en-GB" dirty="0">
                <a:latin typeface="Comic Sans MS" panose="030F0702030302020204" pitchFamily="66" charset="0"/>
              </a:rPr>
              <a:t>Display their work </a:t>
            </a:r>
          </a:p>
          <a:p>
            <a:r>
              <a:rPr lang="en-GB" dirty="0">
                <a:latin typeface="Comic Sans MS" panose="030F0702030302020204" pitchFamily="66" charset="0"/>
              </a:rPr>
              <a:t>Write for real purposes </a:t>
            </a:r>
          </a:p>
          <a:p>
            <a:endParaRPr lang="en-GB" dirty="0">
              <a:latin typeface="Comic Sans MS" panose="030F0702030302020204" pitchFamily="66" charset="0"/>
            </a:endParaRPr>
          </a:p>
        </p:txBody>
      </p:sp>
    </p:spTree>
    <p:extLst>
      <p:ext uri="{BB962C8B-B14F-4D97-AF65-F5344CB8AC3E}">
        <p14:creationId xmlns:p14="http://schemas.microsoft.com/office/powerpoint/2010/main" val="1340625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E6F9ABD4F71040BDD8AD3DB374B073" ma:contentTypeVersion="13" ma:contentTypeDescription="Create a new document." ma:contentTypeScope="" ma:versionID="13d246b0231835089abd96f900f214f2">
  <xsd:schema xmlns:xsd="http://www.w3.org/2001/XMLSchema" xmlns:xs="http://www.w3.org/2001/XMLSchema" xmlns:p="http://schemas.microsoft.com/office/2006/metadata/properties" xmlns:ns2="4ec8f7f0-c10a-4871-9a43-10d5c23aa78c" xmlns:ns3="57805f6e-34cf-4a75-a5cb-c5574dc43baf" targetNamespace="http://schemas.microsoft.com/office/2006/metadata/properties" ma:root="true" ma:fieldsID="fa42e0158407bb5d738c388925d1fc80" ns2:_="" ns3:_="">
    <xsd:import namespace="4ec8f7f0-c10a-4871-9a43-10d5c23aa78c"/>
    <xsd:import namespace="57805f6e-34cf-4a75-a5cb-c5574dc43b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c8f7f0-c10a-4871-9a43-10d5c23aa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805f6e-34cf-4a75-a5cb-c5574dc43ba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235be9e-c61d-4b5a-b9e3-dac34c7c7318}" ma:internalName="TaxCatchAll" ma:showField="CatchAllData" ma:web="57805f6e-34cf-4a75-a5cb-c5574dc43b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7805f6e-34cf-4a75-a5cb-c5574dc43baf" xsi:nil="true"/>
    <lcf76f155ced4ddcb4097134ff3c332f xmlns="4ec8f7f0-c10a-4871-9a43-10d5c23aa78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DDCF3B-264D-4948-A370-4629AB205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c8f7f0-c10a-4871-9a43-10d5c23aa78c"/>
    <ds:schemaRef ds:uri="57805f6e-34cf-4a75-a5cb-c5574dc43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9CD0F9-7858-40F7-873A-043E7B6280F9}">
  <ds:schemaRefs>
    <ds:schemaRef ds:uri="http://purl.org/dc/terms/"/>
    <ds:schemaRef ds:uri="http://schemas.microsoft.com/office/infopath/2007/PartnerControls"/>
    <ds:schemaRef ds:uri="4ec8f7f0-c10a-4871-9a43-10d5c23aa78c"/>
    <ds:schemaRef ds:uri="http://www.w3.org/XML/1998/namespace"/>
    <ds:schemaRef ds:uri="http://schemas.microsoft.com/office/2006/documentManagement/types"/>
    <ds:schemaRef ds:uri="http://purl.org/dc/dcmitype/"/>
    <ds:schemaRef ds:uri="http://schemas.openxmlformats.org/package/2006/metadata/core-properties"/>
    <ds:schemaRef ds:uri="57805f6e-34cf-4a75-a5cb-c5574dc43baf"/>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CA2FACA-797D-4FAE-9BE4-270B36FA22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8889</TotalTime>
  <Words>867</Words>
  <Application>Microsoft Office PowerPoint</Application>
  <PresentationFormat>Widescreen</PresentationFormat>
  <Paragraphs>82</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Calibri Light</vt:lpstr>
      <vt:lpstr>CCW Cursive Writing 1</vt:lpstr>
      <vt:lpstr>Comic Sans MS</vt:lpstr>
      <vt:lpstr>Work Sans</vt:lpstr>
      <vt:lpstr>Office Theme</vt:lpstr>
      <vt:lpstr>KS1 Writing Workshop</vt:lpstr>
      <vt:lpstr>Purpose of today</vt:lpstr>
      <vt:lpstr>  A structured, text-led literacy programme for primary classrooms. </vt:lpstr>
      <vt:lpstr>PowerPoint Presentation</vt:lpstr>
      <vt:lpstr>PowerPoint Presentation</vt:lpstr>
      <vt:lpstr>Texts this year -  Year 1 </vt:lpstr>
      <vt:lpstr>Texts this year -  Year 2</vt:lpstr>
      <vt:lpstr>How we build up to writing </vt:lpstr>
      <vt:lpstr>Ways to help at home </vt:lpstr>
      <vt:lpstr>PowerPoint Presentation</vt:lpstr>
      <vt:lpstr>Example</vt:lpstr>
      <vt:lpstr>Editing in year 2 </vt:lpstr>
      <vt:lpstr>We hope you found it useful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E Battey TAP</dc:creator>
  <cp:lastModifiedBy>E Battey TAP</cp:lastModifiedBy>
  <cp:revision>17</cp:revision>
  <dcterms:created xsi:type="dcterms:W3CDTF">2025-10-22T11:15:33Z</dcterms:created>
  <dcterms:modified xsi:type="dcterms:W3CDTF">2025-11-12T15:11:30Z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0x01010027E6F9ABD4F71040BDD8AD3DB374B073</vt:lpwstr>
  </property>
  <property fmtid="{D5CDD505-2E9C-101B-9397-08002B2CF9AE}" pid="3" name="MediaServiceImageTags">
    <vt:lpwstr/>
  </property>
</Properties>
</file>