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0"/>
  </p:notesMasterIdLst>
  <p:handoutMasterIdLst>
    <p:handoutMasterId r:id="rId11"/>
  </p:handoutMasterIdLst>
  <p:sldIdLst>
    <p:sldId id="256" r:id="rId5"/>
    <p:sldId id="257" r:id="rId6"/>
    <p:sldId id="258" r:id="rId7"/>
    <p:sldId id="259" r:id="rId8"/>
    <p:sldId id="260" r:id="rId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26F89F-91B6-4A64-A8DC-B5113EC4CCAA}" v="35" dt="2025-11-24T22:52:38.544"/>
    <p1510:client id="{5AEF7CFB-2B7E-5999-DAD5-A4432B64ACA3}" v="2" dt="2025-11-24T19:54:34.412"/>
    <p1510:client id="{65694417-3A52-4A41-9B6B-3DCDC34A8771}" v="2" dt="2025-11-25T16:10:30.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111" d="100"/>
          <a:sy n="111" d="100"/>
        </p:scale>
        <p:origin x="4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Smith" userId="bc689003-e1cc-400b-9835-4ede75c10bc2" providerId="ADAL" clId="{5E1CD876-530E-4AA7-BC56-7BC82FE5A16A}"/>
    <pc:docChg chg="delSld">
      <pc:chgData name="Sara Smith" userId="bc689003-e1cc-400b-9835-4ede75c10bc2" providerId="ADAL" clId="{5E1CD876-530E-4AA7-BC56-7BC82FE5A16A}" dt="2025-11-25T16:11:46.759" v="0" actId="2696"/>
      <pc:docMkLst>
        <pc:docMk/>
      </pc:docMkLst>
      <pc:sldChg chg="del">
        <pc:chgData name="Sara Smith" userId="bc689003-e1cc-400b-9835-4ede75c10bc2" providerId="ADAL" clId="{5E1CD876-530E-4AA7-BC56-7BC82FE5A16A}" dt="2025-11-25T16:11:46.759" v="0" actId="2696"/>
        <pc:sldMkLst>
          <pc:docMk/>
          <pc:sldMk cId="1863980384" sldId="261"/>
        </pc:sldMkLst>
      </pc:sldChg>
      <pc:sldChg chg="del">
        <pc:chgData name="Sara Smith" userId="bc689003-e1cc-400b-9835-4ede75c10bc2" providerId="ADAL" clId="{5E1CD876-530E-4AA7-BC56-7BC82FE5A16A}" dt="2025-11-25T16:11:46.759" v="0" actId="2696"/>
        <pc:sldMkLst>
          <pc:docMk/>
          <pc:sldMk cId="870194791" sldId="262"/>
        </pc:sldMkLst>
      </pc:sldChg>
      <pc:sldChg chg="del">
        <pc:chgData name="Sara Smith" userId="bc689003-e1cc-400b-9835-4ede75c10bc2" providerId="ADAL" clId="{5E1CD876-530E-4AA7-BC56-7BC82FE5A16A}" dt="2025-11-25T16:11:46.759" v="0" actId="2696"/>
        <pc:sldMkLst>
          <pc:docMk/>
          <pc:sldMk cId="3179431139" sldId="263"/>
        </pc:sldMkLst>
      </pc:sldChg>
      <pc:sldChg chg="del">
        <pc:chgData name="Sara Smith" userId="bc689003-e1cc-400b-9835-4ede75c10bc2" providerId="ADAL" clId="{5E1CD876-530E-4AA7-BC56-7BC82FE5A16A}" dt="2025-11-25T16:11:46.759" v="0" actId="2696"/>
        <pc:sldMkLst>
          <pc:docMk/>
          <pc:sldMk cId="3524414597" sldId="264"/>
        </pc:sldMkLst>
      </pc:sldChg>
      <pc:sldChg chg="del">
        <pc:chgData name="Sara Smith" userId="bc689003-e1cc-400b-9835-4ede75c10bc2" providerId="ADAL" clId="{5E1CD876-530E-4AA7-BC56-7BC82FE5A16A}" dt="2025-11-25T16:11:46.759" v="0" actId="2696"/>
        <pc:sldMkLst>
          <pc:docMk/>
          <pc:sldMk cId="1945184756" sldId="26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9" y="1"/>
            <a:ext cx="2946400" cy="496889"/>
          </a:xfrm>
          <a:prstGeom prst="rect">
            <a:avLst/>
          </a:prstGeom>
        </p:spPr>
        <p:txBody>
          <a:bodyPr vert="horz" lIns="91440" tIns="45720" rIns="91440" bIns="45720" rtlCol="0"/>
          <a:lstStyle>
            <a:lvl1pPr algn="r">
              <a:defRPr sz="1200"/>
            </a:lvl1pPr>
          </a:lstStyle>
          <a:p>
            <a:fld id="{B77F22AE-B758-4363-BA2F-2381CE4DA4D9}" type="datetimeFigureOut">
              <a:rPr lang="en-GB" smtClean="0"/>
              <a:t>25/11/2025</a:t>
            </a:fld>
            <a:endParaRPr lang="en-GB"/>
          </a:p>
        </p:txBody>
      </p:sp>
      <p:sp>
        <p:nvSpPr>
          <p:cNvPr id="4" name="Footer Placeholder 3"/>
          <p:cNvSpPr>
            <a:spLocks noGrp="1"/>
          </p:cNvSpPr>
          <p:nvPr>
            <p:ph type="ftr" sz="quarter" idx="2"/>
          </p:nvPr>
        </p:nvSpPr>
        <p:spPr>
          <a:xfrm>
            <a:off x="0" y="9429750"/>
            <a:ext cx="2946400" cy="496889"/>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9" y="9429750"/>
            <a:ext cx="2946400" cy="496889"/>
          </a:xfrm>
          <a:prstGeom prst="rect">
            <a:avLst/>
          </a:prstGeom>
        </p:spPr>
        <p:txBody>
          <a:bodyPr vert="horz" lIns="91440" tIns="45720" rIns="91440" bIns="45720" rtlCol="0" anchor="b"/>
          <a:lstStyle>
            <a:lvl1pPr algn="r">
              <a:defRPr sz="1200"/>
            </a:lvl1pPr>
          </a:lstStyle>
          <a:p>
            <a:fld id="{E306C306-0516-4C79-8C41-E8FB84902C0A}" type="slidenum">
              <a:rPr lang="en-GB" smtClean="0"/>
              <a:t>‹#›</a:t>
            </a:fld>
            <a:endParaRPr lang="en-GB"/>
          </a:p>
        </p:txBody>
      </p:sp>
    </p:spTree>
    <p:extLst>
      <p:ext uri="{BB962C8B-B14F-4D97-AF65-F5344CB8AC3E}">
        <p14:creationId xmlns:p14="http://schemas.microsoft.com/office/powerpoint/2010/main" val="14681388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30B0827E-0337-4CCE-A5BE-77CA289B53A4}" type="datetimeFigureOut">
              <a:rPr lang="en-GB" smtClean="0"/>
              <a:t>25/11/2025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C298B3E1-E1FF-4BC4-A68B-A7626CF2674B}" type="slidenum">
              <a:rPr lang="en-GB" smtClean="0"/>
              <a:t>‹#›</a:t>
            </a:fld>
            <a:endParaRPr lang="en-GB"/>
          </a:p>
        </p:txBody>
      </p:sp>
    </p:spTree>
    <p:extLst>
      <p:ext uri="{BB962C8B-B14F-4D97-AF65-F5344CB8AC3E}">
        <p14:creationId xmlns:p14="http://schemas.microsoft.com/office/powerpoint/2010/main" val="2016023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298B3E1-E1FF-4BC4-A68B-A7626CF2674B}" type="slidenum">
              <a:rPr lang="en-GB" smtClean="0"/>
              <a:t>1</a:t>
            </a:fld>
            <a:endParaRPr lang="en-GB"/>
          </a:p>
        </p:txBody>
      </p:sp>
    </p:spTree>
    <p:extLst>
      <p:ext uri="{BB962C8B-B14F-4D97-AF65-F5344CB8AC3E}">
        <p14:creationId xmlns:p14="http://schemas.microsoft.com/office/powerpoint/2010/main" val="2931390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298B3E1-E1FF-4BC4-A68B-A7626CF2674B}" type="slidenum">
              <a:rPr lang="en-GB" smtClean="0"/>
              <a:t>2</a:t>
            </a:fld>
            <a:endParaRPr lang="en-GB"/>
          </a:p>
        </p:txBody>
      </p:sp>
    </p:spTree>
    <p:extLst>
      <p:ext uri="{BB962C8B-B14F-4D97-AF65-F5344CB8AC3E}">
        <p14:creationId xmlns:p14="http://schemas.microsoft.com/office/powerpoint/2010/main" val="3965733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298B3E1-E1FF-4BC4-A68B-A7626CF2674B}" type="slidenum">
              <a:rPr lang="en-GB" smtClean="0"/>
              <a:t>3</a:t>
            </a:fld>
            <a:endParaRPr lang="en-GB"/>
          </a:p>
        </p:txBody>
      </p:sp>
    </p:spTree>
    <p:extLst>
      <p:ext uri="{BB962C8B-B14F-4D97-AF65-F5344CB8AC3E}">
        <p14:creationId xmlns:p14="http://schemas.microsoft.com/office/powerpoint/2010/main" val="1415740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298B3E1-E1FF-4BC4-A68B-A7626CF2674B}" type="slidenum">
              <a:rPr lang="en-GB" smtClean="0"/>
              <a:t>4</a:t>
            </a:fld>
            <a:endParaRPr lang="en-GB"/>
          </a:p>
        </p:txBody>
      </p:sp>
    </p:spTree>
    <p:extLst>
      <p:ext uri="{BB962C8B-B14F-4D97-AF65-F5344CB8AC3E}">
        <p14:creationId xmlns:p14="http://schemas.microsoft.com/office/powerpoint/2010/main" val="645392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298B3E1-E1FF-4BC4-A68B-A7626CF2674B}" type="slidenum">
              <a:rPr lang="en-GB" smtClean="0"/>
              <a:t>5</a:t>
            </a:fld>
            <a:endParaRPr lang="en-GB"/>
          </a:p>
        </p:txBody>
      </p:sp>
    </p:spTree>
    <p:extLst>
      <p:ext uri="{BB962C8B-B14F-4D97-AF65-F5344CB8AC3E}">
        <p14:creationId xmlns:p14="http://schemas.microsoft.com/office/powerpoint/2010/main" val="2528826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11/25/2025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11/25/2025</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11/25/2025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tanysdell.essex.sch.uk/classes-and-clubs/phonics" TargetMode="External"/><Relationship Id="rId5" Type="http://schemas.openxmlformats.org/officeDocument/2006/relationships/hyperlink" Target="https://www.youtube.com/watch?v=jPVbJ-IaHIw"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rgbClr val="0070C0"/>
                </a:solidFill>
              </a:rPr>
              <a:t>Phonics</a:t>
            </a:r>
          </a:p>
        </p:txBody>
      </p:sp>
      <p:sp>
        <p:nvSpPr>
          <p:cNvPr id="3" name="Subtitle 2"/>
          <p:cNvSpPr>
            <a:spLocks noGrp="1"/>
          </p:cNvSpPr>
          <p:nvPr>
            <p:ph type="subTitle" idx="1"/>
          </p:nvPr>
        </p:nvSpPr>
        <p:spPr/>
        <p:txBody>
          <a:bodyPr/>
          <a:lstStyle/>
          <a:p>
            <a:r>
              <a:rPr lang="en-GB" dirty="0"/>
              <a:t>Information for Reception Parents</a:t>
            </a:r>
          </a:p>
        </p:txBody>
      </p:sp>
      <p:pic>
        <p:nvPicPr>
          <p:cNvPr id="5" name="Picture 4">
            <a:extLst>
              <a:ext uri="{FF2B5EF4-FFF2-40B4-BE49-F238E27FC236}">
                <a16:creationId xmlns:a16="http://schemas.microsoft.com/office/drawing/2014/main" id="{49350045-921D-CDE9-845A-62CC6781E6A7}"/>
              </a:ext>
            </a:extLst>
          </p:cNvPr>
          <p:cNvPicPr>
            <a:picLocks noChangeAspect="1"/>
          </p:cNvPicPr>
          <p:nvPr/>
        </p:nvPicPr>
        <p:blipFill>
          <a:blip r:embed="rId5"/>
          <a:srcRect r="-980" b="-796"/>
          <a:stretch>
            <a:fillRect/>
          </a:stretch>
        </p:blipFill>
        <p:spPr>
          <a:xfrm>
            <a:off x="1105135" y="448287"/>
            <a:ext cx="1317448" cy="1272026"/>
          </a:xfrm>
          <a:prstGeom prst="rect">
            <a:avLst/>
          </a:prstGeom>
        </p:spPr>
      </p:pic>
      <p:pic>
        <p:nvPicPr>
          <p:cNvPr id="4" name="Recorded Sound">
            <a:hlinkClick r:id="" action="ppaction://media"/>
            <a:extLst>
              <a:ext uri="{FF2B5EF4-FFF2-40B4-BE49-F238E27FC236}">
                <a16:creationId xmlns:a16="http://schemas.microsoft.com/office/drawing/2014/main" id="{30DAA421-FD24-6D64-934C-6F40EBEE20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1094" y="189495"/>
            <a:ext cx="1426840" cy="1426840"/>
          </a:xfrm>
          <a:prstGeom prst="rect">
            <a:avLst/>
          </a:prstGeom>
        </p:spPr>
      </p:pic>
    </p:spTree>
    <p:extLst>
      <p:ext uri="{BB962C8B-B14F-4D97-AF65-F5344CB8AC3E}">
        <p14:creationId xmlns:p14="http://schemas.microsoft.com/office/powerpoint/2010/main" val="231431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99017"/>
            <a:ext cx="8596668" cy="1320800"/>
          </a:xfrm>
        </p:spPr>
        <p:txBody>
          <a:bodyPr/>
          <a:lstStyle/>
          <a:p>
            <a:r>
              <a:rPr lang="en-GB" dirty="0">
                <a:solidFill>
                  <a:srgbClr val="0070C0"/>
                </a:solidFill>
              </a:rPr>
              <a:t>Learning the letter sounds</a:t>
            </a:r>
          </a:p>
        </p:txBody>
      </p:sp>
      <p:sp>
        <p:nvSpPr>
          <p:cNvPr id="3" name="Content Placeholder 2"/>
          <p:cNvSpPr>
            <a:spLocks noGrp="1"/>
          </p:cNvSpPr>
          <p:nvPr>
            <p:ph idx="1"/>
          </p:nvPr>
        </p:nvSpPr>
        <p:spPr>
          <a:xfrm>
            <a:off x="677334" y="1101038"/>
            <a:ext cx="8596668" cy="5186885"/>
          </a:xfrm>
        </p:spPr>
        <p:txBody>
          <a:bodyPr>
            <a:normAutofit lnSpcReduction="10000"/>
          </a:bodyPr>
          <a:lstStyle/>
          <a:p>
            <a:r>
              <a:rPr lang="en-GB" sz="1900" dirty="0"/>
              <a:t>The most important thing you can do is help your child learn the correct letter sounds.</a:t>
            </a:r>
          </a:p>
          <a:p>
            <a:endParaRPr lang="en-GB" sz="1900" dirty="0"/>
          </a:p>
          <a:p>
            <a:r>
              <a:rPr lang="en-GB" sz="1900" dirty="0"/>
              <a:t>Do not teach the letter names – they do not need to know them for reading and writing at this stage. Don’t worry if you have already taught them these, the children will still be exposed to them and will be learning them, but they are not our main priority at this stage.</a:t>
            </a:r>
          </a:p>
          <a:p>
            <a:endParaRPr lang="en-GB" sz="1900" dirty="0"/>
          </a:p>
          <a:p>
            <a:r>
              <a:rPr lang="en-GB" sz="1900" dirty="0"/>
              <a:t>Watch: </a:t>
            </a:r>
            <a:r>
              <a:rPr lang="en-GB" sz="1900" dirty="0">
                <a:solidFill>
                  <a:srgbClr val="0070C0"/>
                </a:solidFill>
                <a:hlinkClick r:id="rId5"/>
              </a:rPr>
              <a:t>https://www.youtube.com/watch?v=jPVbJ-IaHIw</a:t>
            </a:r>
            <a:r>
              <a:rPr lang="en-GB" sz="1900" dirty="0">
                <a:solidFill>
                  <a:srgbClr val="0070C0"/>
                </a:solidFill>
              </a:rPr>
              <a:t> </a:t>
            </a:r>
          </a:p>
          <a:p>
            <a:endParaRPr lang="en-GB" sz="1900" dirty="0"/>
          </a:p>
          <a:p>
            <a:r>
              <a:rPr lang="en-GB" sz="1900" dirty="0"/>
              <a:t>You can also find videos showing how to pronounce these sounds on our website. </a:t>
            </a:r>
            <a:r>
              <a:rPr lang="en-GB" sz="1800" dirty="0">
                <a:hlinkClick r:id="rId6"/>
              </a:rPr>
              <a:t>Tany's Dell Primary School - Help your child with phonics</a:t>
            </a:r>
            <a:endParaRPr lang="en-GB" sz="1800" dirty="0"/>
          </a:p>
          <a:p>
            <a:endParaRPr lang="en-GB" sz="1800" dirty="0">
              <a:solidFill>
                <a:srgbClr val="0070C0"/>
              </a:solidFill>
            </a:endParaRPr>
          </a:p>
          <a:p>
            <a:r>
              <a:rPr lang="en-GB" sz="1900" dirty="0"/>
              <a:t>The common mistakes are f, p, h, l, m, n, r. Say a word with that sound in – how do you actually say the sound?</a:t>
            </a:r>
          </a:p>
          <a:p>
            <a:endParaRPr lang="en-GB" sz="1900" dirty="0"/>
          </a:p>
          <a:p>
            <a:endParaRPr lang="en-GB" sz="1900" dirty="0"/>
          </a:p>
          <a:p>
            <a:endParaRPr lang="en-GB" dirty="0"/>
          </a:p>
          <a:p>
            <a:pPr marL="0" indent="0">
              <a:buNone/>
            </a:pPr>
            <a:endParaRPr lang="en-GB" dirty="0"/>
          </a:p>
        </p:txBody>
      </p:sp>
      <p:pic>
        <p:nvPicPr>
          <p:cNvPr id="4" name="Picture 3">
            <a:hlinkClick r:id="" action="ppaction://media"/>
            <a:extLst>
              <a:ext uri="{FF2B5EF4-FFF2-40B4-BE49-F238E27FC236}">
                <a16:creationId xmlns:a16="http://schemas.microsoft.com/office/drawing/2014/main" id="{F1381199-9AEB-B4D1-12AE-DA7B28E296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83969" y="491438"/>
            <a:ext cx="609600" cy="609600"/>
          </a:xfrm>
          <a:prstGeom prst="rect">
            <a:avLst/>
          </a:prstGeom>
        </p:spPr>
      </p:pic>
    </p:spTree>
    <p:extLst>
      <p:ext uri="{BB962C8B-B14F-4D97-AF65-F5344CB8AC3E}">
        <p14:creationId xmlns:p14="http://schemas.microsoft.com/office/powerpoint/2010/main" val="50647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073" y="1122017"/>
            <a:ext cx="6471214" cy="5318540"/>
          </a:xfrm>
        </p:spPr>
        <p:txBody>
          <a:bodyPr>
            <a:normAutofit/>
          </a:bodyPr>
          <a:lstStyle/>
          <a:p>
            <a:r>
              <a:rPr lang="en-GB" sz="1800" dirty="0"/>
              <a:t>We teach the sounds in phases. These have been given to you already. The sounds are not taught in alphabetical order. We are currently learning the phase 2 sounds. </a:t>
            </a:r>
          </a:p>
          <a:p>
            <a:endParaRPr lang="en-GB" sz="1800" dirty="0"/>
          </a:p>
          <a:p>
            <a:r>
              <a:rPr lang="en-GB" sz="1800" dirty="0"/>
              <a:t>The children are learning uppercase and lowercase letters but when writing, the children need to be writing lower case letters at this stage.</a:t>
            </a:r>
            <a:endParaRPr lang="en-GB" dirty="0"/>
          </a:p>
          <a:p>
            <a:pPr marL="0" indent="0">
              <a:buNone/>
            </a:pPr>
            <a:endParaRPr lang="en-GB" dirty="0"/>
          </a:p>
          <a:p>
            <a:r>
              <a:rPr lang="en-GB" dirty="0"/>
              <a:t>The sounds include diagraphs (two letters making one sound </a:t>
            </a:r>
            <a:r>
              <a:rPr lang="en-GB" dirty="0" err="1"/>
              <a:t>eg</a:t>
            </a:r>
            <a:r>
              <a:rPr lang="en-GB" dirty="0"/>
              <a:t> </a:t>
            </a:r>
            <a:r>
              <a:rPr lang="en-GB" u="sng" dirty="0" err="1"/>
              <a:t>sh</a:t>
            </a:r>
            <a:r>
              <a:rPr lang="en-GB" dirty="0"/>
              <a:t>) and trigraphs (three letters making one sound </a:t>
            </a:r>
            <a:r>
              <a:rPr lang="en-GB" dirty="0" err="1"/>
              <a:t>eg</a:t>
            </a:r>
            <a:r>
              <a:rPr lang="en-GB" dirty="0"/>
              <a:t> </a:t>
            </a:r>
            <a:r>
              <a:rPr lang="en-GB" u="sng" dirty="0" err="1"/>
              <a:t>igh</a:t>
            </a:r>
            <a:r>
              <a:rPr lang="en-GB" dirty="0"/>
              <a:t>)</a:t>
            </a:r>
          </a:p>
          <a:p>
            <a:pPr marL="0" indent="0">
              <a:buNone/>
            </a:pPr>
            <a:endParaRPr lang="en-GB" dirty="0"/>
          </a:p>
          <a:p>
            <a:r>
              <a:rPr lang="en-GB" dirty="0" err="1"/>
              <a:t>Alphablocks</a:t>
            </a:r>
            <a:r>
              <a:rPr lang="en-GB" dirty="0"/>
              <a:t> is a good way of helping children to learn phonics. It helps them understand blending and digraphs (when two characters join together to make one sound).</a:t>
            </a:r>
          </a:p>
        </p:txBody>
      </p:sp>
      <p:pic>
        <p:nvPicPr>
          <p:cNvPr id="4" name="Picture 3">
            <a:extLst>
              <a:ext uri="{FF2B5EF4-FFF2-40B4-BE49-F238E27FC236}">
                <a16:creationId xmlns:a16="http://schemas.microsoft.com/office/drawing/2014/main" id="{A429835B-82F6-0C61-E3F6-FFDC186B9D42}"/>
              </a:ext>
            </a:extLst>
          </p:cNvPr>
          <p:cNvPicPr>
            <a:picLocks noChangeAspect="1"/>
          </p:cNvPicPr>
          <p:nvPr/>
        </p:nvPicPr>
        <p:blipFill>
          <a:blip r:embed="rId5"/>
          <a:srcRect l="33909" t="16361" r="34495" b="4822"/>
          <a:stretch>
            <a:fillRect/>
          </a:stretch>
        </p:blipFill>
        <p:spPr>
          <a:xfrm>
            <a:off x="7558942" y="173495"/>
            <a:ext cx="3336036" cy="4681040"/>
          </a:xfrm>
          <a:prstGeom prst="rect">
            <a:avLst/>
          </a:prstGeom>
        </p:spPr>
      </p:pic>
      <p:pic>
        <p:nvPicPr>
          <p:cNvPr id="6" name="Picture 5">
            <a:extLst>
              <a:ext uri="{FF2B5EF4-FFF2-40B4-BE49-F238E27FC236}">
                <a16:creationId xmlns:a16="http://schemas.microsoft.com/office/drawing/2014/main" id="{00DF067B-2240-40C6-845A-D40D92BB99BC}"/>
              </a:ext>
            </a:extLst>
          </p:cNvPr>
          <p:cNvPicPr>
            <a:picLocks noChangeAspect="1"/>
          </p:cNvPicPr>
          <p:nvPr/>
        </p:nvPicPr>
        <p:blipFill>
          <a:blip r:embed="rId6"/>
          <a:srcRect l="66543" t="29503" r="5011" b="47092"/>
          <a:stretch>
            <a:fillRect/>
          </a:stretch>
        </p:blipFill>
        <p:spPr>
          <a:xfrm>
            <a:off x="7188741" y="5274515"/>
            <a:ext cx="2519464" cy="1166042"/>
          </a:xfrm>
          <a:prstGeom prst="rect">
            <a:avLst/>
          </a:prstGeom>
        </p:spPr>
      </p:pic>
      <p:pic>
        <p:nvPicPr>
          <p:cNvPr id="2" name="Recorded Sound">
            <a:hlinkClick r:id="" action="ppaction://media"/>
            <a:extLst>
              <a:ext uri="{FF2B5EF4-FFF2-40B4-BE49-F238E27FC236}">
                <a16:creationId xmlns:a16="http://schemas.microsoft.com/office/drawing/2014/main" id="{E8D9B631-BE19-FD2A-1031-A5160AA3BF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6127" y="6057181"/>
            <a:ext cx="609600" cy="609600"/>
          </a:xfrm>
          <a:prstGeom prst="rect">
            <a:avLst/>
          </a:prstGeom>
        </p:spPr>
      </p:pic>
    </p:spTree>
    <p:extLst>
      <p:ext uri="{BB962C8B-B14F-4D97-AF65-F5344CB8AC3E}">
        <p14:creationId xmlns:p14="http://schemas.microsoft.com/office/powerpoint/2010/main" val="420333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8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0C0"/>
                </a:solidFill>
              </a:rPr>
              <a:t>Blending</a:t>
            </a:r>
          </a:p>
        </p:txBody>
      </p:sp>
      <p:sp>
        <p:nvSpPr>
          <p:cNvPr id="3" name="Content Placeholder 2"/>
          <p:cNvSpPr>
            <a:spLocks noGrp="1"/>
          </p:cNvSpPr>
          <p:nvPr>
            <p:ph idx="1"/>
          </p:nvPr>
        </p:nvSpPr>
        <p:spPr>
          <a:xfrm>
            <a:off x="661453" y="1633465"/>
            <a:ext cx="8988155" cy="4498394"/>
          </a:xfrm>
        </p:spPr>
        <p:txBody>
          <a:bodyPr>
            <a:normAutofit/>
          </a:bodyPr>
          <a:lstStyle/>
          <a:p>
            <a:r>
              <a:rPr lang="en-GB" dirty="0"/>
              <a:t>This is how we read words.</a:t>
            </a:r>
          </a:p>
          <a:p>
            <a:endParaRPr lang="en-GB" dirty="0"/>
          </a:p>
          <a:p>
            <a:r>
              <a:rPr lang="en-GB" dirty="0"/>
              <a:t>Blending is recognising the letter sounds in a word, </a:t>
            </a:r>
            <a:r>
              <a:rPr lang="en-GB" dirty="0" err="1"/>
              <a:t>eg</a:t>
            </a:r>
            <a:endParaRPr lang="en-GB" dirty="0"/>
          </a:p>
          <a:p>
            <a:pPr marL="0" indent="0">
              <a:buNone/>
            </a:pPr>
            <a:r>
              <a:rPr lang="en-GB" dirty="0"/>
              <a:t>			                     	</a:t>
            </a:r>
            <a:r>
              <a:rPr lang="en-GB" sz="3200" dirty="0"/>
              <a:t>c-</a:t>
            </a:r>
            <a:r>
              <a:rPr lang="en-GB" sz="3200" dirty="0">
                <a:latin typeface="Comic Sans MS" panose="030F0702030302020204" pitchFamily="66" charset="0"/>
              </a:rPr>
              <a:t>a</a:t>
            </a:r>
            <a:r>
              <a:rPr lang="en-GB" sz="3200" dirty="0"/>
              <a:t>-t</a:t>
            </a:r>
          </a:p>
          <a:p>
            <a:pPr marL="0" indent="0">
              <a:buNone/>
            </a:pPr>
            <a:r>
              <a:rPr lang="en-GB" dirty="0"/>
              <a:t>     and blending them together in the order they are written to say the word ‘cat’.</a:t>
            </a:r>
          </a:p>
          <a:p>
            <a:pPr marL="0" indent="0">
              <a:buNone/>
            </a:pPr>
            <a:endParaRPr lang="en-GB" dirty="0"/>
          </a:p>
          <a:p>
            <a:r>
              <a:rPr lang="en-GB" dirty="0"/>
              <a:t>For example, in a 3 letter word, say each sound separately, then join the first two sounds together, then together a bit quicker, and then add the last sound.</a:t>
            </a:r>
          </a:p>
          <a:p>
            <a:endParaRPr lang="en-GB" dirty="0"/>
          </a:p>
          <a:p>
            <a:r>
              <a:rPr lang="en-GB" dirty="0"/>
              <a:t>For longer words, we chunk the syllables and blend it in smaller bits </a:t>
            </a:r>
            <a:r>
              <a:rPr lang="en-GB" dirty="0" err="1"/>
              <a:t>eg</a:t>
            </a:r>
            <a:r>
              <a:rPr lang="en-GB" dirty="0"/>
              <a:t> </a:t>
            </a:r>
          </a:p>
          <a:p>
            <a:pPr marL="0" indent="0">
              <a:buNone/>
            </a:pPr>
            <a:r>
              <a:rPr lang="en-GB" dirty="0"/>
              <a:t>     l-</a:t>
            </a:r>
            <a:r>
              <a:rPr lang="en-GB" dirty="0" err="1"/>
              <a:t>igh</a:t>
            </a:r>
            <a:r>
              <a:rPr lang="en-GB" dirty="0"/>
              <a:t>-t/n-</a:t>
            </a:r>
            <a:r>
              <a:rPr lang="en-GB" dirty="0" err="1"/>
              <a:t>i</a:t>
            </a:r>
            <a:r>
              <a:rPr lang="en-GB" dirty="0"/>
              <a:t>-ng. Their favourite one is f-a-n/t-a-s/t-</a:t>
            </a:r>
            <a:r>
              <a:rPr lang="en-GB" dirty="0" err="1"/>
              <a:t>i</a:t>
            </a:r>
            <a:r>
              <a:rPr lang="en-GB" dirty="0"/>
              <a:t>-c!</a:t>
            </a:r>
          </a:p>
        </p:txBody>
      </p:sp>
      <p:pic>
        <p:nvPicPr>
          <p:cNvPr id="5" name="Recorded Sound">
            <a:hlinkClick r:id="" action="ppaction://media"/>
            <a:extLst>
              <a:ext uri="{FF2B5EF4-FFF2-40B4-BE49-F238E27FC236}">
                <a16:creationId xmlns:a16="http://schemas.microsoft.com/office/drawing/2014/main" id="{0AB55648-E84E-8373-03AB-C40DE0C4B2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6883" y="5332562"/>
            <a:ext cx="609600" cy="609600"/>
          </a:xfrm>
          <a:prstGeom prst="rect">
            <a:avLst/>
          </a:prstGeom>
        </p:spPr>
      </p:pic>
    </p:spTree>
    <p:extLst>
      <p:ext uri="{BB962C8B-B14F-4D97-AF65-F5344CB8AC3E}">
        <p14:creationId xmlns:p14="http://schemas.microsoft.com/office/powerpoint/2010/main" val="385735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4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0C0"/>
                </a:solidFill>
              </a:rPr>
              <a:t>Segmenting</a:t>
            </a:r>
            <a:r>
              <a:rPr lang="en-GB" dirty="0"/>
              <a:t> </a:t>
            </a:r>
          </a:p>
        </p:txBody>
      </p:sp>
      <p:sp>
        <p:nvSpPr>
          <p:cNvPr id="3" name="Content Placeholder 2"/>
          <p:cNvSpPr>
            <a:spLocks noGrp="1"/>
          </p:cNvSpPr>
          <p:nvPr>
            <p:ph idx="1"/>
          </p:nvPr>
        </p:nvSpPr>
        <p:spPr>
          <a:xfrm>
            <a:off x="677334" y="1407553"/>
            <a:ext cx="8596668" cy="5219157"/>
          </a:xfrm>
        </p:spPr>
        <p:txBody>
          <a:bodyPr>
            <a:normAutofit fontScale="92500" lnSpcReduction="20000"/>
          </a:bodyPr>
          <a:lstStyle/>
          <a:p>
            <a:r>
              <a:rPr lang="en-GB" dirty="0"/>
              <a:t>This is the opposite of blending!</a:t>
            </a:r>
          </a:p>
          <a:p>
            <a:endParaRPr lang="en-GB" dirty="0"/>
          </a:p>
          <a:p>
            <a:r>
              <a:rPr lang="en-GB" dirty="0"/>
              <a:t>Segmenting is ‘chopping up’ the word to spell it out, breaking the words into their individual sounds.</a:t>
            </a:r>
          </a:p>
          <a:p>
            <a:endParaRPr lang="en-GB" dirty="0"/>
          </a:p>
          <a:p>
            <a:r>
              <a:rPr lang="en-GB" dirty="0"/>
              <a:t>This is used when the children are writing words.</a:t>
            </a:r>
          </a:p>
          <a:p>
            <a:endParaRPr lang="en-GB" dirty="0"/>
          </a:p>
          <a:p>
            <a:r>
              <a:rPr lang="en-GB" dirty="0"/>
              <a:t>Think about what the first sound is. This is quite hard for some children at the start of the year; games like I-spy are great for helping the children learn to do this. Then say the word slowly. Count how many sounds they can hear and  write one sound at a time. At the end, read back the word they have written to check they have remembered all the sounds. </a:t>
            </a:r>
          </a:p>
          <a:p>
            <a:endParaRPr lang="en-GB" dirty="0"/>
          </a:p>
          <a:p>
            <a:r>
              <a:rPr lang="en-GB" dirty="0"/>
              <a:t>At this stage we are not expecting children to be able to write every word correctly. If they have made a good attempt at writing down the sounds that they have heard  / know that is OK, for example shoo for shoe. It is also OK to show them what the actual word looks like, and to say that they will learn more sounds as they move on up through the school. However, it is really important that they feel they are being successful, so just be mindful of what / how much you say. </a:t>
            </a:r>
          </a:p>
        </p:txBody>
      </p:sp>
      <p:pic>
        <p:nvPicPr>
          <p:cNvPr id="6" name="Recorded Sound">
            <a:hlinkClick r:id="" action="ppaction://media"/>
            <a:extLst>
              <a:ext uri="{FF2B5EF4-FFF2-40B4-BE49-F238E27FC236}">
                <a16:creationId xmlns:a16="http://schemas.microsoft.com/office/drawing/2014/main" id="{2DA36899-28EA-F4CA-CD02-5C33BDE25A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1004" y="759134"/>
            <a:ext cx="609600" cy="609600"/>
          </a:xfrm>
          <a:prstGeom prst="rect">
            <a:avLst/>
          </a:prstGeom>
        </p:spPr>
      </p:pic>
    </p:spTree>
    <p:extLst>
      <p:ext uri="{BB962C8B-B14F-4D97-AF65-F5344CB8AC3E}">
        <p14:creationId xmlns:p14="http://schemas.microsoft.com/office/powerpoint/2010/main" val="183794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7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B4B845789DE74791604BE571BE6073" ma:contentTypeVersion="16" ma:contentTypeDescription="Create a new document." ma:contentTypeScope="" ma:versionID="90288c726d5e2f31b57d07ec0adb8e85">
  <xsd:schema xmlns:xsd="http://www.w3.org/2001/XMLSchema" xmlns:xs="http://www.w3.org/2001/XMLSchema" xmlns:p="http://schemas.microsoft.com/office/2006/metadata/properties" xmlns:ns2="f2be8c1f-2557-48d4-add6-2901cb29b248" xmlns:ns3="843d5e46-342d-4ee8-86cb-a03d73518398" targetNamespace="http://schemas.microsoft.com/office/2006/metadata/properties" ma:root="true" ma:fieldsID="5c4dbddbdfcae64bae2f61da8f2c2af1" ns2:_="" ns3:_="">
    <xsd:import namespace="f2be8c1f-2557-48d4-add6-2901cb29b248"/>
    <xsd:import namespace="843d5e46-342d-4ee8-86cb-a03d7351839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be8c1f-2557-48d4-add6-2901cb29b2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e8335ec-5819-484c-86c3-c047c9fd189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3d5e46-342d-4ee8-86cb-a03d7351839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536f179-1929-4f3d-9827-dc81be41dcca}" ma:internalName="TaxCatchAll" ma:showField="CatchAllData" ma:web="843d5e46-342d-4ee8-86cb-a03d7351839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43d5e46-342d-4ee8-86cb-a03d73518398" xsi:nil="true"/>
    <lcf76f155ced4ddcb4097134ff3c332f xmlns="f2be8c1f-2557-48d4-add6-2901cb29b24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89A523D-23D6-4DFF-9D9A-EC9FAB181FCE}">
  <ds:schemaRefs>
    <ds:schemaRef ds:uri="http://schemas.microsoft.com/sharepoint/v3/contenttype/forms"/>
  </ds:schemaRefs>
</ds:datastoreItem>
</file>

<file path=customXml/itemProps2.xml><?xml version="1.0" encoding="utf-8"?>
<ds:datastoreItem xmlns:ds="http://schemas.openxmlformats.org/officeDocument/2006/customXml" ds:itemID="{7E761271-AC40-46F7-8DD0-98FB3A3A94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be8c1f-2557-48d4-add6-2901cb29b248"/>
    <ds:schemaRef ds:uri="843d5e46-342d-4ee8-86cb-a03d735183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FF6163-354B-4578-9C75-1C333811E430}">
  <ds:schemaRefs>
    <ds:schemaRef ds:uri="http://purl.org/dc/terms/"/>
    <ds:schemaRef ds:uri="http://purl.org/dc/dcmitype/"/>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http://purl.org/dc/elements/1.1/"/>
    <ds:schemaRef ds:uri="http://schemas.microsoft.com/office/infopath/2007/PartnerControls"/>
    <ds:schemaRef ds:uri="843d5e46-342d-4ee8-86cb-a03d73518398"/>
    <ds:schemaRef ds:uri="f2be8c1f-2557-48d4-add6-2901cb29b248"/>
  </ds:schemaRefs>
</ds:datastoreItem>
</file>

<file path=docProps/app.xml><?xml version="1.0" encoding="utf-8"?>
<Properties xmlns="http://schemas.openxmlformats.org/officeDocument/2006/extended-properties" xmlns:vt="http://schemas.openxmlformats.org/officeDocument/2006/docPropsVTypes">
  <Template>Facet</Template>
  <TotalTime>686</TotalTime>
  <Words>601</Words>
  <Application>Microsoft Office PowerPoint</Application>
  <PresentationFormat>Widescreen</PresentationFormat>
  <Paragraphs>47</Paragraphs>
  <Slides>5</Slides>
  <Notes>5</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Comic Sans MS</vt:lpstr>
      <vt:lpstr>Trebuchet MS</vt:lpstr>
      <vt:lpstr>Wingdings 3</vt:lpstr>
      <vt:lpstr>Facet</vt:lpstr>
      <vt:lpstr>Phonics</vt:lpstr>
      <vt:lpstr>Learning the letter sounds</vt:lpstr>
      <vt:lpstr>PowerPoint Presentation</vt:lpstr>
      <vt:lpstr>Blending</vt:lpstr>
      <vt:lpstr>Segmenting </vt:lpstr>
    </vt:vector>
  </TitlesOfParts>
  <Company>RM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Phonics</dc:title>
  <dc:creator>Mrs.Smith</dc:creator>
  <cp:lastModifiedBy>Sara Smith</cp:lastModifiedBy>
  <cp:revision>48</cp:revision>
  <cp:lastPrinted>2018-09-19T13:01:08Z</cp:lastPrinted>
  <dcterms:created xsi:type="dcterms:W3CDTF">2017-10-31T09:33:06Z</dcterms:created>
  <dcterms:modified xsi:type="dcterms:W3CDTF">2025-11-25T16:11:57Z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0x01010037B4B845789DE74791604BE571BE6073</vt:lpwstr>
  </property>
  <property fmtid="{D5CDD505-2E9C-101B-9397-08002B2CF9AE}" pid="3" name="Order">
    <vt:r8>3529800</vt:r8>
  </property>
  <property fmtid="{D5CDD505-2E9C-101B-9397-08002B2CF9AE}" pid="4" name="MediaServiceImageTags">
    <vt:lpwstr/>
  </property>
</Properties>
</file>