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6" r:id="rId6"/>
    <p:sldId id="257" r:id="rId7"/>
    <p:sldId id="258" r:id="rId8"/>
    <p:sldId id="259" r:id="rId9"/>
    <p:sldId id="262" r:id="rId10"/>
    <p:sldId id="260" r:id="rId11"/>
    <p:sldId id="265" r:id="rId12"/>
    <p:sldId id="264" r:id="rId13"/>
    <p:sldId id="268" r:id="rId14"/>
    <p:sldId id="266" r:id="rId15"/>
    <p:sldId id="263"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74066-2B21-41A8-AEBC-68BB6AB53961}" type="datetimeFigureOut">
              <a:rPr lang="en-GB" smtClean="0"/>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67D58-588A-4DA1-A1DF-89739033EBBF}" type="slidenum">
              <a:rPr lang="en-GB" smtClean="0"/>
              <a:t>‹#›</a:t>
            </a:fld>
            <a:endParaRPr lang="en-GB"/>
          </a:p>
        </p:txBody>
      </p:sp>
    </p:spTree>
    <p:extLst>
      <p:ext uri="{BB962C8B-B14F-4D97-AF65-F5344CB8AC3E}">
        <p14:creationId xmlns:p14="http://schemas.microsoft.com/office/powerpoint/2010/main" val="93287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967D58-588A-4DA1-A1DF-89739033EBBF}" type="slidenum">
              <a:rPr lang="en-GB" smtClean="0"/>
              <a:t>2</a:t>
            </a:fld>
            <a:endParaRPr lang="en-GB"/>
          </a:p>
        </p:txBody>
      </p:sp>
    </p:spTree>
    <p:extLst>
      <p:ext uri="{BB962C8B-B14F-4D97-AF65-F5344CB8AC3E}">
        <p14:creationId xmlns:p14="http://schemas.microsoft.com/office/powerpoint/2010/main" val="170801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E749-428C-4F37-9648-D332AB2EA3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D350E1-00F5-4E60-A056-634C1F87B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A1B288-1352-4AB3-8146-89D2B23B3499}"/>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5" name="Footer Placeholder 4">
            <a:extLst>
              <a:ext uri="{FF2B5EF4-FFF2-40B4-BE49-F238E27FC236}">
                <a16:creationId xmlns:a16="http://schemas.microsoft.com/office/drawing/2014/main" id="{09C5BBD9-29F4-4FFE-BA58-4FE4EDFD13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ECC4FE-11F1-462B-BF3A-048460BE3147}"/>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129229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9B0D-8ED1-4D66-BA67-BCBB0962EF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DF1C6-AA02-4767-AA2B-160EEBAF63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3CBA2-D1C8-4272-A12B-EFE7590EA9C5}"/>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5" name="Footer Placeholder 4">
            <a:extLst>
              <a:ext uri="{FF2B5EF4-FFF2-40B4-BE49-F238E27FC236}">
                <a16:creationId xmlns:a16="http://schemas.microsoft.com/office/drawing/2014/main" id="{08368C20-974D-4D4F-B569-1F4CC9FA9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19FAA-714A-4632-A96D-AF0FC77244EA}"/>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396768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814D22-26B8-4A27-83C4-7B33F249DF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6CD33B-4F2D-4B1A-AD09-CA0AF60886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8F49F-BE9C-4916-A7BF-4469D7B777BB}"/>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5" name="Footer Placeholder 4">
            <a:extLst>
              <a:ext uri="{FF2B5EF4-FFF2-40B4-BE49-F238E27FC236}">
                <a16:creationId xmlns:a16="http://schemas.microsoft.com/office/drawing/2014/main" id="{D3EB382F-5F7F-4CE9-B7D0-AFBAD4BF7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E36224-9761-4816-8A92-9CE8C7CE274A}"/>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173752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674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6173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549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8706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5850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2758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6992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954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6232-E748-4E8C-8433-4283A47F50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736971-36FE-4327-878F-C2D994CDB2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1C0EE0-E463-4D24-A932-9C2ED9123E0C}"/>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5" name="Footer Placeholder 4">
            <a:extLst>
              <a:ext uri="{FF2B5EF4-FFF2-40B4-BE49-F238E27FC236}">
                <a16:creationId xmlns:a16="http://schemas.microsoft.com/office/drawing/2014/main" id="{A84268C3-D07D-4F7A-BD35-61654BF00E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826D5-D540-4106-A5F7-F42E582236E2}"/>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252251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313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308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0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326-D1A4-4356-9CA9-181DB6E82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D87744-C900-4189-B2C1-558BFB61E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FAA4D3-93B6-4FF8-A8B2-F658A26BAE92}"/>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5" name="Footer Placeholder 4">
            <a:extLst>
              <a:ext uri="{FF2B5EF4-FFF2-40B4-BE49-F238E27FC236}">
                <a16:creationId xmlns:a16="http://schemas.microsoft.com/office/drawing/2014/main" id="{0328CF4A-1C7C-4FBA-9DA8-34B9FABE22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AD8FA-1CC1-428B-ABDE-0E00745A0F23}"/>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393524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5F09-46AA-41F1-A20C-0C7067F7A6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797ED7-F5EA-40FE-B883-BAAB4200AE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2EF3B6-5BB7-46E0-A389-0B28055A43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422F20-EF0F-4AF4-96FB-4FB720AA3CBD}"/>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6" name="Footer Placeholder 5">
            <a:extLst>
              <a:ext uri="{FF2B5EF4-FFF2-40B4-BE49-F238E27FC236}">
                <a16:creationId xmlns:a16="http://schemas.microsoft.com/office/drawing/2014/main" id="{E59CE65C-87D5-4B1C-9031-A8370EA196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5103EA-F512-4ED3-AC5F-F004D5316245}"/>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881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E8FD-7385-4763-88EF-FD38232F9A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FC1A1C-50E7-4EDC-B98F-D94059BA68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4E0CD3-654D-40A7-A2AF-568E05BC10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B14865-028B-4A0B-B455-7DC685162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D52FF3-F187-4819-ACE4-20D1A9F43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9F6270-4D35-4993-8B5B-C8D1B96B6950}"/>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8" name="Footer Placeholder 7">
            <a:extLst>
              <a:ext uri="{FF2B5EF4-FFF2-40B4-BE49-F238E27FC236}">
                <a16:creationId xmlns:a16="http://schemas.microsoft.com/office/drawing/2014/main" id="{C4E7DD21-03C8-4B7B-AF7A-921B2B14F6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B27F12-2199-44C3-91CF-35E533C37A07}"/>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231055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33C1-BE5B-4198-836E-D867908B1E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77DF22-5D32-48F4-A3E4-9170EE2150EE}"/>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4" name="Footer Placeholder 3">
            <a:extLst>
              <a:ext uri="{FF2B5EF4-FFF2-40B4-BE49-F238E27FC236}">
                <a16:creationId xmlns:a16="http://schemas.microsoft.com/office/drawing/2014/main" id="{0F85F4A4-1D34-4CC2-8AFE-E522613AF5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8CFC7E-5D8B-40E7-BDE2-11E390496171}"/>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145611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B9C55F-D522-4207-A83F-C84499F60C29}"/>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3" name="Footer Placeholder 2">
            <a:extLst>
              <a:ext uri="{FF2B5EF4-FFF2-40B4-BE49-F238E27FC236}">
                <a16:creationId xmlns:a16="http://schemas.microsoft.com/office/drawing/2014/main" id="{FB2143DF-F664-4CF9-984D-D65988D318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47F0BA-B994-4E8E-97F2-0ABD65EBCC0F}"/>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237258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7859-3E49-445F-A8D2-09D9CE5C7F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5C5753-411A-4DE2-9E50-6511A4723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C2D00F-8B39-4ACC-B8D5-0BEF31428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3BF0C5-F5C4-4635-92BD-830D7C1A1F44}"/>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6" name="Footer Placeholder 5">
            <a:extLst>
              <a:ext uri="{FF2B5EF4-FFF2-40B4-BE49-F238E27FC236}">
                <a16:creationId xmlns:a16="http://schemas.microsoft.com/office/drawing/2014/main" id="{720FAF15-7E7B-4B1F-B7BC-845110D455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4D21FC-8C54-4625-BFF9-F8CD2F1FA56B}"/>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344407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A1DC-6215-411C-8F35-A0E64C94B1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780A92-04F4-41D4-8D3C-75405F97B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14515E-7F3A-4AE8-AFC8-7F7776F98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89F319-6E50-4437-ACD3-740EC228E232}"/>
              </a:ext>
            </a:extLst>
          </p:cNvPr>
          <p:cNvSpPr>
            <a:spLocks noGrp="1"/>
          </p:cNvSpPr>
          <p:nvPr>
            <p:ph type="dt" sz="half" idx="10"/>
          </p:nvPr>
        </p:nvSpPr>
        <p:spPr/>
        <p:txBody>
          <a:bodyPr/>
          <a:lstStyle/>
          <a:p>
            <a:fld id="{E9F57573-14DF-4003-B734-81A15F1397FF}" type="datetimeFigureOut">
              <a:rPr lang="en-GB" smtClean="0"/>
              <a:t>03/10/2025</a:t>
            </a:fld>
            <a:endParaRPr lang="en-GB"/>
          </a:p>
        </p:txBody>
      </p:sp>
      <p:sp>
        <p:nvSpPr>
          <p:cNvPr id="6" name="Footer Placeholder 5">
            <a:extLst>
              <a:ext uri="{FF2B5EF4-FFF2-40B4-BE49-F238E27FC236}">
                <a16:creationId xmlns:a16="http://schemas.microsoft.com/office/drawing/2014/main" id="{E9259194-7A2B-49FB-9357-14A45D5EB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1FB516-CB7A-4C0E-BEEC-D7093D1728D1}"/>
              </a:ext>
            </a:extLst>
          </p:cNvPr>
          <p:cNvSpPr>
            <a:spLocks noGrp="1"/>
          </p:cNvSpPr>
          <p:nvPr>
            <p:ph type="sldNum" sz="quarter" idx="12"/>
          </p:nvPr>
        </p:nvSpPr>
        <p:spPr/>
        <p:txBody>
          <a:bodyPr/>
          <a:lstStyle/>
          <a:p>
            <a:fld id="{0F00CBAC-9ED3-4305-9A5C-457DE20DC26A}" type="slidenum">
              <a:rPr lang="en-GB" smtClean="0"/>
              <a:t>‹#›</a:t>
            </a:fld>
            <a:endParaRPr lang="en-GB"/>
          </a:p>
        </p:txBody>
      </p:sp>
    </p:spTree>
    <p:extLst>
      <p:ext uri="{BB962C8B-B14F-4D97-AF65-F5344CB8AC3E}">
        <p14:creationId xmlns:p14="http://schemas.microsoft.com/office/powerpoint/2010/main" val="403849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4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D1F29-2B03-4351-9D8F-7F2AC9285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2D15C9-502E-4E08-983B-1113AF8C5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A03438-FC01-48E9-832B-B7E09DB85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57573-14DF-4003-B734-81A15F1397FF}" type="datetimeFigureOut">
              <a:rPr lang="en-GB" smtClean="0"/>
              <a:t>03/10/2025</a:t>
            </a:fld>
            <a:endParaRPr lang="en-GB"/>
          </a:p>
        </p:txBody>
      </p:sp>
      <p:sp>
        <p:nvSpPr>
          <p:cNvPr id="5" name="Footer Placeholder 4">
            <a:extLst>
              <a:ext uri="{FF2B5EF4-FFF2-40B4-BE49-F238E27FC236}">
                <a16:creationId xmlns:a16="http://schemas.microsoft.com/office/drawing/2014/main" id="{2ACDF57C-6CE2-4403-9C83-ED3A6000D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088D99-1A64-4C0F-BB1C-F4A5F95CB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0CBAC-9ED3-4305-9A5C-457DE20DC26A}" type="slidenum">
              <a:rPr lang="en-GB" smtClean="0"/>
              <a:t>‹#›</a:t>
            </a:fld>
            <a:endParaRPr lang="en-GB"/>
          </a:p>
        </p:txBody>
      </p:sp>
    </p:spTree>
    <p:extLst>
      <p:ext uri="{BB962C8B-B14F-4D97-AF65-F5344CB8AC3E}">
        <p14:creationId xmlns:p14="http://schemas.microsoft.com/office/powerpoint/2010/main" val="129002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4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4D109-9E1D-443B-AE8F-5CDCA46A50FD}" type="datetimeFigureOut">
              <a:rPr lang="en-GB" smtClean="0">
                <a:solidFill>
                  <a:prstClr val="black">
                    <a:tint val="75000"/>
                  </a:prstClr>
                </a:solidFill>
              </a:rPr>
              <a:pPr/>
              <a:t>03/10/2025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52CE-1289-41E2-81B3-E0105F79A1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16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711F-52B6-4400-9B20-314902C705D9}"/>
              </a:ext>
            </a:extLst>
          </p:cNvPr>
          <p:cNvSpPr>
            <a:spLocks noGrp="1"/>
          </p:cNvSpPr>
          <p:nvPr>
            <p:ph type="ctrTitle"/>
          </p:nvPr>
        </p:nvSpPr>
        <p:spPr/>
        <p:txBody>
          <a:bodyPr/>
          <a:lstStyle/>
          <a:p>
            <a:r>
              <a:rPr lang="en-GB">
                <a:latin typeface="Comic Sans MS" panose="030F0702030302020204" pitchFamily="66" charset="0"/>
              </a:rPr>
              <a:t>Welcome to Year 4!</a:t>
            </a:r>
          </a:p>
        </p:txBody>
      </p:sp>
      <p:sp>
        <p:nvSpPr>
          <p:cNvPr id="3" name="Subtitle 2">
            <a:extLst>
              <a:ext uri="{FF2B5EF4-FFF2-40B4-BE49-F238E27FC236}">
                <a16:creationId xmlns:a16="http://schemas.microsoft.com/office/drawing/2014/main" id="{7C5E9C06-2CEF-4DD3-983A-7C29B43C39B4}"/>
              </a:ext>
            </a:extLst>
          </p:cNvPr>
          <p:cNvSpPr>
            <a:spLocks noGrp="1"/>
          </p:cNvSpPr>
          <p:nvPr>
            <p:ph type="subTitle" idx="1"/>
          </p:nvPr>
        </p:nvSpPr>
        <p:spPr/>
        <p:txBody>
          <a:bodyPr vert="horz" lIns="91440" tIns="45720" rIns="91440" bIns="45720" rtlCol="0" anchor="t">
            <a:normAutofit/>
          </a:bodyPr>
          <a:lstStyle/>
          <a:p>
            <a:r>
              <a:rPr lang="en-GB">
                <a:latin typeface="Comic Sans MS" panose="030F0702030302020204" pitchFamily="66" charset="0"/>
              </a:rPr>
              <a:t>The classes are Marine and Topaz</a:t>
            </a:r>
          </a:p>
          <a:p>
            <a:r>
              <a:rPr lang="en-GB">
                <a:latin typeface="Comic Sans MS"/>
              </a:rPr>
              <a:t>Topaz adults: Mrs Wakelin and Mrs Etienne</a:t>
            </a:r>
            <a:endParaRPr lang="en-GB">
              <a:latin typeface="Comic Sans MS" panose="030F0702030302020204" pitchFamily="66" charset="0"/>
            </a:endParaRPr>
          </a:p>
          <a:p>
            <a:r>
              <a:rPr lang="en-GB">
                <a:latin typeface="Comic Sans MS" panose="030F0702030302020204" pitchFamily="66" charset="0"/>
              </a:rPr>
              <a:t>Marine adults: Mrs Collinson, Mrs Hales</a:t>
            </a:r>
          </a:p>
          <a:p>
            <a:endParaRPr lang="en-GB">
              <a:latin typeface="Comic Sans MS" panose="030F0702030302020204" pitchFamily="66" charset="0"/>
            </a:endParaRPr>
          </a:p>
        </p:txBody>
      </p:sp>
    </p:spTree>
    <p:extLst>
      <p:ext uri="{BB962C8B-B14F-4D97-AF65-F5344CB8AC3E}">
        <p14:creationId xmlns:p14="http://schemas.microsoft.com/office/powerpoint/2010/main" val="336799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AB45-AF9F-4F1A-9C14-6EA9A28E17FD}"/>
              </a:ext>
            </a:extLst>
          </p:cNvPr>
          <p:cNvSpPr>
            <a:spLocks noGrp="1"/>
          </p:cNvSpPr>
          <p:nvPr>
            <p:ph type="title"/>
          </p:nvPr>
        </p:nvSpPr>
        <p:spPr/>
        <p:txBody>
          <a:bodyPr/>
          <a:lstStyle/>
          <a:p>
            <a:pPr algn="ctr"/>
            <a:r>
              <a:rPr lang="en-GB">
                <a:latin typeface="Comic Sans MS" panose="030F0702030302020204" pitchFamily="66" charset="0"/>
              </a:rPr>
              <a:t>Library time and books</a:t>
            </a:r>
          </a:p>
        </p:txBody>
      </p:sp>
      <p:sp>
        <p:nvSpPr>
          <p:cNvPr id="3" name="Content Placeholder 2">
            <a:extLst>
              <a:ext uri="{FF2B5EF4-FFF2-40B4-BE49-F238E27FC236}">
                <a16:creationId xmlns:a16="http://schemas.microsoft.com/office/drawing/2014/main" id="{2CDD22AC-01FC-44CC-AC93-7C1F9499AC5E}"/>
              </a:ext>
            </a:extLst>
          </p:cNvPr>
          <p:cNvSpPr>
            <a:spLocks noGrp="1"/>
          </p:cNvSpPr>
          <p:nvPr>
            <p:ph idx="1"/>
          </p:nvPr>
        </p:nvSpPr>
        <p:spPr>
          <a:xfrm>
            <a:off x="314178" y="1565031"/>
            <a:ext cx="11563643" cy="5275385"/>
          </a:xfrm>
        </p:spPr>
        <p:txBody>
          <a:bodyPr>
            <a:normAutofit fontScale="85000" lnSpcReduction="20000"/>
          </a:bodyPr>
          <a:lstStyle/>
          <a:p>
            <a:r>
              <a:rPr lang="en-GB">
                <a:latin typeface="Comic Sans MS" panose="030F0702030302020204" pitchFamily="66" charset="0"/>
              </a:rPr>
              <a:t>Coloured sticker books will be changed weekly unless an adult moves them up a colour band. </a:t>
            </a:r>
          </a:p>
          <a:p>
            <a:r>
              <a:rPr lang="en-GB">
                <a:latin typeface="Comic Sans MS" panose="030F0702030302020204" pitchFamily="66" charset="0"/>
              </a:rPr>
              <a:t>This will be on a Monday – Topaz and Wednesday - Marine.</a:t>
            </a:r>
          </a:p>
          <a:p>
            <a:pPr marL="0" indent="0">
              <a:buNone/>
            </a:pPr>
            <a:endParaRPr lang="en-GB">
              <a:latin typeface="Comic Sans MS" panose="030F0702030302020204" pitchFamily="66" charset="0"/>
            </a:endParaRPr>
          </a:p>
          <a:p>
            <a:r>
              <a:rPr lang="en-GB">
                <a:latin typeface="Comic Sans MS" panose="030F0702030302020204" pitchFamily="66" charset="0"/>
              </a:rPr>
              <a:t>Free readers have a choice of 100 suitable year 4 books. It is expected for Year 4 ability children to be free readers by the time they leave Year 4. </a:t>
            </a:r>
          </a:p>
          <a:p>
            <a:endParaRPr lang="en-GB">
              <a:latin typeface="Comic Sans MS" panose="030F0702030302020204" pitchFamily="66" charset="0"/>
            </a:endParaRPr>
          </a:p>
          <a:p>
            <a:r>
              <a:rPr lang="en-GB">
                <a:latin typeface="Comic Sans MS" panose="030F0702030302020204" pitchFamily="66" charset="0"/>
              </a:rPr>
              <a:t>They will also have a library book of choice too. </a:t>
            </a:r>
          </a:p>
          <a:p>
            <a:endParaRPr lang="en-GB">
              <a:latin typeface="Comic Sans MS" panose="030F0702030302020204" pitchFamily="66" charset="0"/>
            </a:endParaRPr>
          </a:p>
          <a:p>
            <a:r>
              <a:rPr lang="en-GB">
                <a:latin typeface="Comic Sans MS" panose="030F0702030302020204" pitchFamily="66" charset="0"/>
              </a:rPr>
              <a:t>You or your child can write what they have read in their reading record. </a:t>
            </a:r>
          </a:p>
          <a:p>
            <a:endParaRPr lang="en-GB">
              <a:latin typeface="Comic Sans MS" panose="030F0702030302020204" pitchFamily="66" charset="0"/>
            </a:endParaRPr>
          </a:p>
          <a:p>
            <a:r>
              <a:rPr lang="en-GB">
                <a:latin typeface="Comic Sans MS" panose="030F0702030302020204" pitchFamily="66" charset="0"/>
              </a:rPr>
              <a:t>When children read to an adult, it must be out loud and a range of questions asked about the text to ensure they have understood it and to aid their comprehension. </a:t>
            </a:r>
          </a:p>
          <a:p>
            <a:endParaRPr lang="en-GB">
              <a:latin typeface="Comic Sans MS" panose="030F0702030302020204" pitchFamily="66" charset="0"/>
            </a:endParaRPr>
          </a:p>
          <a:p>
            <a:endParaRPr lang="en-GB">
              <a:latin typeface="Comic Sans MS" panose="030F0702030302020204" pitchFamily="66" charset="0"/>
            </a:endParaRPr>
          </a:p>
        </p:txBody>
      </p:sp>
      <p:pic>
        <p:nvPicPr>
          <p:cNvPr id="1026" name="Picture 2" descr="78,922 Book Clipart Illustrations &amp; Clip Art - iStock">
            <a:extLst>
              <a:ext uri="{FF2B5EF4-FFF2-40B4-BE49-F238E27FC236}">
                <a16:creationId xmlns:a16="http://schemas.microsoft.com/office/drawing/2014/main" id="{371025AD-8F6A-4EC4-8431-FC3A38451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9728" y="0"/>
            <a:ext cx="2143125" cy="158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4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AE8A-E4A3-4877-A4C6-886E6E3C8C3D}"/>
              </a:ext>
            </a:extLst>
          </p:cNvPr>
          <p:cNvSpPr>
            <a:spLocks noGrp="1"/>
          </p:cNvSpPr>
          <p:nvPr>
            <p:ph type="title"/>
          </p:nvPr>
        </p:nvSpPr>
        <p:spPr/>
        <p:txBody>
          <a:bodyPr/>
          <a:lstStyle/>
          <a:p>
            <a:pPr algn="ctr"/>
            <a:r>
              <a:rPr lang="en-GB">
                <a:latin typeface="Comic Sans MS" panose="030F0702030302020204" pitchFamily="66" charset="0"/>
              </a:rPr>
              <a:t>E- Safety</a:t>
            </a:r>
          </a:p>
        </p:txBody>
      </p:sp>
      <p:sp>
        <p:nvSpPr>
          <p:cNvPr id="3" name="Content Placeholder 2">
            <a:extLst>
              <a:ext uri="{FF2B5EF4-FFF2-40B4-BE49-F238E27FC236}">
                <a16:creationId xmlns:a16="http://schemas.microsoft.com/office/drawing/2014/main" id="{7EFE6CB7-087C-4CBA-9D07-C0028F5D78A2}"/>
              </a:ext>
            </a:extLst>
          </p:cNvPr>
          <p:cNvSpPr>
            <a:spLocks noGrp="1"/>
          </p:cNvSpPr>
          <p:nvPr>
            <p:ph idx="1"/>
          </p:nvPr>
        </p:nvSpPr>
        <p:spPr>
          <a:xfrm>
            <a:off x="270164" y="2410691"/>
            <a:ext cx="10515600" cy="4351338"/>
          </a:xfrm>
        </p:spPr>
        <p:txBody>
          <a:bodyPr>
            <a:normAutofit fontScale="92500" lnSpcReduction="10000"/>
          </a:bodyPr>
          <a:lstStyle/>
          <a:p>
            <a:r>
              <a:rPr lang="en-GB">
                <a:latin typeface="Comic Sans MS" panose="030F0702030302020204" pitchFamily="66" charset="0"/>
              </a:rPr>
              <a:t>It is really important that both teachers and parents are keeping the children safe online. Online safety is something that we all need to be aware of at all times.  To help keep the children safe online we follow these tips for </a:t>
            </a:r>
            <a:r>
              <a:rPr lang="en-GB" b="1">
                <a:latin typeface="Comic Sans MS" panose="030F0702030302020204" pitchFamily="66" charset="0"/>
              </a:rPr>
              <a:t>SMART</a:t>
            </a:r>
            <a:r>
              <a:rPr lang="en-GB">
                <a:latin typeface="Comic Sans MS" panose="030F0702030302020204" pitchFamily="66" charset="0"/>
              </a:rPr>
              <a:t> thinking online:</a:t>
            </a:r>
            <a:br>
              <a:rPr lang="en-GB">
                <a:latin typeface="Comic Sans MS" panose="030F0702030302020204" pitchFamily="66" charset="0"/>
              </a:rPr>
            </a:br>
            <a:br>
              <a:rPr lang="en-GB">
                <a:latin typeface="Comic Sans MS" panose="030F0702030302020204" pitchFamily="66" charset="0"/>
              </a:rPr>
            </a:br>
            <a:r>
              <a:rPr lang="en-GB" b="1">
                <a:latin typeface="Comic Sans MS" panose="030F0702030302020204" pitchFamily="66" charset="0"/>
              </a:rPr>
              <a:t>S:</a:t>
            </a:r>
            <a:r>
              <a:rPr lang="en-GB">
                <a:latin typeface="Comic Sans MS" panose="030F0702030302020204" pitchFamily="66" charset="0"/>
              </a:rPr>
              <a:t> stay safe, don’t give out personal information.</a:t>
            </a:r>
            <a:br>
              <a:rPr lang="en-GB">
                <a:latin typeface="Comic Sans MS" panose="030F0702030302020204" pitchFamily="66" charset="0"/>
              </a:rPr>
            </a:br>
            <a:r>
              <a:rPr lang="en-GB" b="1">
                <a:latin typeface="Comic Sans MS" panose="030F0702030302020204" pitchFamily="66" charset="0"/>
              </a:rPr>
              <a:t>M:</a:t>
            </a:r>
            <a:r>
              <a:rPr lang="en-GB">
                <a:latin typeface="Comic Sans MS" panose="030F0702030302020204" pitchFamily="66" charset="0"/>
              </a:rPr>
              <a:t> don’t meet up, never meet someone you don’t know from the internet.</a:t>
            </a:r>
            <a:br>
              <a:rPr lang="en-GB">
                <a:latin typeface="Comic Sans MS" panose="030F0702030302020204" pitchFamily="66" charset="0"/>
              </a:rPr>
            </a:br>
            <a:r>
              <a:rPr lang="en-GB" b="1">
                <a:latin typeface="Comic Sans MS" panose="030F0702030302020204" pitchFamily="66" charset="0"/>
              </a:rPr>
              <a:t>A:</a:t>
            </a:r>
            <a:r>
              <a:rPr lang="en-GB">
                <a:latin typeface="Comic Sans MS" panose="030F0702030302020204" pitchFamily="66" charset="0"/>
              </a:rPr>
              <a:t> accepting files, do not accept files as this could cause problems.</a:t>
            </a:r>
            <a:br>
              <a:rPr lang="en-GB">
                <a:latin typeface="Comic Sans MS" panose="030F0702030302020204" pitchFamily="66" charset="0"/>
              </a:rPr>
            </a:br>
            <a:r>
              <a:rPr lang="en-GB" b="1">
                <a:latin typeface="Comic Sans MS" panose="030F0702030302020204" pitchFamily="66" charset="0"/>
              </a:rPr>
              <a:t>R:</a:t>
            </a:r>
            <a:r>
              <a:rPr lang="en-GB">
                <a:latin typeface="Comic Sans MS" panose="030F0702030302020204" pitchFamily="66" charset="0"/>
              </a:rPr>
              <a:t> reliable, is the person or website telling the truth?</a:t>
            </a:r>
            <a:br>
              <a:rPr lang="en-GB">
                <a:latin typeface="Comic Sans MS" panose="030F0702030302020204" pitchFamily="66" charset="0"/>
              </a:rPr>
            </a:br>
            <a:r>
              <a:rPr lang="en-GB" b="1">
                <a:latin typeface="Comic Sans MS" panose="030F0702030302020204" pitchFamily="66" charset="0"/>
              </a:rPr>
              <a:t>T:</a:t>
            </a:r>
            <a:r>
              <a:rPr lang="en-GB">
                <a:latin typeface="Comic Sans MS" panose="030F0702030302020204" pitchFamily="66" charset="0"/>
              </a:rPr>
              <a:t> tell someone, tell an adult if you are worried or upset. </a:t>
            </a:r>
          </a:p>
          <a:p>
            <a:endParaRPr lang="en-GB"/>
          </a:p>
        </p:txBody>
      </p:sp>
      <p:pic>
        <p:nvPicPr>
          <p:cNvPr id="4" name="Picture 3">
            <a:extLst>
              <a:ext uri="{FF2B5EF4-FFF2-40B4-BE49-F238E27FC236}">
                <a16:creationId xmlns:a16="http://schemas.microsoft.com/office/drawing/2014/main" id="{F64FA95A-6C36-4F1E-92C6-3F03D7687DDC}"/>
              </a:ext>
            </a:extLst>
          </p:cNvPr>
          <p:cNvPicPr>
            <a:picLocks noChangeAspect="1"/>
          </p:cNvPicPr>
          <p:nvPr/>
        </p:nvPicPr>
        <p:blipFill>
          <a:blip r:embed="rId2"/>
          <a:stretch>
            <a:fillRect/>
          </a:stretch>
        </p:blipFill>
        <p:spPr>
          <a:xfrm>
            <a:off x="8782404" y="0"/>
            <a:ext cx="3409596" cy="2410691"/>
          </a:xfrm>
          <a:prstGeom prst="rect">
            <a:avLst/>
          </a:prstGeom>
        </p:spPr>
      </p:pic>
    </p:spTree>
    <p:extLst>
      <p:ext uri="{BB962C8B-B14F-4D97-AF65-F5344CB8AC3E}">
        <p14:creationId xmlns:p14="http://schemas.microsoft.com/office/powerpoint/2010/main" val="153050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a:latin typeface="Comic Sans MS" panose="030F0702030302020204" pitchFamily="66" charset="0"/>
              </a:rPr>
              <a:t>Parent Pay </a:t>
            </a:r>
          </a:p>
        </p:txBody>
      </p:sp>
      <p:sp>
        <p:nvSpPr>
          <p:cNvPr id="3" name="Content Placeholder 2"/>
          <p:cNvSpPr>
            <a:spLocks noGrp="1"/>
          </p:cNvSpPr>
          <p:nvPr>
            <p:ph idx="1"/>
          </p:nvPr>
        </p:nvSpPr>
        <p:spPr>
          <a:xfrm>
            <a:off x="346364" y="1839479"/>
            <a:ext cx="11007436" cy="4351338"/>
          </a:xfrm>
        </p:spPr>
        <p:txBody>
          <a:bodyPr>
            <a:normAutofit fontScale="92500" lnSpcReduction="10000"/>
          </a:bodyPr>
          <a:lstStyle/>
          <a:p>
            <a:pPr marL="0" indent="0">
              <a:lnSpc>
                <a:spcPct val="110000"/>
              </a:lnSpc>
              <a:buNone/>
            </a:pPr>
            <a:r>
              <a:rPr lang="en-GB">
                <a:latin typeface="Comic Sans MS" panose="030F0702030302020204" pitchFamily="66" charset="0"/>
              </a:rPr>
              <a:t>Throughout the year, paid educational visits may be added to Parent Pay. Remember you can always add money into your account to build up credit. This can then be used later throughout the year for paid educational visits. </a:t>
            </a:r>
          </a:p>
          <a:p>
            <a:endParaRPr lang="en-GB">
              <a:latin typeface="Comic Sans MS" panose="030F0702030302020204" pitchFamily="66" charset="0"/>
            </a:endParaRPr>
          </a:p>
          <a:p>
            <a:pPr marL="0" indent="0">
              <a:buNone/>
            </a:pPr>
            <a:r>
              <a:rPr lang="en-GB">
                <a:latin typeface="Comic Sans MS" panose="030F0702030302020204" pitchFamily="66" charset="0"/>
              </a:rPr>
              <a:t>This can include events such as:</a:t>
            </a:r>
          </a:p>
          <a:p>
            <a:pPr marL="0" indent="0">
              <a:buNone/>
            </a:pPr>
            <a:endParaRPr lang="en-GB">
              <a:latin typeface="Comic Sans MS" panose="030F0702030302020204" pitchFamily="66" charset="0"/>
            </a:endParaRPr>
          </a:p>
          <a:p>
            <a:r>
              <a:rPr lang="en-GB">
                <a:latin typeface="Comic Sans MS" panose="030F0702030302020204" pitchFamily="66" charset="0"/>
              </a:rPr>
              <a:t>School Trips/visits</a:t>
            </a:r>
          </a:p>
          <a:p>
            <a:pPr marL="0" indent="0">
              <a:buNone/>
            </a:pPr>
            <a:endParaRPr lang="en-GB">
              <a:latin typeface="Comic Sans MS" panose="030F0702030302020204" pitchFamily="66" charset="0"/>
            </a:endParaRPr>
          </a:p>
          <a:p>
            <a:r>
              <a:rPr lang="en-GB">
                <a:latin typeface="Comic Sans MS" panose="030F0702030302020204" pitchFamily="66" charset="0"/>
              </a:rPr>
              <a:t>Further information to follow. </a:t>
            </a:r>
          </a:p>
          <a:p>
            <a:endParaRPr lang="en-GB"/>
          </a:p>
        </p:txBody>
      </p:sp>
      <p:pic>
        <p:nvPicPr>
          <p:cNvPr id="8" name="Picture 7"/>
          <p:cNvPicPr>
            <a:picLocks noChangeAspect="1"/>
          </p:cNvPicPr>
          <p:nvPr/>
        </p:nvPicPr>
        <p:blipFill>
          <a:blip r:embed="rId2"/>
          <a:stretch>
            <a:fillRect/>
          </a:stretch>
        </p:blipFill>
        <p:spPr>
          <a:xfrm>
            <a:off x="8271110" y="124692"/>
            <a:ext cx="2507725" cy="1440872"/>
          </a:xfrm>
          <a:prstGeom prst="rect">
            <a:avLst/>
          </a:prstGeom>
        </p:spPr>
      </p:pic>
      <p:pic>
        <p:nvPicPr>
          <p:cNvPr id="4" name="Picture 3"/>
          <p:cNvPicPr>
            <a:picLocks noChangeAspect="1"/>
          </p:cNvPicPr>
          <p:nvPr/>
        </p:nvPicPr>
        <p:blipFill>
          <a:blip r:embed="rId3"/>
          <a:stretch>
            <a:fillRect/>
          </a:stretch>
        </p:blipFill>
        <p:spPr>
          <a:xfrm>
            <a:off x="8666017" y="3560185"/>
            <a:ext cx="2583873" cy="2314575"/>
          </a:xfrm>
          <a:prstGeom prst="rect">
            <a:avLst/>
          </a:prstGeom>
        </p:spPr>
      </p:pic>
    </p:spTree>
    <p:extLst>
      <p:ext uri="{BB962C8B-B14F-4D97-AF65-F5344CB8AC3E}">
        <p14:creationId xmlns:p14="http://schemas.microsoft.com/office/powerpoint/2010/main" val="315331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AD12045-7B5D-54A4-10FD-EE717322FD60}"/>
              </a:ext>
            </a:extLst>
          </p:cNvPr>
          <p:cNvPicPr>
            <a:picLocks noChangeAspect="1"/>
          </p:cNvPicPr>
          <p:nvPr/>
        </p:nvPicPr>
        <p:blipFill>
          <a:blip r:embed="rId2"/>
          <a:srcRect l="9156" r="9724" b="1"/>
          <a:stretch>
            <a:fillRect/>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descr="3D black question marks with one yellow question mark">
            <a:extLst>
              <a:ext uri="{FF2B5EF4-FFF2-40B4-BE49-F238E27FC236}">
                <a16:creationId xmlns:a16="http://schemas.microsoft.com/office/drawing/2014/main" id="{8E21A4A6-1874-B5C2-3B6E-638AE6564989}"/>
              </a:ext>
            </a:extLst>
          </p:cNvPr>
          <p:cNvPicPr>
            <a:picLocks noChangeAspect="1"/>
          </p:cNvPicPr>
          <p:nvPr/>
        </p:nvPicPr>
        <p:blipFill>
          <a:blip r:embed="rId3"/>
          <a:srcRect l="48024" r="25673" b="1"/>
          <a:stretch>
            <a:fillRect/>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34" name="Freeform: Shape 33">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54E6F2-1991-826C-129F-9073C6FD5287}"/>
              </a:ext>
            </a:extLst>
          </p:cNvPr>
          <p:cNvSpPr>
            <a:spLocks noGrp="1"/>
          </p:cNvSpPr>
          <p:nvPr>
            <p:ph type="title"/>
          </p:nvPr>
        </p:nvSpPr>
        <p:spPr>
          <a:xfrm>
            <a:off x="438913" y="1511589"/>
            <a:ext cx="3430958" cy="2896432"/>
          </a:xfrm>
        </p:spPr>
        <p:txBody>
          <a:bodyPr vert="horz" lIns="91440" tIns="45720" rIns="91440" bIns="45720" rtlCol="0" anchor="b">
            <a:normAutofit/>
          </a:bodyPr>
          <a:lstStyle/>
          <a:p>
            <a:r>
              <a:rPr lang="en-US" sz="4000" kern="1200">
                <a:solidFill>
                  <a:schemeClr val="tx1"/>
                </a:solidFill>
                <a:latin typeface="+mj-lt"/>
                <a:ea typeface="+mj-ea"/>
                <a:cs typeface="+mj-cs"/>
              </a:rPr>
              <a:t>Any questions?</a:t>
            </a:r>
          </a:p>
        </p:txBody>
      </p:sp>
      <p:sp>
        <p:nvSpPr>
          <p:cNvPr id="38" name="Rectangle 37">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0" name="Rectangle 39">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64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4BA0-12AF-4C5C-A4BB-8EE433D4AAF2}"/>
              </a:ext>
            </a:extLst>
          </p:cNvPr>
          <p:cNvSpPr>
            <a:spLocks noGrp="1"/>
          </p:cNvSpPr>
          <p:nvPr>
            <p:ph type="title"/>
          </p:nvPr>
        </p:nvSpPr>
        <p:spPr>
          <a:xfrm>
            <a:off x="838200" y="153192"/>
            <a:ext cx="10515600" cy="1325563"/>
          </a:xfrm>
        </p:spPr>
        <p:txBody>
          <a:bodyPr/>
          <a:lstStyle/>
          <a:p>
            <a:pPr algn="ctr"/>
            <a:r>
              <a:rPr lang="en-GB">
                <a:latin typeface="Comic Sans MS" panose="030F0702030302020204" pitchFamily="66" charset="0"/>
              </a:rPr>
              <a:t>Introduction</a:t>
            </a:r>
          </a:p>
        </p:txBody>
      </p:sp>
      <p:sp>
        <p:nvSpPr>
          <p:cNvPr id="4" name="Rectangle 3">
            <a:extLst>
              <a:ext uri="{FF2B5EF4-FFF2-40B4-BE49-F238E27FC236}">
                <a16:creationId xmlns:a16="http://schemas.microsoft.com/office/drawing/2014/main" id="{10C6F4BF-5B8D-4986-BD01-12514E77E4EA}"/>
              </a:ext>
            </a:extLst>
          </p:cNvPr>
          <p:cNvSpPr/>
          <p:nvPr/>
        </p:nvSpPr>
        <p:spPr>
          <a:xfrm>
            <a:off x="318052" y="1279344"/>
            <a:ext cx="11774556" cy="4708981"/>
          </a:xfrm>
          <a:prstGeom prst="rect">
            <a:avLst/>
          </a:prstGeom>
        </p:spPr>
        <p:txBody>
          <a:bodyPr wrap="square" lIns="91440" tIns="45720" rIns="91440" bIns="45720" anchor="t">
            <a:spAutoFit/>
          </a:bodyPr>
          <a:lstStyle/>
          <a:p>
            <a:r>
              <a:rPr lang="en-GB" sz="2400" dirty="0">
                <a:latin typeface="Comic Sans MS"/>
              </a:rPr>
              <a:t>Mrs Wakelin – I have been working at Tany’s Dell since 2000, before that I was a parent volunteer.</a:t>
            </a:r>
            <a:endParaRPr lang="en-US" dirty="0"/>
          </a:p>
          <a:p>
            <a:endParaRPr lang="en-GB" dirty="0"/>
          </a:p>
          <a:p>
            <a:r>
              <a:rPr lang="en-GB" sz="2400" dirty="0">
                <a:latin typeface="Comic Sans MS"/>
              </a:rPr>
              <a:t>I am the phase leader I ensure the smooth running of years 3 and 4.</a:t>
            </a:r>
          </a:p>
          <a:p>
            <a:endParaRPr lang="en-GB" sz="2400" dirty="0">
              <a:latin typeface="Comic Sans MS" panose="030F0702030302020204" pitchFamily="66" charset="0"/>
            </a:endParaRPr>
          </a:p>
          <a:p>
            <a:r>
              <a:rPr lang="en-GB" sz="2400" dirty="0">
                <a:latin typeface="Comic Sans MS"/>
              </a:rPr>
              <a:t>Mrs Collinson - I have been working </a:t>
            </a:r>
            <a:r>
              <a:rPr lang="en-GB" sz="2400" b="0" i="0" dirty="0">
                <a:solidFill>
                  <a:srgbClr val="000000"/>
                </a:solidFill>
                <a:effectLst/>
                <a:latin typeface="Comic Sans MS"/>
              </a:rPr>
              <a:t>at Tany's Dell since 2014, both my children attended the school…and so did my dad! </a:t>
            </a:r>
          </a:p>
          <a:p>
            <a:endParaRPr lang="en-GB" sz="2400" dirty="0">
              <a:solidFill>
                <a:srgbClr val="000000"/>
              </a:solidFill>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Any collection, dinner or illness information please contact the school office by email or phone. </a:t>
            </a:r>
          </a:p>
          <a:p>
            <a:endParaRPr lang="en-GB" dirty="0">
              <a:latin typeface="Comic Sans MS" panose="030F0702030302020204" pitchFamily="66" charset="0"/>
            </a:endParaRPr>
          </a:p>
        </p:txBody>
      </p:sp>
    </p:spTree>
    <p:extLst>
      <p:ext uri="{BB962C8B-B14F-4D97-AF65-F5344CB8AC3E}">
        <p14:creationId xmlns:p14="http://schemas.microsoft.com/office/powerpoint/2010/main" val="215314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AC27-A2CF-4EF2-B34E-668D2A3E4869}"/>
              </a:ext>
            </a:extLst>
          </p:cNvPr>
          <p:cNvSpPr>
            <a:spLocks noGrp="1"/>
          </p:cNvSpPr>
          <p:nvPr>
            <p:ph type="title"/>
          </p:nvPr>
        </p:nvSpPr>
        <p:spPr/>
        <p:txBody>
          <a:bodyPr/>
          <a:lstStyle/>
          <a:p>
            <a:pPr algn="ctr"/>
            <a:r>
              <a:rPr lang="en-GB">
                <a:latin typeface="Comic Sans MS" panose="030F0702030302020204" pitchFamily="66" charset="0"/>
              </a:rPr>
              <a:t>School timetable</a:t>
            </a:r>
          </a:p>
        </p:txBody>
      </p:sp>
      <p:sp>
        <p:nvSpPr>
          <p:cNvPr id="3" name="Content Placeholder 2">
            <a:extLst>
              <a:ext uri="{FF2B5EF4-FFF2-40B4-BE49-F238E27FC236}">
                <a16:creationId xmlns:a16="http://schemas.microsoft.com/office/drawing/2014/main" id="{12C2F0E7-4BC4-4BED-858A-157925AECA08}"/>
              </a:ext>
            </a:extLst>
          </p:cNvPr>
          <p:cNvSpPr>
            <a:spLocks noGrp="1"/>
          </p:cNvSpPr>
          <p:nvPr>
            <p:ph idx="1"/>
          </p:nvPr>
        </p:nvSpPr>
        <p:spPr/>
        <p:txBody>
          <a:bodyPr vert="horz" lIns="91440" tIns="45720" rIns="91440" bIns="45720" rtlCol="0" anchor="t">
            <a:normAutofit/>
          </a:bodyPr>
          <a:lstStyle/>
          <a:p>
            <a:r>
              <a:rPr lang="en-GB">
                <a:latin typeface="Comic Sans MS" panose="030F0702030302020204" pitchFamily="66" charset="0"/>
              </a:rPr>
              <a:t>8:30-8:45 through the main gates </a:t>
            </a:r>
          </a:p>
          <a:p>
            <a:endParaRPr lang="en-GB">
              <a:latin typeface="Comic Sans MS" panose="030F0702030302020204" pitchFamily="66" charset="0"/>
            </a:endParaRPr>
          </a:p>
          <a:p>
            <a:r>
              <a:rPr lang="en-GB">
                <a:latin typeface="Comic Sans MS"/>
              </a:rPr>
              <a:t>10:45 – 11:00 break time </a:t>
            </a:r>
          </a:p>
          <a:p>
            <a:pPr marL="0" indent="0">
              <a:buNone/>
            </a:pPr>
            <a:endParaRPr lang="en-GB">
              <a:latin typeface="Comic Sans MS" panose="030F0702030302020204" pitchFamily="66" charset="0"/>
            </a:endParaRPr>
          </a:p>
          <a:p>
            <a:r>
              <a:rPr lang="en-GB">
                <a:latin typeface="Comic Sans MS" panose="030F0702030302020204" pitchFamily="66" charset="0"/>
              </a:rPr>
              <a:t>12:20-1:20 – Children alternate with year 3 to go out first or eat first and then get called for lunch in the dining hall. </a:t>
            </a:r>
          </a:p>
          <a:p>
            <a:endParaRPr lang="en-GB">
              <a:latin typeface="Comic Sans MS" panose="030F0702030302020204" pitchFamily="66" charset="0"/>
            </a:endParaRPr>
          </a:p>
          <a:p>
            <a:r>
              <a:rPr lang="en-GB">
                <a:latin typeface="Comic Sans MS" panose="030F0702030302020204" pitchFamily="66" charset="0"/>
              </a:rPr>
              <a:t>3:15 - Pick up from the middle playground – please be patient whilst we get to know your faces </a:t>
            </a:r>
            <a:r>
              <a:rPr lang="en-GB">
                <a:latin typeface="Comic Sans MS" panose="030F0702030302020204" pitchFamily="66" charset="0"/>
                <a:sym typeface="Wingdings" panose="05000000000000000000" pitchFamily="2" charset="2"/>
              </a:rPr>
              <a:t></a:t>
            </a:r>
            <a:endParaRPr lang="en-GB">
              <a:latin typeface="Comic Sans MS" panose="030F0702030302020204" pitchFamily="66" charset="0"/>
            </a:endParaRPr>
          </a:p>
        </p:txBody>
      </p:sp>
    </p:spTree>
    <p:extLst>
      <p:ext uri="{BB962C8B-B14F-4D97-AF65-F5344CB8AC3E}">
        <p14:creationId xmlns:p14="http://schemas.microsoft.com/office/powerpoint/2010/main" val="229113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8E7D-A8EB-47FB-A3B5-6F13114643DC}"/>
              </a:ext>
            </a:extLst>
          </p:cNvPr>
          <p:cNvSpPr>
            <a:spLocks noGrp="1"/>
          </p:cNvSpPr>
          <p:nvPr>
            <p:ph type="title"/>
          </p:nvPr>
        </p:nvSpPr>
        <p:spPr/>
        <p:txBody>
          <a:bodyPr/>
          <a:lstStyle/>
          <a:p>
            <a:pPr algn="ctr"/>
            <a:r>
              <a:rPr lang="en-GB" u="sng">
                <a:latin typeface="Comic Sans MS" panose="030F0702030302020204" pitchFamily="66" charset="0"/>
              </a:rPr>
              <a:t>Key days</a:t>
            </a:r>
          </a:p>
        </p:txBody>
      </p:sp>
      <p:sp>
        <p:nvSpPr>
          <p:cNvPr id="3" name="Content Placeholder 2">
            <a:extLst>
              <a:ext uri="{FF2B5EF4-FFF2-40B4-BE49-F238E27FC236}">
                <a16:creationId xmlns:a16="http://schemas.microsoft.com/office/drawing/2014/main" id="{C7D3468B-6F31-4BA0-AB95-1381EEA145FD}"/>
              </a:ext>
            </a:extLst>
          </p:cNvPr>
          <p:cNvSpPr>
            <a:spLocks noGrp="1"/>
          </p:cNvSpPr>
          <p:nvPr>
            <p:ph idx="1"/>
          </p:nvPr>
        </p:nvSpPr>
        <p:spPr>
          <a:xfrm>
            <a:off x="268357" y="1825625"/>
            <a:ext cx="11797747" cy="4351338"/>
          </a:xfrm>
        </p:spPr>
        <p:txBody>
          <a:bodyPr vert="horz" lIns="91440" tIns="45720" rIns="91440" bIns="45720" rtlCol="0" anchor="t">
            <a:normAutofit/>
          </a:bodyPr>
          <a:lstStyle/>
          <a:p>
            <a:pPr fontAlgn="base"/>
            <a:r>
              <a:rPr lang="en-GB" sz="3600" b="0" i="0">
                <a:solidFill>
                  <a:srgbClr val="000000"/>
                </a:solidFill>
                <a:effectLst/>
                <a:latin typeface="Comic Sans MS"/>
              </a:rPr>
              <a:t>Monday - Topaz </a:t>
            </a:r>
            <a:r>
              <a:rPr lang="en-GB" sz="3600">
                <a:solidFill>
                  <a:srgbClr val="000000"/>
                </a:solidFill>
                <a:latin typeface="Comic Sans MS"/>
              </a:rPr>
              <a:t>– Reading books and Library</a:t>
            </a:r>
            <a:r>
              <a:rPr lang="en-GB" sz="3600" b="0" i="0">
                <a:solidFill>
                  <a:srgbClr val="000000"/>
                </a:solidFill>
                <a:effectLst/>
                <a:latin typeface="Comic Sans MS"/>
              </a:rPr>
              <a:t> books</a:t>
            </a:r>
          </a:p>
          <a:p>
            <a:pPr marL="1828800" lvl="4" indent="0" fontAlgn="base">
              <a:buNone/>
            </a:pPr>
            <a:r>
              <a:rPr lang="en-GB" sz="2800" b="0" i="0">
                <a:solidFill>
                  <a:srgbClr val="000000"/>
                </a:solidFill>
                <a:effectLst/>
                <a:latin typeface="Comic Sans MS"/>
              </a:rPr>
              <a:t>  - </a:t>
            </a:r>
            <a:r>
              <a:rPr lang="en-GB" sz="3600" b="0" i="0">
                <a:solidFill>
                  <a:srgbClr val="000000"/>
                </a:solidFill>
                <a:effectLst/>
                <a:latin typeface="Comic Sans MS"/>
              </a:rPr>
              <a:t>Marine PE</a:t>
            </a:r>
            <a:r>
              <a:rPr lang="en-GB" sz="2800" b="0" i="0">
                <a:solidFill>
                  <a:srgbClr val="000000"/>
                </a:solidFill>
                <a:effectLst/>
                <a:latin typeface="Comic Sans MS"/>
              </a:rPr>
              <a:t>	</a:t>
            </a:r>
            <a:endParaRPr lang="en-GB" sz="3600" b="0" i="0">
              <a:solidFill>
                <a:srgbClr val="000000"/>
              </a:solidFill>
              <a:effectLst/>
              <a:latin typeface="Comic Sans MS"/>
            </a:endParaRPr>
          </a:p>
          <a:p>
            <a:pPr fontAlgn="base"/>
            <a:r>
              <a:rPr lang="en-GB" sz="3600" b="0" i="0">
                <a:solidFill>
                  <a:srgbClr val="000000"/>
                </a:solidFill>
                <a:effectLst/>
                <a:latin typeface="Comic Sans MS"/>
              </a:rPr>
              <a:t>Wednesday - Marine Library</a:t>
            </a:r>
            <a:r>
              <a:rPr lang="en-GB" sz="3600">
                <a:solidFill>
                  <a:srgbClr val="000000"/>
                </a:solidFill>
                <a:latin typeface="Comic Sans MS"/>
              </a:rPr>
              <a:t> books</a:t>
            </a:r>
            <a:endParaRPr lang="en-GB" sz="3600" b="0" i="0">
              <a:solidFill>
                <a:srgbClr val="000000"/>
              </a:solidFill>
              <a:effectLst/>
              <a:latin typeface="Comic Sans MS" panose="030F0702030302020204" pitchFamily="66" charset="0"/>
            </a:endParaRPr>
          </a:p>
          <a:p>
            <a:pPr fontAlgn="base"/>
            <a:r>
              <a:rPr lang="en-GB" sz="3600" b="0" i="0">
                <a:solidFill>
                  <a:srgbClr val="000000"/>
                </a:solidFill>
                <a:effectLst/>
                <a:latin typeface="Comic Sans MS"/>
              </a:rPr>
              <a:t>Thursday – </a:t>
            </a:r>
            <a:r>
              <a:rPr lang="en-GB" sz="3600">
                <a:solidFill>
                  <a:srgbClr val="000000"/>
                </a:solidFill>
                <a:latin typeface="Comic Sans MS"/>
              </a:rPr>
              <a:t>Topaz PE</a:t>
            </a:r>
            <a:endParaRPr lang="en-GB" sz="3600" b="0" i="0">
              <a:solidFill>
                <a:srgbClr val="000000"/>
              </a:solidFill>
              <a:effectLst/>
              <a:latin typeface="Comic Sans MS"/>
            </a:endParaRPr>
          </a:p>
          <a:p>
            <a:pPr fontAlgn="base"/>
            <a:r>
              <a:rPr lang="en-GB" sz="3600" b="0" i="0">
                <a:solidFill>
                  <a:srgbClr val="000000"/>
                </a:solidFill>
                <a:effectLst/>
                <a:latin typeface="Comic Sans MS"/>
              </a:rPr>
              <a:t>Friday – Both classes PE and home learning will be checked.</a:t>
            </a:r>
            <a:endParaRPr lang="en-GB" sz="3600" b="0" i="0">
              <a:solidFill>
                <a:srgbClr val="000000"/>
              </a:solidFill>
              <a:effectLst/>
              <a:latin typeface="Comic Sans MS" panose="030F0702030302020204" pitchFamily="66" charset="0"/>
            </a:endParaRPr>
          </a:p>
          <a:p>
            <a:pPr marL="0" indent="0" algn="l" fontAlgn="base">
              <a:buNone/>
            </a:pPr>
            <a:r>
              <a:rPr lang="en-GB" sz="3600" b="0" i="0">
                <a:solidFill>
                  <a:srgbClr val="000000"/>
                </a:solidFill>
                <a:effectLst/>
                <a:latin typeface="Comic Sans MS"/>
              </a:rPr>
              <a:t>Read 3 times, 20 minutes TTRS and time on Spellzone</a:t>
            </a:r>
          </a:p>
        </p:txBody>
      </p:sp>
    </p:spTree>
    <p:extLst>
      <p:ext uri="{BB962C8B-B14F-4D97-AF65-F5344CB8AC3E}">
        <p14:creationId xmlns:p14="http://schemas.microsoft.com/office/powerpoint/2010/main" val="371670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E235-FA00-4F97-965A-1C760D4349DB}"/>
              </a:ext>
            </a:extLst>
          </p:cNvPr>
          <p:cNvSpPr>
            <a:spLocks noGrp="1"/>
          </p:cNvSpPr>
          <p:nvPr>
            <p:ph type="title"/>
          </p:nvPr>
        </p:nvSpPr>
        <p:spPr/>
        <p:txBody>
          <a:bodyPr/>
          <a:lstStyle/>
          <a:p>
            <a:pPr algn="ctr"/>
            <a:r>
              <a:rPr lang="en-GB">
                <a:latin typeface="Comic Sans MS" panose="030F0702030302020204" pitchFamily="66" charset="0"/>
              </a:rPr>
              <a:t>PE Kit</a:t>
            </a:r>
          </a:p>
        </p:txBody>
      </p:sp>
      <p:sp>
        <p:nvSpPr>
          <p:cNvPr id="3" name="Content Placeholder 2">
            <a:extLst>
              <a:ext uri="{FF2B5EF4-FFF2-40B4-BE49-F238E27FC236}">
                <a16:creationId xmlns:a16="http://schemas.microsoft.com/office/drawing/2014/main" id="{4EFC9FBB-4C5F-460F-8AF8-5713C5FD5D1A}"/>
              </a:ext>
            </a:extLst>
          </p:cNvPr>
          <p:cNvSpPr>
            <a:spLocks noGrp="1"/>
          </p:cNvSpPr>
          <p:nvPr>
            <p:ph idx="1"/>
          </p:nvPr>
        </p:nvSpPr>
        <p:spPr>
          <a:xfrm>
            <a:off x="212035" y="1632089"/>
            <a:ext cx="11767930" cy="4667250"/>
          </a:xfrm>
        </p:spPr>
        <p:txBody>
          <a:bodyPr vert="horz" lIns="91440" tIns="45720" rIns="91440" bIns="45720" rtlCol="0" anchor="t">
            <a:normAutofit/>
          </a:bodyPr>
          <a:lstStyle/>
          <a:p>
            <a:pPr marL="0" indent="0">
              <a:buNone/>
            </a:pPr>
            <a:r>
              <a:rPr lang="en-GB">
                <a:latin typeface="Comic Sans MS"/>
              </a:rPr>
              <a:t>All children to come to school in the new school PE uniform on their designated PE days. </a:t>
            </a:r>
          </a:p>
          <a:p>
            <a:pPr marL="0" indent="0">
              <a:buNone/>
            </a:pPr>
            <a:r>
              <a:rPr lang="en-GB">
                <a:latin typeface="Comic Sans MS" panose="030F0702030302020204" pitchFamily="66" charset="0"/>
              </a:rPr>
              <a:t>Please label ALL PE kit with your child’s name.</a:t>
            </a:r>
          </a:p>
          <a:p>
            <a:pPr marL="0" indent="0">
              <a:buNone/>
            </a:pPr>
            <a:endParaRPr lang="en-GB">
              <a:latin typeface="Comic Sans MS" panose="030F0702030302020204" pitchFamily="66" charset="0"/>
            </a:endParaRPr>
          </a:p>
          <a:p>
            <a:pPr marL="0" indent="0">
              <a:buNone/>
            </a:pPr>
            <a:endParaRPr lang="en-GB">
              <a:latin typeface="Comic Sans MS" panose="030F0702030302020204" pitchFamily="66" charset="0"/>
            </a:endParaRPr>
          </a:p>
          <a:p>
            <a:pPr marL="0" indent="0">
              <a:buNone/>
            </a:pPr>
            <a:endParaRPr lang="en-GB">
              <a:latin typeface="Comic Sans MS" panose="030F0702030302020204" pitchFamily="66" charset="0"/>
            </a:endParaRPr>
          </a:p>
          <a:p>
            <a:pPr marL="0" indent="0">
              <a:buNone/>
            </a:pPr>
            <a:endParaRPr lang="en-GB">
              <a:latin typeface="Comic Sans MS" panose="030F0702030302020204" pitchFamily="66" charset="0"/>
            </a:endParaRPr>
          </a:p>
          <a:p>
            <a:pPr marL="0" indent="0">
              <a:buNone/>
            </a:pPr>
            <a:r>
              <a:rPr lang="en-GB">
                <a:latin typeface="Comic Sans MS"/>
              </a:rPr>
              <a:t>If your child wears ear-rings, please ensure they know how to safely remove them. Adults/ peers are not allowed to help.</a:t>
            </a:r>
          </a:p>
        </p:txBody>
      </p:sp>
      <p:pic>
        <p:nvPicPr>
          <p:cNvPr id="4098" name="Picture 2" descr="P.E Kit &amp; P.E. Days – Pumpherston and Uphall Station CPS Blog">
            <a:extLst>
              <a:ext uri="{FF2B5EF4-FFF2-40B4-BE49-F238E27FC236}">
                <a16:creationId xmlns:a16="http://schemas.microsoft.com/office/drawing/2014/main" id="{649BA30C-2A99-4C72-9AA3-2B724BFA2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746" y="2238428"/>
            <a:ext cx="2824164" cy="244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89F88-461C-456F-952D-E291C0956478}"/>
              </a:ext>
            </a:extLst>
          </p:cNvPr>
          <p:cNvSpPr>
            <a:spLocks noGrp="1"/>
          </p:cNvSpPr>
          <p:nvPr>
            <p:ph type="title"/>
          </p:nvPr>
        </p:nvSpPr>
        <p:spPr>
          <a:xfrm>
            <a:off x="971368" y="371719"/>
            <a:ext cx="6125964" cy="1906863"/>
          </a:xfrm>
        </p:spPr>
        <p:txBody>
          <a:bodyPr anchor="b">
            <a:normAutofit/>
          </a:bodyPr>
          <a:lstStyle/>
          <a:p>
            <a:r>
              <a:rPr lang="en-GB">
                <a:latin typeface="Comic Sans MS" panose="030F0702030302020204" pitchFamily="66" charset="0"/>
              </a:rPr>
              <a:t>Topics this year</a:t>
            </a:r>
          </a:p>
        </p:txBody>
      </p:sp>
      <p:sp>
        <p:nvSpPr>
          <p:cNvPr id="3" name="Content Placeholder 2">
            <a:extLst>
              <a:ext uri="{FF2B5EF4-FFF2-40B4-BE49-F238E27FC236}">
                <a16:creationId xmlns:a16="http://schemas.microsoft.com/office/drawing/2014/main" id="{628586A4-47D9-4F30-9972-8F376015806D}"/>
              </a:ext>
            </a:extLst>
          </p:cNvPr>
          <p:cNvSpPr>
            <a:spLocks noGrp="1"/>
          </p:cNvSpPr>
          <p:nvPr>
            <p:ph idx="1"/>
          </p:nvPr>
        </p:nvSpPr>
        <p:spPr>
          <a:xfrm>
            <a:off x="971368" y="2711395"/>
            <a:ext cx="4114801" cy="3465568"/>
          </a:xfrm>
        </p:spPr>
        <p:txBody>
          <a:bodyPr>
            <a:normAutofit/>
          </a:bodyPr>
          <a:lstStyle/>
          <a:p>
            <a:pPr fontAlgn="base"/>
            <a:r>
              <a:rPr lang="en-GB" sz="2000" b="0" i="0">
                <a:effectLst/>
                <a:latin typeface="Comic Sans MS" panose="030F0702030302020204" pitchFamily="66" charset="0"/>
              </a:rPr>
              <a:t>Autumn 1 - Performance</a:t>
            </a:r>
          </a:p>
          <a:p>
            <a:pPr fontAlgn="base"/>
            <a:r>
              <a:rPr lang="en-GB" sz="2000" b="0" i="0">
                <a:effectLst/>
                <a:latin typeface="Comic Sans MS" panose="030F0702030302020204" pitchFamily="66" charset="0"/>
              </a:rPr>
              <a:t>Autumn 2 – Ancient Greece</a:t>
            </a:r>
          </a:p>
          <a:p>
            <a:pPr fontAlgn="base"/>
            <a:r>
              <a:rPr lang="en-GB" sz="2000" b="0" i="0">
                <a:effectLst/>
                <a:latin typeface="Comic Sans MS" panose="030F0702030302020204" pitchFamily="66" charset="0"/>
              </a:rPr>
              <a:t>Spring 1 - Vikings</a:t>
            </a:r>
          </a:p>
          <a:p>
            <a:pPr fontAlgn="base"/>
            <a:r>
              <a:rPr lang="en-GB" sz="2000" b="0" i="0">
                <a:effectLst/>
                <a:latin typeface="Comic Sans MS" panose="030F0702030302020204" pitchFamily="66" charset="0"/>
              </a:rPr>
              <a:t>Spring 2 - All change</a:t>
            </a:r>
          </a:p>
          <a:p>
            <a:pPr fontAlgn="base"/>
            <a:r>
              <a:rPr lang="en-GB" sz="2000" b="0" i="0">
                <a:effectLst/>
                <a:latin typeface="Comic Sans MS" panose="030F0702030302020204" pitchFamily="66" charset="0"/>
              </a:rPr>
              <a:t>Summer – </a:t>
            </a:r>
            <a:r>
              <a:rPr lang="en-GB" sz="2000">
                <a:latin typeface="Comic Sans MS" panose="030F0702030302020204" pitchFamily="66" charset="0"/>
              </a:rPr>
              <a:t>Rainforest and </a:t>
            </a:r>
            <a:r>
              <a:rPr lang="en-GB" sz="2000" err="1">
                <a:latin typeface="Comic Sans MS" panose="030F0702030302020204" pitchFamily="66" charset="0"/>
              </a:rPr>
              <a:t>chocoloate</a:t>
            </a:r>
            <a:endParaRPr lang="en-GB" sz="2000" b="0" i="0">
              <a:effectLst/>
              <a:latin typeface="Comic Sans MS" panose="030F0702030302020204" pitchFamily="66" charset="0"/>
            </a:endParaRPr>
          </a:p>
        </p:txBody>
      </p:sp>
      <p:pic>
        <p:nvPicPr>
          <p:cNvPr id="1026" name="Picture 2" descr="Greece Goes to Pieces | School Production">
            <a:extLst>
              <a:ext uri="{FF2B5EF4-FFF2-40B4-BE49-F238E27FC236}">
                <a16:creationId xmlns:a16="http://schemas.microsoft.com/office/drawing/2014/main" id="{97364BE8-EF8D-88A4-D8FE-985D61339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545" r="3" b="20493"/>
          <a:stretch>
            <a:fillRect/>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What We Know About Vikings and Slaves - HISTORY">
            <a:extLst>
              <a:ext uri="{FF2B5EF4-FFF2-40B4-BE49-F238E27FC236}">
                <a16:creationId xmlns:a16="http://schemas.microsoft.com/office/drawing/2014/main" id="{6FB38CA8-3935-484E-8F1E-87E21FF92D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51" r="25337"/>
          <a:stretch>
            <a:fillRect/>
          </a:stretch>
        </p:blipFill>
        <p:spPr bwMode="auto">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Who were the ancient Greeks? - BBC Bitesize">
            <a:extLst>
              <a:ext uri="{FF2B5EF4-FFF2-40B4-BE49-F238E27FC236}">
                <a16:creationId xmlns:a16="http://schemas.microsoft.com/office/drawing/2014/main" id="{44B87743-F002-4984-B2C1-C763D15DAC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34" r="37904" b="1"/>
          <a:stretch>
            <a:fillRect/>
          </a:stretch>
        </p:blipFill>
        <p:spPr bwMode="auto">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0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C392-D2B9-49E2-B24F-B1B4490F81C7}"/>
              </a:ext>
            </a:extLst>
          </p:cNvPr>
          <p:cNvSpPr>
            <a:spLocks noGrp="1"/>
          </p:cNvSpPr>
          <p:nvPr>
            <p:ph type="title"/>
          </p:nvPr>
        </p:nvSpPr>
        <p:spPr/>
        <p:txBody>
          <a:bodyPr/>
          <a:lstStyle/>
          <a:p>
            <a:pPr algn="ctr"/>
            <a:r>
              <a:rPr lang="en-GB" u="sng">
                <a:latin typeface="Comic Sans MS" panose="030F0702030302020204" pitchFamily="66" charset="0"/>
              </a:rPr>
              <a:t>Year 4 expectations according to the national curriculum </a:t>
            </a:r>
          </a:p>
        </p:txBody>
      </p:sp>
      <p:sp>
        <p:nvSpPr>
          <p:cNvPr id="3" name="Content Placeholder 2">
            <a:extLst>
              <a:ext uri="{FF2B5EF4-FFF2-40B4-BE49-F238E27FC236}">
                <a16:creationId xmlns:a16="http://schemas.microsoft.com/office/drawing/2014/main" id="{73854FAA-D069-40FC-A585-E662161DEAAC}"/>
              </a:ext>
            </a:extLst>
          </p:cNvPr>
          <p:cNvSpPr>
            <a:spLocks noGrp="1"/>
          </p:cNvSpPr>
          <p:nvPr>
            <p:ph idx="1"/>
          </p:nvPr>
        </p:nvSpPr>
        <p:spPr/>
        <p:txBody>
          <a:bodyPr vert="horz" lIns="91440" tIns="45720" rIns="91440" bIns="45720" rtlCol="0" anchor="t">
            <a:noAutofit/>
          </a:bodyPr>
          <a:lstStyle/>
          <a:p>
            <a:pPr>
              <a:lnSpc>
                <a:spcPct val="170000"/>
              </a:lnSpc>
            </a:pPr>
            <a:r>
              <a:rPr lang="en-GB" sz="1600">
                <a:latin typeface="Comic Sans MS"/>
              </a:rPr>
              <a:t>By the end of Year 4, children must know all their times tables up to 12x12. The must recall each one at speed. The government provide an online test in the Spring for this. The MTC – Multiplication Test Check. </a:t>
            </a:r>
            <a:endParaRPr lang="en-US" sz="1600">
              <a:latin typeface="Comic Sans MS"/>
              <a:ea typeface="Calibri"/>
              <a:cs typeface="Calibri"/>
            </a:endParaRPr>
          </a:p>
          <a:p>
            <a:pPr>
              <a:lnSpc>
                <a:spcPct val="170000"/>
              </a:lnSpc>
            </a:pPr>
            <a:r>
              <a:rPr lang="en-GB" sz="1600">
                <a:latin typeface="Comic Sans MS"/>
              </a:rPr>
              <a:t>There are 25 questions and they have 6 seconds to answer each question. This is very similar to the ‘Soundcheck’ section on TT </a:t>
            </a:r>
            <a:r>
              <a:rPr lang="en-GB" sz="1600" err="1">
                <a:latin typeface="Comic Sans MS"/>
              </a:rPr>
              <a:t>rockstars</a:t>
            </a:r>
            <a:r>
              <a:rPr lang="en-GB" sz="1600">
                <a:latin typeface="Comic Sans MS"/>
              </a:rPr>
              <a:t>. </a:t>
            </a:r>
          </a:p>
          <a:p>
            <a:pPr>
              <a:lnSpc>
                <a:spcPct val="170000"/>
              </a:lnSpc>
            </a:pPr>
            <a:endParaRPr lang="en-GB" sz="1600">
              <a:latin typeface="Comic Sans MS" panose="030F0702030302020204" pitchFamily="66" charset="0"/>
            </a:endParaRPr>
          </a:p>
          <a:p>
            <a:pPr>
              <a:lnSpc>
                <a:spcPct val="170000"/>
              </a:lnSpc>
            </a:pPr>
            <a:r>
              <a:rPr lang="en-GB" sz="1600">
                <a:latin typeface="Comic Sans MS"/>
              </a:rPr>
              <a:t>By the end of Year 4, they must know how to spell the majority of year 3/4 statutory spellings.</a:t>
            </a:r>
          </a:p>
          <a:p>
            <a:endParaRPr lang="en-GB" sz="1600">
              <a:latin typeface="Comic Sans MS" panose="030F0702030302020204" pitchFamily="66" charset="0"/>
            </a:endParaRPr>
          </a:p>
          <a:p>
            <a:r>
              <a:rPr lang="en-GB" sz="1600">
                <a:latin typeface="Comic Sans MS"/>
              </a:rPr>
              <a:t>By the end of Year 4, all handwriting must be joined and </a:t>
            </a:r>
          </a:p>
          <a:p>
            <a:pPr marL="0" indent="0">
              <a:buNone/>
            </a:pPr>
            <a:r>
              <a:rPr lang="en-GB" sz="1600">
                <a:latin typeface="Comic Sans MS"/>
              </a:rPr>
              <a:t>we hope as many children as possible have a pen licence.</a:t>
            </a:r>
          </a:p>
        </p:txBody>
      </p:sp>
      <p:pic>
        <p:nvPicPr>
          <p:cNvPr id="2050" name="Picture 2" descr="Times Tables: Math is fun! : Amazon.co.uk: Apps &amp; Games">
            <a:extLst>
              <a:ext uri="{FF2B5EF4-FFF2-40B4-BE49-F238E27FC236}">
                <a16:creationId xmlns:a16="http://schemas.microsoft.com/office/drawing/2014/main" id="{5FC5EB4A-1325-407B-BF06-2FED9ED85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843" y="4888903"/>
            <a:ext cx="1750436" cy="175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6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CD1-6860-453D-B557-4DB9262CA56A}"/>
              </a:ext>
            </a:extLst>
          </p:cNvPr>
          <p:cNvSpPr>
            <a:spLocks noGrp="1"/>
          </p:cNvSpPr>
          <p:nvPr>
            <p:ph type="title"/>
          </p:nvPr>
        </p:nvSpPr>
        <p:spPr/>
        <p:txBody>
          <a:bodyPr/>
          <a:lstStyle/>
          <a:p>
            <a:pPr algn="ctr"/>
            <a:r>
              <a:rPr lang="en-GB" u="sng">
                <a:latin typeface="Comic Sans MS" panose="030F0702030302020204" pitchFamily="66" charset="0"/>
              </a:rPr>
              <a:t>Class rewards</a:t>
            </a:r>
            <a:br>
              <a:rPr lang="en-GB">
                <a:latin typeface="Comic Sans MS" panose="030F0702030302020204" pitchFamily="66" charset="0"/>
              </a:rPr>
            </a:br>
            <a:endParaRPr lang="en-GB">
              <a:latin typeface="Comic Sans MS" panose="030F0702030302020204" pitchFamily="66" charset="0"/>
            </a:endParaRPr>
          </a:p>
        </p:txBody>
      </p:sp>
      <p:sp>
        <p:nvSpPr>
          <p:cNvPr id="3" name="Content Placeholder 2">
            <a:extLst>
              <a:ext uri="{FF2B5EF4-FFF2-40B4-BE49-F238E27FC236}">
                <a16:creationId xmlns:a16="http://schemas.microsoft.com/office/drawing/2014/main" id="{E1881667-42DB-4645-AD02-2E7BEF301DD4}"/>
              </a:ext>
            </a:extLst>
          </p:cNvPr>
          <p:cNvSpPr>
            <a:spLocks noGrp="1"/>
          </p:cNvSpPr>
          <p:nvPr>
            <p:ph idx="1"/>
          </p:nvPr>
        </p:nvSpPr>
        <p:spPr>
          <a:xfrm>
            <a:off x="166254" y="956359"/>
            <a:ext cx="11859491" cy="5536516"/>
          </a:xfrm>
        </p:spPr>
        <p:txBody>
          <a:bodyPr vert="horz" lIns="91440" tIns="45720" rIns="91440" bIns="45720" rtlCol="0" anchor="t">
            <a:normAutofit/>
          </a:bodyPr>
          <a:lstStyle/>
          <a:p>
            <a:r>
              <a:rPr lang="en-GB">
                <a:latin typeface="Comic Sans MS" panose="030F0702030302020204" pitchFamily="66" charset="0"/>
              </a:rPr>
              <a:t>In Marine class, we have a Wow jar. If a child impresses an adult in any way, they put their name in the jar. I pull 3 names out on a Friday to win a prize. They can also earn rewards as a table with prizes given on Friday.</a:t>
            </a:r>
          </a:p>
          <a:p>
            <a:endParaRPr lang="en-GB">
              <a:latin typeface="Comic Sans MS" panose="030F0702030302020204" pitchFamily="66" charset="0"/>
            </a:endParaRPr>
          </a:p>
          <a:p>
            <a:r>
              <a:rPr lang="en-GB">
                <a:latin typeface="Comic Sans MS"/>
              </a:rPr>
              <a:t>In Topaz class, earn gems in the jar for the team, these are then counted at the end of the term and they get to choose their reward as a team. Children can also earn a Star in the Jar for themselves for doing something outstanding.</a:t>
            </a:r>
            <a:endParaRPr lang="en-GB">
              <a:latin typeface="Comic Sans MS" panose="030F0702030302020204" pitchFamily="66" charset="0"/>
            </a:endParaRPr>
          </a:p>
          <a:p>
            <a:r>
              <a:rPr lang="en-GB">
                <a:latin typeface="Comic Sans MS" panose="030F0702030302020204" pitchFamily="66" charset="0"/>
              </a:rPr>
              <a:t>Whole school rewards are made up of different tickets and tokens given by other adults in the school. These are collected in the banks. Once a certain number is reached, a whole class reward is given. Last year we saved our tokens to go to the park.</a:t>
            </a:r>
          </a:p>
          <a:p>
            <a:endParaRPr lang="en-GB">
              <a:latin typeface="Comic Sans MS" panose="030F0702030302020204" pitchFamily="66" charset="0"/>
            </a:endParaRPr>
          </a:p>
        </p:txBody>
      </p:sp>
    </p:spTree>
    <p:extLst>
      <p:ext uri="{BB962C8B-B14F-4D97-AF65-F5344CB8AC3E}">
        <p14:creationId xmlns:p14="http://schemas.microsoft.com/office/powerpoint/2010/main" val="241448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E506-EEE5-404F-AF1B-2C60F980CE2F}"/>
              </a:ext>
            </a:extLst>
          </p:cNvPr>
          <p:cNvSpPr>
            <a:spLocks noGrp="1"/>
          </p:cNvSpPr>
          <p:nvPr>
            <p:ph type="title"/>
          </p:nvPr>
        </p:nvSpPr>
        <p:spPr>
          <a:xfrm>
            <a:off x="762000" y="1138265"/>
            <a:ext cx="6546575" cy="1401183"/>
          </a:xfrm>
        </p:spPr>
        <p:txBody>
          <a:bodyPr anchor="t">
            <a:normAutofit/>
          </a:bodyPr>
          <a:lstStyle/>
          <a:p>
            <a:r>
              <a:rPr lang="en-GB" sz="3200" b="1" u="sng">
                <a:latin typeface="Comic Sans MS" panose="030F0702030302020204" pitchFamily="66" charset="0"/>
              </a:rPr>
              <a:t>What will it be like in Year 4?</a:t>
            </a:r>
            <a:endParaRPr lang="en-GB" sz="3200">
              <a:latin typeface="Comic Sans MS" panose="030F0702030302020204" pitchFamily="66" charset="0"/>
            </a:endParaRPr>
          </a:p>
        </p:txBody>
      </p:sp>
      <p:cxnSp>
        <p:nvCxnSpPr>
          <p:cNvPr id="12" name="Straight Connector 1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C90126-BCDA-4207-9F46-069D837DCD5D}"/>
              </a:ext>
            </a:extLst>
          </p:cNvPr>
          <p:cNvSpPr>
            <a:spLocks noGrp="1"/>
          </p:cNvSpPr>
          <p:nvPr>
            <p:ph idx="1"/>
          </p:nvPr>
        </p:nvSpPr>
        <p:spPr>
          <a:xfrm>
            <a:off x="762000" y="2551176"/>
            <a:ext cx="5791199" cy="3602935"/>
          </a:xfrm>
        </p:spPr>
        <p:txBody>
          <a:bodyPr vert="horz" lIns="91440" tIns="45720" rIns="91440" bIns="45720" rtlCol="0">
            <a:normAutofit/>
          </a:bodyPr>
          <a:lstStyle/>
          <a:p>
            <a:r>
              <a:rPr lang="en-GB" sz="2000">
                <a:latin typeface="Comic Sans MS"/>
              </a:rPr>
              <a:t>High expectations – ‘Reach for the Stars’.</a:t>
            </a:r>
          </a:p>
          <a:p>
            <a:r>
              <a:rPr lang="en-GB" sz="2000">
                <a:latin typeface="Comic Sans MS"/>
              </a:rPr>
              <a:t>Promote independent Learners. </a:t>
            </a:r>
            <a:endParaRPr lang="en-GB" sz="2000">
              <a:latin typeface="Comic Sans MS" panose="030F0702030302020204" pitchFamily="66" charset="0"/>
            </a:endParaRPr>
          </a:p>
          <a:p>
            <a:r>
              <a:rPr lang="en-GB" sz="2000">
                <a:latin typeface="Comic Sans MS"/>
              </a:rPr>
              <a:t>To develop a good Growth Mindset – I can’t do it YET!</a:t>
            </a:r>
          </a:p>
          <a:p>
            <a:r>
              <a:rPr lang="en-GB" sz="2000">
                <a:latin typeface="Comic Sans MS"/>
              </a:rPr>
              <a:t>Motto - Practice makes perfect.</a:t>
            </a:r>
          </a:p>
          <a:p>
            <a:r>
              <a:rPr lang="en-GB" sz="2000">
                <a:latin typeface="Comic Sans MS"/>
              </a:rPr>
              <a:t>Learning will be fun and linked to topics. First topic is based on our performance.</a:t>
            </a:r>
          </a:p>
          <a:p>
            <a:r>
              <a:rPr lang="en-GB" sz="2000">
                <a:latin typeface="Comic Sans MS" panose="030F0702030302020204" pitchFamily="66" charset="0"/>
              </a:rPr>
              <a:t>Work towards the computerised times table assessment in Spring</a:t>
            </a:r>
          </a:p>
          <a:p>
            <a:endParaRPr lang="en-GB" sz="2000">
              <a:latin typeface="Comic Sans MS" panose="030F0702030302020204" pitchFamily="66" charset="0"/>
            </a:endParaRPr>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3081AA-D452-4B3A-B955-4E54F267EE6B}"/>
              </a:ext>
            </a:extLst>
          </p:cNvPr>
          <p:cNvPicPr>
            <a:picLocks noChangeAspect="1"/>
          </p:cNvPicPr>
          <p:nvPr/>
        </p:nvPicPr>
        <p:blipFill>
          <a:blip r:embed="rId2"/>
          <a:stretch>
            <a:fillRect/>
          </a:stretch>
        </p:blipFill>
        <p:spPr>
          <a:xfrm>
            <a:off x="8024191" y="1231859"/>
            <a:ext cx="3452192" cy="4388967"/>
          </a:xfrm>
          <a:prstGeom prst="rect">
            <a:avLst/>
          </a:prstGeom>
        </p:spPr>
      </p:pic>
    </p:spTree>
    <p:extLst>
      <p:ext uri="{BB962C8B-B14F-4D97-AF65-F5344CB8AC3E}">
        <p14:creationId xmlns:p14="http://schemas.microsoft.com/office/powerpoint/2010/main" val="432707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B4B845789DE74791604BE571BE6073" ma:contentTypeVersion="16" ma:contentTypeDescription="Create a new document." ma:contentTypeScope="" ma:versionID="45e5ccb169f723140c58ffbae25128cd">
  <xsd:schema xmlns:xsd="http://www.w3.org/2001/XMLSchema" xmlns:xs="http://www.w3.org/2001/XMLSchema" xmlns:p="http://schemas.microsoft.com/office/2006/metadata/properties" xmlns:ns2="f2be8c1f-2557-48d4-add6-2901cb29b248" xmlns:ns3="843d5e46-342d-4ee8-86cb-a03d73518398" targetNamespace="http://schemas.microsoft.com/office/2006/metadata/properties" ma:root="true" ma:fieldsID="2f024af96e76f229d197098c29fbe269" ns2:_="" ns3:_="">
    <xsd:import namespace="f2be8c1f-2557-48d4-add6-2901cb29b248"/>
    <xsd:import namespace="843d5e46-342d-4ee8-86cb-a03d735183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e8c1f-2557-48d4-add6-2901cb29b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e8335ec-5819-484c-86c3-c047c9fd189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3d5e46-342d-4ee8-86cb-a03d7351839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536f179-1929-4f3d-9827-dc81be41dcca}" ma:internalName="TaxCatchAll" ma:showField="CatchAllData" ma:web="843d5e46-342d-4ee8-86cb-a03d7351839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43d5e46-342d-4ee8-86cb-a03d73518398" xsi:nil="true"/>
    <lcf76f155ced4ddcb4097134ff3c332f xmlns="f2be8c1f-2557-48d4-add6-2901cb29b248">
      <Terms xmlns="http://schemas.microsoft.com/office/infopath/2007/PartnerControls"/>
    </lcf76f155ced4ddcb4097134ff3c332f>
    <SharedWithUsers xmlns="843d5e46-342d-4ee8-86cb-a03d73518398">
      <UserInfo>
        <DisplayName>Rebecca Wright</DisplayName>
        <AccountId>36</AccountId>
        <AccountType/>
      </UserInfo>
    </SharedWithUsers>
  </documentManagement>
</p:properties>
</file>

<file path=customXml/itemProps1.xml><?xml version="1.0" encoding="utf-8"?>
<ds:datastoreItem xmlns:ds="http://schemas.openxmlformats.org/officeDocument/2006/customXml" ds:itemID="{5892EE6F-59A3-4FD6-9A4A-46849F93B67A}">
  <ds:schemaRefs>
    <ds:schemaRef ds:uri="http://schemas.microsoft.com/sharepoint/v3/contenttype/forms"/>
  </ds:schemaRefs>
</ds:datastoreItem>
</file>

<file path=customXml/itemProps2.xml><?xml version="1.0" encoding="utf-8"?>
<ds:datastoreItem xmlns:ds="http://schemas.openxmlformats.org/officeDocument/2006/customXml" ds:itemID="{9B66F571-9712-477C-BBC5-DEBD1562E887}">
  <ds:schemaRefs>
    <ds:schemaRef ds:uri="843d5e46-342d-4ee8-86cb-a03d73518398"/>
    <ds:schemaRef ds:uri="f2be8c1f-2557-48d4-add6-2901cb29b2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021337-2AF4-4B5C-A9D7-1D650E7920F2}">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843d5e46-342d-4ee8-86cb-a03d73518398"/>
    <ds:schemaRef ds:uri="f2be8c1f-2557-48d4-add6-2901cb29b248"/>
    <ds:schemaRef ds:uri="http://www.w3.org/XML/1998/namespace"/>
    <ds:schemaRef ds:uri="http://purl.org/dc/terms/"/>
  </ds:schemaRefs>
</ds:datastoreItem>
</file>

<file path=docMetadata/LabelInfo.xml><?xml version="1.0" encoding="utf-8"?>
<clbl:labelList xmlns:clbl="http://schemas.microsoft.com/office/2020/mipLabelMetadata">
  <clbl:label id="{39525ccf-f67d-454e-ac3e-4b4b044b0b19}" enabled="0" method="" siteId="{39525ccf-f67d-454e-ac3e-4b4b044b0b19}" removed="1"/>
</clbl:labelList>
</file>

<file path=docProps/app.xml><?xml version="1.0" encoding="utf-8"?>
<Properties xmlns="http://schemas.openxmlformats.org/officeDocument/2006/extended-properties" xmlns:vt="http://schemas.openxmlformats.org/officeDocument/2006/docPropsVTypes">
  <TotalTime>0</TotalTime>
  <Words>963</Words>
  <Application>Microsoft Office PowerPoint</Application>
  <PresentationFormat>Widescreen</PresentationFormat>
  <Paragraphs>86</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Welcome to Year 4!</vt:lpstr>
      <vt:lpstr>Introduction</vt:lpstr>
      <vt:lpstr>School timetable</vt:lpstr>
      <vt:lpstr>Key days</vt:lpstr>
      <vt:lpstr>PE Kit</vt:lpstr>
      <vt:lpstr>Topics this year</vt:lpstr>
      <vt:lpstr>Year 4 expectations according to the national curriculum </vt:lpstr>
      <vt:lpstr>Class rewards </vt:lpstr>
      <vt:lpstr>What will it be like in Year 4?</vt:lpstr>
      <vt:lpstr>Library time and books</vt:lpstr>
      <vt:lpstr>E- Safety</vt:lpstr>
      <vt:lpstr>Parent Pay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Pullin, Sophie</dc:creator>
  <cp:lastModifiedBy>Julie Collinson</cp:lastModifiedBy>
  <cp:revision>20</cp:revision>
  <dcterms:created xsi:type="dcterms:W3CDTF">2020-09-09T07:29:09Z</dcterms:created>
  <dcterms:modified xsi:type="dcterms:W3CDTF">2025-10-03T07:11:09Z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0x01010037B4B845789DE74791604BE571BE6073</vt:lpwstr>
  </property>
  <property fmtid="{D5CDD505-2E9C-101B-9397-08002B2CF9AE}" pid="3" name="Order">
    <vt:r8>8527200</vt:r8>
  </property>
  <property fmtid="{D5CDD505-2E9C-101B-9397-08002B2CF9AE}" pid="4" name="MediaServiceImageTags">
    <vt:lpwstr/>
  </property>
</Properties>
</file>