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9" r:id="rId2"/>
    <p:sldId id="280" r:id="rId3"/>
    <p:sldId id="283" r:id="rId4"/>
    <p:sldId id="285" r:id="rId5"/>
    <p:sldId id="284" r:id="rId6"/>
    <p:sldId id="288" r:id="rId7"/>
    <p:sldId id="293" r:id="rId8"/>
    <p:sldId id="287" r:id="rId9"/>
    <p:sldId id="289" r:id="rId10"/>
    <p:sldId id="291" r:id="rId11"/>
    <p:sldId id="290" r:id="rId12"/>
    <p:sldId id="282" r:id="rId13"/>
    <p:sldId id="277" r:id="rId14"/>
    <p:sldId id="286" r:id="rId15"/>
    <p:sldId id="292"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111111"/>
    <a:srgbClr val="FF33CC"/>
    <a:srgbClr val="FF99FF"/>
    <a:srgbClr val="FF5050"/>
    <a:srgbClr val="F7D9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53072" autoAdjust="0"/>
  </p:normalViewPr>
  <p:slideViewPr>
    <p:cSldViewPr snapToGrid="0">
      <p:cViewPr varScale="1">
        <p:scale>
          <a:sx n="104" d="100"/>
          <a:sy n="104" d="100"/>
        </p:scale>
        <p:origin x="90" y="19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AA7E290-1001-46EC-8413-DBFAF1F439BE}" type="datetimeFigureOut">
              <a:rPr lang="en-GB" smtClean="0"/>
              <a:t>21/11/2025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3278212-19FC-42E0-8115-846D9635D0B6}" type="slidenum">
              <a:rPr lang="en-GB" smtClean="0"/>
              <a:t>‹#›</a:t>
            </a:fld>
            <a:endParaRPr lang="en-GB"/>
          </a:p>
        </p:txBody>
      </p:sp>
    </p:spTree>
    <p:extLst>
      <p:ext uri="{BB962C8B-B14F-4D97-AF65-F5344CB8AC3E}">
        <p14:creationId xmlns:p14="http://schemas.microsoft.com/office/powerpoint/2010/main" val="284152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FE581-D790-F3FE-8E76-D7C91EBAC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D318AF-2A0F-640F-4D9A-BD3CA91D0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3FF4E-6671-4146-34DE-7497D6DCC581}"/>
              </a:ext>
            </a:extLst>
          </p:cNvPr>
          <p:cNvSpPr>
            <a:spLocks noGrp="1"/>
          </p:cNvSpPr>
          <p:nvPr>
            <p:ph type="body" idx="1"/>
          </p:nvPr>
        </p:nvSpPr>
        <p:spPr/>
        <p:txBody>
          <a:bodyPr/>
          <a:lstStyle/>
          <a:p>
            <a:pPr algn="l"/>
            <a:r>
              <a:rPr lang="en-US" sz="1200" b="1" i="0" u="none" strike="noStrike" baseline="0" dirty="0">
                <a:solidFill>
                  <a:srgbClr val="000000"/>
                </a:solidFill>
                <a:latin typeface="DIN-Regular"/>
              </a:rPr>
              <a:t>Slide 5</a:t>
            </a:r>
          </a:p>
          <a:p>
            <a:pPr algn="l"/>
            <a:endParaRPr lang="en-US" sz="1200" b="1" i="0" u="none" strike="noStrike" baseline="0" dirty="0">
              <a:solidFill>
                <a:srgbClr val="000000"/>
              </a:solidFill>
              <a:latin typeface="DIN-Regular"/>
            </a:endParaRPr>
          </a:p>
          <a:p>
            <a:pPr algn="l"/>
            <a:r>
              <a:rPr lang="en-US" sz="1200" b="1" i="0" u="none" strike="noStrike" baseline="0" dirty="0">
                <a:solidFill>
                  <a:srgbClr val="000000"/>
                </a:solidFill>
                <a:latin typeface="DIN-Regular"/>
              </a:rPr>
              <a:t>[Add a picture of your road safety hero on the slide]</a:t>
            </a:r>
          </a:p>
          <a:p>
            <a:pPr algn="l"/>
            <a:endParaRPr lang="en-US" sz="1200" b="1" i="0" u="none" strike="noStrike" baseline="0" dirty="0">
              <a:solidFill>
                <a:srgbClr val="000000"/>
              </a:solidFill>
              <a:latin typeface="DIN-Regular"/>
            </a:endParaRPr>
          </a:p>
          <a:p>
            <a:pPr algn="l"/>
            <a:r>
              <a:rPr lang="en-US" sz="1200" b="1" i="0" u="none" strike="noStrike" baseline="0" dirty="0">
                <a:solidFill>
                  <a:srgbClr val="000000"/>
                </a:solidFill>
                <a:latin typeface="DIN-Regular"/>
              </a:rPr>
              <a:t>Who are our road safety heroes?</a:t>
            </a:r>
          </a:p>
          <a:p>
            <a:pPr algn="l"/>
            <a:endParaRPr lang="en-US" sz="1200" b="0" i="0" u="none" strike="noStrike" baseline="0" dirty="0">
              <a:solidFill>
                <a:srgbClr val="000000"/>
              </a:solidFill>
              <a:latin typeface="DIN-Regular"/>
            </a:endParaRPr>
          </a:p>
          <a:p>
            <a:pPr algn="l"/>
            <a:r>
              <a:rPr lang="en-US" sz="1200" b="0" i="0" u="none" strike="noStrike" baseline="0" dirty="0">
                <a:solidFill>
                  <a:srgbClr val="000000"/>
                </a:solidFill>
                <a:latin typeface="DIN-Regular"/>
              </a:rPr>
              <a:t>If you have completed the Art lesson in the lesson plans in your Road Safety Week action pack, prepare a few children to display the poster they have made and say who their road safety hero is, and why.</a:t>
            </a:r>
          </a:p>
          <a:p>
            <a:pPr algn="l"/>
            <a:endParaRPr lang="en-US" sz="1200" b="0" i="0" u="none" strike="noStrike" baseline="0" dirty="0">
              <a:solidFill>
                <a:srgbClr val="000000"/>
              </a:solidFill>
              <a:latin typeface="DIN-Regular"/>
            </a:endParaRPr>
          </a:p>
          <a:p>
            <a:pPr algn="l"/>
            <a:r>
              <a:rPr lang="en-US" sz="1200" b="0" i="0" u="none" strike="noStrike" baseline="0" dirty="0">
                <a:solidFill>
                  <a:srgbClr val="000000"/>
                </a:solidFill>
                <a:latin typeface="DIN-Regular"/>
              </a:rPr>
              <a:t>Now explain to children that you are now going to introduce someone (or more than one person) who is a real-life road safety hero.</a:t>
            </a:r>
          </a:p>
          <a:p>
            <a:pPr algn="l"/>
            <a:endParaRPr lang="en-US" sz="1200" b="0" i="0" u="none" strike="noStrike" baseline="0" dirty="0">
              <a:solidFill>
                <a:srgbClr val="000000"/>
              </a:solidFill>
              <a:latin typeface="DIN-Regular"/>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Invite someone from your community to talk about the work they do to help make journeys or help people after a crash.</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Examples could be:</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Police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Fire service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Ambulance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Air ambulance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Medical staff</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Local road safety officer</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School crossing patrol</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Cycle trainer</a:t>
            </a:r>
          </a:p>
          <a:p>
            <a:pPr marL="171450" indent="-171450">
              <a:lnSpc>
                <a:spcPct val="107000"/>
              </a:lnSpc>
              <a:spcAft>
                <a:spcPts val="800"/>
              </a:spcAft>
              <a:buFont typeface="Arial" panose="020B0604020202020204" pitchFamily="34" charset="0"/>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Introduce your visitor and ask them to give a short talk about the work they do.</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Move to next slide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9F42D501-C01E-84C7-1ED7-20C6AF49A8A6}"/>
              </a:ext>
            </a:extLst>
          </p:cNvPr>
          <p:cNvSpPr>
            <a:spLocks noGrp="1"/>
          </p:cNvSpPr>
          <p:nvPr>
            <p:ph type="sldNum" sz="quarter" idx="5"/>
          </p:nvPr>
        </p:nvSpPr>
        <p:spPr/>
        <p:txBody>
          <a:bodyPr/>
          <a:lstStyle/>
          <a:p>
            <a:fld id="{D3278212-19FC-42E0-8115-846D9635D0B6}" type="slidenum">
              <a:rPr lang="en-GB" smtClean="0"/>
              <a:t>12</a:t>
            </a:fld>
            <a:endParaRPr lang="en-GB"/>
          </a:p>
        </p:txBody>
      </p:sp>
    </p:spTree>
    <p:extLst>
      <p:ext uri="{BB962C8B-B14F-4D97-AF65-F5344CB8AC3E}">
        <p14:creationId xmlns:p14="http://schemas.microsoft.com/office/powerpoint/2010/main" val="386313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27450-1078-D86D-87C6-ED63D470A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9E9BD-3307-0770-EB7B-6C5A3DD47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C5BD15-8558-28B4-0D91-ABBEA1C0FB36}"/>
              </a:ext>
            </a:extLst>
          </p:cNvPr>
          <p:cNvSpPr>
            <a:spLocks noGrp="1"/>
          </p:cNvSpPr>
          <p:nvPr>
            <p:ph type="body" idx="1"/>
          </p:nvPr>
        </p:nvSpPr>
        <p:spPr/>
        <p:txBody>
          <a:bodyPr/>
          <a:lstStyle/>
          <a:p>
            <a:pPr algn="l"/>
            <a:r>
              <a:rPr lang="en-US" sz="1200" b="1" i="0" u="none" strike="noStrike" baseline="0" dirty="0">
                <a:solidFill>
                  <a:srgbClr val="000000"/>
                </a:solidFill>
                <a:latin typeface="DIN-Regular"/>
              </a:rPr>
              <a:t>Slide 5</a:t>
            </a:r>
          </a:p>
          <a:p>
            <a:pPr algn="l"/>
            <a:endParaRPr lang="en-US" sz="1200" b="1" i="0" u="none" strike="noStrike" baseline="0" dirty="0">
              <a:solidFill>
                <a:srgbClr val="000000"/>
              </a:solidFill>
              <a:latin typeface="DIN-Regular"/>
            </a:endParaRPr>
          </a:p>
          <a:p>
            <a:pPr algn="l"/>
            <a:r>
              <a:rPr lang="en-US" sz="1200" b="1" i="0" u="none" strike="noStrike" baseline="0" dirty="0">
                <a:solidFill>
                  <a:srgbClr val="000000"/>
                </a:solidFill>
                <a:latin typeface="DIN-Regular"/>
              </a:rPr>
              <a:t>[Add a picture of your road safety hero on the slide]</a:t>
            </a:r>
          </a:p>
          <a:p>
            <a:pPr algn="l"/>
            <a:endParaRPr lang="en-US" sz="1200" b="1" i="0" u="none" strike="noStrike" baseline="0" dirty="0">
              <a:solidFill>
                <a:srgbClr val="000000"/>
              </a:solidFill>
              <a:latin typeface="DIN-Regular"/>
            </a:endParaRPr>
          </a:p>
          <a:p>
            <a:pPr algn="l"/>
            <a:r>
              <a:rPr lang="en-US" sz="1200" b="1" i="0" u="none" strike="noStrike" baseline="0" dirty="0">
                <a:solidFill>
                  <a:srgbClr val="000000"/>
                </a:solidFill>
                <a:latin typeface="DIN-Regular"/>
              </a:rPr>
              <a:t>Who are our road safety heroes?</a:t>
            </a:r>
          </a:p>
          <a:p>
            <a:pPr algn="l"/>
            <a:endParaRPr lang="en-US" sz="1200" b="0" i="0" u="none" strike="noStrike" baseline="0" dirty="0">
              <a:solidFill>
                <a:srgbClr val="000000"/>
              </a:solidFill>
              <a:latin typeface="DIN-Regular"/>
            </a:endParaRPr>
          </a:p>
          <a:p>
            <a:pPr algn="l"/>
            <a:r>
              <a:rPr lang="en-US" sz="1200" b="0" i="0" u="none" strike="noStrike" baseline="0" dirty="0">
                <a:solidFill>
                  <a:srgbClr val="000000"/>
                </a:solidFill>
                <a:latin typeface="DIN-Regular"/>
              </a:rPr>
              <a:t>If you have completed the Art lesson in the lesson plans in your Road Safety Week action pack, prepare a few children to display the poster they have made and say who their road safety hero is, and why.</a:t>
            </a:r>
          </a:p>
          <a:p>
            <a:pPr algn="l"/>
            <a:endParaRPr lang="en-US" sz="1200" b="0" i="0" u="none" strike="noStrike" baseline="0" dirty="0">
              <a:solidFill>
                <a:srgbClr val="000000"/>
              </a:solidFill>
              <a:latin typeface="DIN-Regular"/>
            </a:endParaRPr>
          </a:p>
          <a:p>
            <a:pPr algn="l"/>
            <a:r>
              <a:rPr lang="en-US" sz="1200" b="0" i="0" u="none" strike="noStrike" baseline="0" dirty="0">
                <a:solidFill>
                  <a:srgbClr val="000000"/>
                </a:solidFill>
                <a:latin typeface="DIN-Regular"/>
              </a:rPr>
              <a:t>Now explain to children that you are now going to introduce someone (or more than one person) who is a real-life road safety hero.</a:t>
            </a:r>
          </a:p>
          <a:p>
            <a:pPr algn="l"/>
            <a:endParaRPr lang="en-US" sz="1200" b="0" i="0" u="none" strike="noStrike" baseline="0" dirty="0">
              <a:solidFill>
                <a:srgbClr val="000000"/>
              </a:solidFill>
              <a:latin typeface="DIN-Regular"/>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Invite someone from your community to talk about the work they do to help make journeys or help people after a crash.</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Examples could be:</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Police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Fire service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Ambulance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Air ambulance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Medical staff</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Local road safety officer</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School crossing patrol</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Cycle trainer</a:t>
            </a:r>
          </a:p>
          <a:p>
            <a:pPr marL="171450" indent="-171450">
              <a:lnSpc>
                <a:spcPct val="107000"/>
              </a:lnSpc>
              <a:spcAft>
                <a:spcPts val="800"/>
              </a:spcAft>
              <a:buFont typeface="Arial" panose="020B0604020202020204" pitchFamily="34" charset="0"/>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Introduce your visitor and ask them to give a short talk about the work they do.</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Move to next slide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6BFBA297-FFC2-6356-E53D-7E573E41E90D}"/>
              </a:ext>
            </a:extLst>
          </p:cNvPr>
          <p:cNvSpPr>
            <a:spLocks noGrp="1"/>
          </p:cNvSpPr>
          <p:nvPr>
            <p:ph type="sldNum" sz="quarter" idx="5"/>
          </p:nvPr>
        </p:nvSpPr>
        <p:spPr/>
        <p:txBody>
          <a:bodyPr/>
          <a:lstStyle/>
          <a:p>
            <a:fld id="{D3278212-19FC-42E0-8115-846D9635D0B6}" type="slidenum">
              <a:rPr lang="en-GB" smtClean="0"/>
              <a:t>13</a:t>
            </a:fld>
            <a:endParaRPr lang="en-GB"/>
          </a:p>
        </p:txBody>
      </p:sp>
    </p:spTree>
    <p:extLst>
      <p:ext uri="{BB962C8B-B14F-4D97-AF65-F5344CB8AC3E}">
        <p14:creationId xmlns:p14="http://schemas.microsoft.com/office/powerpoint/2010/main" val="213710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92C8B-C235-CB57-3EEA-D13C11EA62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09F30-5C11-7142-164E-570EA6F47E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F9F32B-EFA6-DF79-34C5-DDFD19D465DE}"/>
              </a:ext>
            </a:extLst>
          </p:cNvPr>
          <p:cNvSpPr>
            <a:spLocks noGrp="1"/>
          </p:cNvSpPr>
          <p:nvPr>
            <p:ph type="body" idx="1"/>
          </p:nvPr>
        </p:nvSpPr>
        <p:spPr/>
        <p:txBody>
          <a:bodyPr/>
          <a:lstStyle/>
          <a:p>
            <a:pPr algn="l"/>
            <a:r>
              <a:rPr lang="en-US" sz="1200" b="1" i="0" u="none" strike="noStrike" baseline="0" dirty="0">
                <a:solidFill>
                  <a:srgbClr val="000000"/>
                </a:solidFill>
                <a:latin typeface="DIN-Regular"/>
              </a:rPr>
              <a:t>Slide 5</a:t>
            </a:r>
          </a:p>
          <a:p>
            <a:pPr algn="l"/>
            <a:endParaRPr lang="en-US" sz="1200" b="1" i="0" u="none" strike="noStrike" baseline="0" dirty="0">
              <a:solidFill>
                <a:srgbClr val="000000"/>
              </a:solidFill>
              <a:latin typeface="DIN-Regular"/>
            </a:endParaRPr>
          </a:p>
          <a:p>
            <a:pPr algn="l"/>
            <a:r>
              <a:rPr lang="en-US" sz="1200" b="1" i="0" u="none" strike="noStrike" baseline="0" dirty="0">
                <a:solidFill>
                  <a:srgbClr val="000000"/>
                </a:solidFill>
                <a:latin typeface="DIN-Regular"/>
              </a:rPr>
              <a:t>[Add a picture of your road safety hero on the slide]</a:t>
            </a:r>
          </a:p>
          <a:p>
            <a:pPr algn="l"/>
            <a:endParaRPr lang="en-US" sz="1200" b="1" i="0" u="none" strike="noStrike" baseline="0" dirty="0">
              <a:solidFill>
                <a:srgbClr val="000000"/>
              </a:solidFill>
              <a:latin typeface="DIN-Regular"/>
            </a:endParaRPr>
          </a:p>
          <a:p>
            <a:pPr algn="l"/>
            <a:r>
              <a:rPr lang="en-US" sz="1200" b="1" i="0" u="none" strike="noStrike" baseline="0" dirty="0">
                <a:solidFill>
                  <a:srgbClr val="000000"/>
                </a:solidFill>
                <a:latin typeface="DIN-Regular"/>
              </a:rPr>
              <a:t>Who are our road safety heroes?</a:t>
            </a:r>
          </a:p>
          <a:p>
            <a:pPr algn="l"/>
            <a:endParaRPr lang="en-US" sz="1200" b="0" i="0" u="none" strike="noStrike" baseline="0" dirty="0">
              <a:solidFill>
                <a:srgbClr val="000000"/>
              </a:solidFill>
              <a:latin typeface="DIN-Regular"/>
            </a:endParaRPr>
          </a:p>
          <a:p>
            <a:pPr algn="l"/>
            <a:r>
              <a:rPr lang="en-US" sz="1200" b="0" i="0" u="none" strike="noStrike" baseline="0" dirty="0">
                <a:solidFill>
                  <a:srgbClr val="000000"/>
                </a:solidFill>
                <a:latin typeface="DIN-Regular"/>
              </a:rPr>
              <a:t>If you have completed the Art lesson in the lesson plans in your Road Safety Week action pack, prepare a few children to display the poster they have made and say who their road safety hero is, and why.</a:t>
            </a:r>
          </a:p>
          <a:p>
            <a:pPr algn="l"/>
            <a:endParaRPr lang="en-US" sz="1200" b="0" i="0" u="none" strike="noStrike" baseline="0" dirty="0">
              <a:solidFill>
                <a:srgbClr val="000000"/>
              </a:solidFill>
              <a:latin typeface="DIN-Regular"/>
            </a:endParaRPr>
          </a:p>
          <a:p>
            <a:pPr algn="l"/>
            <a:r>
              <a:rPr lang="en-US" sz="1200" b="0" i="0" u="none" strike="noStrike" baseline="0" dirty="0">
                <a:solidFill>
                  <a:srgbClr val="000000"/>
                </a:solidFill>
                <a:latin typeface="DIN-Regular"/>
              </a:rPr>
              <a:t>Now explain to children that you are now going to introduce someone (or more than one person) who is a real-life road safety hero.</a:t>
            </a:r>
          </a:p>
          <a:p>
            <a:pPr algn="l"/>
            <a:endParaRPr lang="en-US" sz="1200" b="0" i="0" u="none" strike="noStrike" baseline="0" dirty="0">
              <a:solidFill>
                <a:srgbClr val="000000"/>
              </a:solidFill>
              <a:latin typeface="DIN-Regular"/>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Invite someone from your community to talk about the work they do to help make journeys or help people after a crash.</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Examples could be:</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Police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Fire service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Ambulance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Air ambulance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Medical staff</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Local road safety officer</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School crossing patrol</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Cycle trainer</a:t>
            </a:r>
          </a:p>
          <a:p>
            <a:pPr marL="171450" indent="-171450">
              <a:lnSpc>
                <a:spcPct val="107000"/>
              </a:lnSpc>
              <a:spcAft>
                <a:spcPts val="800"/>
              </a:spcAft>
              <a:buFont typeface="Arial" panose="020B0604020202020204" pitchFamily="34" charset="0"/>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Introduce your visitor and ask them to give a short talk about the work they do.</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Move to next slide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CC53B719-4EA0-EF7E-75AA-F7A9AF50EECC}"/>
              </a:ext>
            </a:extLst>
          </p:cNvPr>
          <p:cNvSpPr>
            <a:spLocks noGrp="1"/>
          </p:cNvSpPr>
          <p:nvPr>
            <p:ph type="sldNum" sz="quarter" idx="5"/>
          </p:nvPr>
        </p:nvSpPr>
        <p:spPr/>
        <p:txBody>
          <a:bodyPr/>
          <a:lstStyle/>
          <a:p>
            <a:fld id="{D3278212-19FC-42E0-8115-846D9635D0B6}" type="slidenum">
              <a:rPr lang="en-GB" smtClean="0"/>
              <a:t>14</a:t>
            </a:fld>
            <a:endParaRPr lang="en-GB"/>
          </a:p>
        </p:txBody>
      </p:sp>
    </p:spTree>
    <p:extLst>
      <p:ext uri="{BB962C8B-B14F-4D97-AF65-F5344CB8AC3E}">
        <p14:creationId xmlns:p14="http://schemas.microsoft.com/office/powerpoint/2010/main" val="161028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0E67-96C5-4DFC-867D-8C546CC048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C846AE-F4CB-4C29-B988-EE3015DF43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41DD94-0F4C-4C37-8B3E-1E69F09944E8}"/>
              </a:ext>
            </a:extLst>
          </p:cNvPr>
          <p:cNvSpPr>
            <a:spLocks noGrp="1"/>
          </p:cNvSpPr>
          <p:nvPr>
            <p:ph type="dt" sz="half" idx="10"/>
          </p:nvPr>
        </p:nvSpPr>
        <p:spPr/>
        <p:txBody>
          <a:bodyPr/>
          <a:lstStyle/>
          <a:p>
            <a:fld id="{A22A4DC9-ECCA-46C1-9F0B-035DD873ED8E}" type="datetime1">
              <a:rPr lang="en-GB" smtClean="0"/>
              <a:t>21/11/2025</a:t>
            </a:fld>
            <a:endParaRPr lang="en-GB"/>
          </a:p>
        </p:txBody>
      </p:sp>
      <p:sp>
        <p:nvSpPr>
          <p:cNvPr id="5" name="Footer Placeholder 4">
            <a:extLst>
              <a:ext uri="{FF2B5EF4-FFF2-40B4-BE49-F238E27FC236}">
                <a16:creationId xmlns:a16="http://schemas.microsoft.com/office/drawing/2014/main" id="{D0C55957-0B48-4922-9817-F9C28A0687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98DCC-5EA5-413F-A2F3-347C3F75BCB2}"/>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220160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40D4-3064-4435-A8B2-C2529F7B8E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5FE0D4-5A82-4AA3-9C38-542AE7A66E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37BB40-122D-40DE-9463-A268DFC76E2F}"/>
              </a:ext>
            </a:extLst>
          </p:cNvPr>
          <p:cNvSpPr>
            <a:spLocks noGrp="1"/>
          </p:cNvSpPr>
          <p:nvPr>
            <p:ph type="dt" sz="half" idx="10"/>
          </p:nvPr>
        </p:nvSpPr>
        <p:spPr/>
        <p:txBody>
          <a:bodyPr/>
          <a:lstStyle/>
          <a:p>
            <a:fld id="{819A2946-D2FA-40D6-B800-A413EB2A39D2}" type="datetime1">
              <a:rPr lang="en-GB" smtClean="0"/>
              <a:t>21/11/2025</a:t>
            </a:fld>
            <a:endParaRPr lang="en-GB"/>
          </a:p>
        </p:txBody>
      </p:sp>
      <p:sp>
        <p:nvSpPr>
          <p:cNvPr id="5" name="Footer Placeholder 4">
            <a:extLst>
              <a:ext uri="{FF2B5EF4-FFF2-40B4-BE49-F238E27FC236}">
                <a16:creationId xmlns:a16="http://schemas.microsoft.com/office/drawing/2014/main" id="{47646817-3831-4D3C-9A8F-F1B8C6B0BE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1CF3D4-16EB-40AB-B049-5AE05FF25904}"/>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226349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C8F7A-1F42-48D1-9126-B61DCE4963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EA62E9-63C2-4825-8900-A249EC226B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01F9F-E8CC-48CF-B699-4D84AFFC57FD}"/>
              </a:ext>
            </a:extLst>
          </p:cNvPr>
          <p:cNvSpPr>
            <a:spLocks noGrp="1"/>
          </p:cNvSpPr>
          <p:nvPr>
            <p:ph type="dt" sz="half" idx="10"/>
          </p:nvPr>
        </p:nvSpPr>
        <p:spPr/>
        <p:txBody>
          <a:bodyPr/>
          <a:lstStyle/>
          <a:p>
            <a:fld id="{0E88D431-0367-44DB-B88E-A3D2B8BA4F91}" type="datetime1">
              <a:rPr lang="en-GB" smtClean="0"/>
              <a:t>21/11/2025</a:t>
            </a:fld>
            <a:endParaRPr lang="en-GB"/>
          </a:p>
        </p:txBody>
      </p:sp>
      <p:sp>
        <p:nvSpPr>
          <p:cNvPr id="5" name="Footer Placeholder 4">
            <a:extLst>
              <a:ext uri="{FF2B5EF4-FFF2-40B4-BE49-F238E27FC236}">
                <a16:creationId xmlns:a16="http://schemas.microsoft.com/office/drawing/2014/main" id="{C9F3CEAC-22D7-46FF-8023-007BC66A10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FCE6D6-DFDC-48B4-BCCA-F0FF1DA9AC9C}"/>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339690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824A-CA52-4BCC-98AA-36A677C9D0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A541DF-7417-42A9-99A2-5DA4D284BD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8E0B25-D69B-47CE-BE52-E1B0E3C2754B}"/>
              </a:ext>
            </a:extLst>
          </p:cNvPr>
          <p:cNvSpPr>
            <a:spLocks noGrp="1"/>
          </p:cNvSpPr>
          <p:nvPr>
            <p:ph type="dt" sz="half" idx="10"/>
          </p:nvPr>
        </p:nvSpPr>
        <p:spPr/>
        <p:txBody>
          <a:bodyPr/>
          <a:lstStyle/>
          <a:p>
            <a:fld id="{623EC4E5-AC60-4F54-968F-5FB6E267BDCA}" type="datetime1">
              <a:rPr lang="en-GB" smtClean="0"/>
              <a:t>21/11/2025</a:t>
            </a:fld>
            <a:endParaRPr lang="en-GB"/>
          </a:p>
        </p:txBody>
      </p:sp>
      <p:sp>
        <p:nvSpPr>
          <p:cNvPr id="5" name="Footer Placeholder 4">
            <a:extLst>
              <a:ext uri="{FF2B5EF4-FFF2-40B4-BE49-F238E27FC236}">
                <a16:creationId xmlns:a16="http://schemas.microsoft.com/office/drawing/2014/main" id="{06F61B79-1F09-4FB3-A643-0E8A2E21B8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010393-EBA3-40F2-AC1E-D2C9B68B18F2}"/>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427200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DE39C-247E-4C08-B34F-3F96CD8423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E155A9-D71F-4726-8942-C8DFFBBBB8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C84CCB-72DB-41E0-AC91-FB4E69841D5E}"/>
              </a:ext>
            </a:extLst>
          </p:cNvPr>
          <p:cNvSpPr>
            <a:spLocks noGrp="1"/>
          </p:cNvSpPr>
          <p:nvPr>
            <p:ph type="dt" sz="half" idx="10"/>
          </p:nvPr>
        </p:nvSpPr>
        <p:spPr/>
        <p:txBody>
          <a:bodyPr/>
          <a:lstStyle/>
          <a:p>
            <a:fld id="{AB9F169B-8B46-46B9-AF3E-E5B855CE1B25}" type="datetime1">
              <a:rPr lang="en-GB" smtClean="0"/>
              <a:t>21/11/2025</a:t>
            </a:fld>
            <a:endParaRPr lang="en-GB"/>
          </a:p>
        </p:txBody>
      </p:sp>
      <p:sp>
        <p:nvSpPr>
          <p:cNvPr id="5" name="Footer Placeholder 4">
            <a:extLst>
              <a:ext uri="{FF2B5EF4-FFF2-40B4-BE49-F238E27FC236}">
                <a16:creationId xmlns:a16="http://schemas.microsoft.com/office/drawing/2014/main" id="{F24B18DA-6162-4973-A692-C411E92479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B06707-3E47-4F63-B864-4918EFD7C4ED}"/>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45386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BF03-6792-4A0E-A57D-E9E6E9B7E4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49240E-91EE-4CD6-B656-E08A16FD1A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00471F-8918-42F4-9778-5CAE44348B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4CD141-A792-47B3-B915-0143A5BE32FC}"/>
              </a:ext>
            </a:extLst>
          </p:cNvPr>
          <p:cNvSpPr>
            <a:spLocks noGrp="1"/>
          </p:cNvSpPr>
          <p:nvPr>
            <p:ph type="dt" sz="half" idx="10"/>
          </p:nvPr>
        </p:nvSpPr>
        <p:spPr/>
        <p:txBody>
          <a:bodyPr/>
          <a:lstStyle/>
          <a:p>
            <a:fld id="{C0A3FB2F-F25E-41A1-B6BD-7EB353105B60}" type="datetime1">
              <a:rPr lang="en-GB" smtClean="0"/>
              <a:t>21/11/2025</a:t>
            </a:fld>
            <a:endParaRPr lang="en-GB"/>
          </a:p>
        </p:txBody>
      </p:sp>
      <p:sp>
        <p:nvSpPr>
          <p:cNvPr id="6" name="Footer Placeholder 5">
            <a:extLst>
              <a:ext uri="{FF2B5EF4-FFF2-40B4-BE49-F238E27FC236}">
                <a16:creationId xmlns:a16="http://schemas.microsoft.com/office/drawing/2014/main" id="{C71E61EE-58D8-4386-B422-4FBF1CB2FE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E5A61C-6C7B-4312-AEC4-FD189C142268}"/>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254298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1B67-4813-4A44-AF23-11DB849DAF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8B9467-46F1-4EF5-99C2-4FE52EFDBA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FD310B-BA29-4EDC-A7FA-595A2DECC7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8B72E0-AB62-4DD9-94CF-FC9A5F505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9E06DE-57B4-4759-AA6D-4BCBF66072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7AAF311-5EB9-4FCE-A512-052BBA01B9A7}"/>
              </a:ext>
            </a:extLst>
          </p:cNvPr>
          <p:cNvSpPr>
            <a:spLocks noGrp="1"/>
          </p:cNvSpPr>
          <p:nvPr>
            <p:ph type="dt" sz="half" idx="10"/>
          </p:nvPr>
        </p:nvSpPr>
        <p:spPr/>
        <p:txBody>
          <a:bodyPr/>
          <a:lstStyle/>
          <a:p>
            <a:fld id="{CE5E12CD-52A8-4C1E-8F8B-D8CE6613E892}" type="datetime1">
              <a:rPr lang="en-GB" smtClean="0"/>
              <a:t>21/11/2025</a:t>
            </a:fld>
            <a:endParaRPr lang="en-GB"/>
          </a:p>
        </p:txBody>
      </p:sp>
      <p:sp>
        <p:nvSpPr>
          <p:cNvPr id="8" name="Footer Placeholder 7">
            <a:extLst>
              <a:ext uri="{FF2B5EF4-FFF2-40B4-BE49-F238E27FC236}">
                <a16:creationId xmlns:a16="http://schemas.microsoft.com/office/drawing/2014/main" id="{94A2DBA2-FB17-4640-871B-9A47BDBFB2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031BB53-D50E-4D6C-AAAA-0AABB0FE0857}"/>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419411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5E47-A4F7-44AB-A75F-C6886F714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60063E-BAB8-4F31-8136-DE7277429483}"/>
              </a:ext>
            </a:extLst>
          </p:cNvPr>
          <p:cNvSpPr>
            <a:spLocks noGrp="1"/>
          </p:cNvSpPr>
          <p:nvPr>
            <p:ph type="dt" sz="half" idx="10"/>
          </p:nvPr>
        </p:nvSpPr>
        <p:spPr/>
        <p:txBody>
          <a:bodyPr/>
          <a:lstStyle/>
          <a:p>
            <a:fld id="{2829E5FC-E8F4-423E-8973-B8315EEF40D5}" type="datetime1">
              <a:rPr lang="en-GB" smtClean="0"/>
              <a:t>21/11/2025</a:t>
            </a:fld>
            <a:endParaRPr lang="en-GB"/>
          </a:p>
        </p:txBody>
      </p:sp>
      <p:sp>
        <p:nvSpPr>
          <p:cNvPr id="4" name="Footer Placeholder 3">
            <a:extLst>
              <a:ext uri="{FF2B5EF4-FFF2-40B4-BE49-F238E27FC236}">
                <a16:creationId xmlns:a16="http://schemas.microsoft.com/office/drawing/2014/main" id="{784B442E-E6CD-4F3A-A35A-E7CCD36ADF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3CAAFF-B74C-41AF-AE38-3493FD59BC65}"/>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71094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E2E02-E283-4B0E-BE11-CBCFBC30920D}"/>
              </a:ext>
            </a:extLst>
          </p:cNvPr>
          <p:cNvSpPr>
            <a:spLocks noGrp="1"/>
          </p:cNvSpPr>
          <p:nvPr>
            <p:ph type="dt" sz="half" idx="10"/>
          </p:nvPr>
        </p:nvSpPr>
        <p:spPr/>
        <p:txBody>
          <a:bodyPr/>
          <a:lstStyle/>
          <a:p>
            <a:fld id="{93EC4330-48DC-4061-B3C7-1D509CF04295}" type="datetime1">
              <a:rPr lang="en-GB" smtClean="0"/>
              <a:t>21/11/2025</a:t>
            </a:fld>
            <a:endParaRPr lang="en-GB"/>
          </a:p>
        </p:txBody>
      </p:sp>
      <p:sp>
        <p:nvSpPr>
          <p:cNvPr id="3" name="Footer Placeholder 2">
            <a:extLst>
              <a:ext uri="{FF2B5EF4-FFF2-40B4-BE49-F238E27FC236}">
                <a16:creationId xmlns:a16="http://schemas.microsoft.com/office/drawing/2014/main" id="{A93611FF-E921-4D6A-8189-2C895EC906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65A5F4-CA10-4DD0-BFD2-5669ACEC5B81}"/>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53186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138AF-8050-4FA4-A893-87BE5175A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856C25-4123-4F82-B7E6-26E258C08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36A458-25DE-4DEB-842A-A069F3148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831B4-7A67-4F95-B2A4-61FA75438C7E}"/>
              </a:ext>
            </a:extLst>
          </p:cNvPr>
          <p:cNvSpPr>
            <a:spLocks noGrp="1"/>
          </p:cNvSpPr>
          <p:nvPr>
            <p:ph type="dt" sz="half" idx="10"/>
          </p:nvPr>
        </p:nvSpPr>
        <p:spPr/>
        <p:txBody>
          <a:bodyPr/>
          <a:lstStyle/>
          <a:p>
            <a:fld id="{CC851081-993F-4103-B073-B8C9CFEEF3BF}" type="datetime1">
              <a:rPr lang="en-GB" smtClean="0"/>
              <a:t>21/11/2025</a:t>
            </a:fld>
            <a:endParaRPr lang="en-GB"/>
          </a:p>
        </p:txBody>
      </p:sp>
      <p:sp>
        <p:nvSpPr>
          <p:cNvPr id="6" name="Footer Placeholder 5">
            <a:extLst>
              <a:ext uri="{FF2B5EF4-FFF2-40B4-BE49-F238E27FC236}">
                <a16:creationId xmlns:a16="http://schemas.microsoft.com/office/drawing/2014/main" id="{E0DE3CC3-76B5-42EA-9BB8-0F65F26DF9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D342B0-5DA2-48A1-B0CE-5C35F646399F}"/>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281678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D401-BA38-4345-87B7-7DD7A55BCE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68512E-C819-48C8-8108-4CA7AEE88A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AED209-6F39-42DF-9DF8-B6B465840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D1035-A383-4E2C-BC01-CEA0E1F8B313}"/>
              </a:ext>
            </a:extLst>
          </p:cNvPr>
          <p:cNvSpPr>
            <a:spLocks noGrp="1"/>
          </p:cNvSpPr>
          <p:nvPr>
            <p:ph type="dt" sz="half" idx="10"/>
          </p:nvPr>
        </p:nvSpPr>
        <p:spPr/>
        <p:txBody>
          <a:bodyPr/>
          <a:lstStyle/>
          <a:p>
            <a:fld id="{9172C35D-E0FC-4440-857C-B6023DD557C9}" type="datetime1">
              <a:rPr lang="en-GB" smtClean="0"/>
              <a:t>21/11/2025</a:t>
            </a:fld>
            <a:endParaRPr lang="en-GB"/>
          </a:p>
        </p:txBody>
      </p:sp>
      <p:sp>
        <p:nvSpPr>
          <p:cNvPr id="6" name="Footer Placeholder 5">
            <a:extLst>
              <a:ext uri="{FF2B5EF4-FFF2-40B4-BE49-F238E27FC236}">
                <a16:creationId xmlns:a16="http://schemas.microsoft.com/office/drawing/2014/main" id="{1AEEE7AA-243F-443F-A1EC-D5517269C5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F396C1-FB3C-44EB-B51E-7E464E254D6E}"/>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272073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2CF34C-A8FA-45D2-97F7-697ACD159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A2F4A3-0ECE-4857-AE07-6E3F952A20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97D557-48EE-4DC5-8C92-C88BE65A6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066E0-94FC-4F9F-9489-2BD0D77D5830}" type="datetime1">
              <a:rPr lang="en-GB" smtClean="0"/>
              <a:t>21/11/2025</a:t>
            </a:fld>
            <a:endParaRPr lang="en-GB"/>
          </a:p>
        </p:txBody>
      </p:sp>
      <p:sp>
        <p:nvSpPr>
          <p:cNvPr id="5" name="Footer Placeholder 4">
            <a:extLst>
              <a:ext uri="{FF2B5EF4-FFF2-40B4-BE49-F238E27FC236}">
                <a16:creationId xmlns:a16="http://schemas.microsoft.com/office/drawing/2014/main" id="{23314E66-0EC7-44EF-93E9-FA1A22FF03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7DF168-F426-4B8F-89EB-1EAF7DD9A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0CE13-EDE5-4F1B-A28B-3AB5501A4C74}" type="slidenum">
              <a:rPr lang="en-GB" smtClean="0"/>
              <a:t>‹#›</a:t>
            </a:fld>
            <a:endParaRPr lang="en-GB"/>
          </a:p>
        </p:txBody>
      </p:sp>
    </p:spTree>
    <p:extLst>
      <p:ext uri="{BB962C8B-B14F-4D97-AF65-F5344CB8AC3E}">
        <p14:creationId xmlns:p14="http://schemas.microsoft.com/office/powerpoint/2010/main" val="779966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hyperlink" Target="https://www.brake.org.uk/road-safety-week/cycle-safety-lesson-plan-for-lower-primar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E3D9F1-E43B-9BD1-F1D6-D3A6DDC8EC35}"/>
              </a:ext>
            </a:extLst>
          </p:cNvPr>
          <p:cNvPicPr>
            <a:picLocks noChangeAspect="1"/>
          </p:cNvPicPr>
          <p:nvPr/>
        </p:nvPicPr>
        <p:blipFill>
          <a:blip r:embed="rId2"/>
          <a:stretch>
            <a:fillRect/>
          </a:stretch>
        </p:blipFill>
        <p:spPr>
          <a:xfrm>
            <a:off x="178010" y="0"/>
            <a:ext cx="11593575" cy="5926566"/>
          </a:xfrm>
          <a:prstGeom prst="rect">
            <a:avLst/>
          </a:prstGeom>
        </p:spPr>
      </p:pic>
      <p:sp>
        <p:nvSpPr>
          <p:cNvPr id="4" name="TextBox 3">
            <a:extLst>
              <a:ext uri="{FF2B5EF4-FFF2-40B4-BE49-F238E27FC236}">
                <a16:creationId xmlns:a16="http://schemas.microsoft.com/office/drawing/2014/main" id="{60AC7F42-04CA-A8FD-7F0E-FC36ACA0CE1E}"/>
              </a:ext>
            </a:extLst>
          </p:cNvPr>
          <p:cNvSpPr txBox="1"/>
          <p:nvPr/>
        </p:nvSpPr>
        <p:spPr>
          <a:xfrm>
            <a:off x="0" y="247852"/>
            <a:ext cx="7874179" cy="923330"/>
          </a:xfrm>
          <a:prstGeom prst="rect">
            <a:avLst/>
          </a:prstGeom>
          <a:noFill/>
        </p:spPr>
        <p:txBody>
          <a:bodyPr wrap="square" rtlCol="0">
            <a:spAutoFit/>
          </a:bodyPr>
          <a:lstStyle/>
          <a:p>
            <a:r>
              <a:rPr lang="en-GB" sz="3600" b="1" i="0" u="sng" dirty="0">
                <a:ln>
                  <a:solidFill>
                    <a:srgbClr val="FFFF00"/>
                  </a:solidFill>
                </a:ln>
                <a:solidFill>
                  <a:srgbClr val="E1222E"/>
                </a:solidFill>
                <a:effectLst/>
                <a:latin typeface="Cooper Black" panose="0208090404030B020404" pitchFamily="18" charset="0"/>
              </a:rPr>
              <a:t>16 to 22 November 2025</a:t>
            </a:r>
          </a:p>
          <a:p>
            <a:endParaRPr lang="en-GB" sz="1600" dirty="0"/>
          </a:p>
        </p:txBody>
      </p:sp>
      <p:sp>
        <p:nvSpPr>
          <p:cNvPr id="6" name="TextBox 5">
            <a:extLst>
              <a:ext uri="{FF2B5EF4-FFF2-40B4-BE49-F238E27FC236}">
                <a16:creationId xmlns:a16="http://schemas.microsoft.com/office/drawing/2014/main" id="{3CA5F868-766B-F646-6BFD-2A17247E79E5}"/>
              </a:ext>
            </a:extLst>
          </p:cNvPr>
          <p:cNvSpPr txBox="1"/>
          <p:nvPr/>
        </p:nvSpPr>
        <p:spPr>
          <a:xfrm>
            <a:off x="109070" y="6174418"/>
            <a:ext cx="11973859" cy="447045"/>
          </a:xfrm>
          <a:prstGeom prst="rect">
            <a:avLst/>
          </a:prstGeom>
          <a:noFill/>
        </p:spPr>
        <p:txBody>
          <a:bodyPr wrap="square">
            <a:spAutoFit/>
          </a:bodyPr>
          <a:lstStyle/>
          <a:p>
            <a:pPr>
              <a:lnSpc>
                <a:spcPct val="107000"/>
              </a:lnSpc>
              <a:spcAft>
                <a:spcPts val="800"/>
              </a:spcAft>
            </a:pPr>
            <a:r>
              <a:rPr lang="en-GB" sz="2300" b="1" u="sng" dirty="0">
                <a:ln>
                  <a:solidFill>
                    <a:srgbClr val="FF0000"/>
                  </a:solidFill>
                </a:ln>
                <a:effectLst/>
                <a:latin typeface="Cooper Black" panose="0208090404030B020404" pitchFamily="18" charset="0"/>
                <a:ea typeface="Calibri" panose="020F0502020204030204" pitchFamily="34" charset="0"/>
                <a:cs typeface="Times New Roman" panose="02020603050405020304" pitchFamily="18" charset="0"/>
              </a:rPr>
              <a:t>Road Safety Week is the UK’s biggest road safety event. It happens every year.</a:t>
            </a:r>
          </a:p>
        </p:txBody>
      </p:sp>
      <p:sp>
        <p:nvSpPr>
          <p:cNvPr id="2" name="Slide Number Placeholder 1">
            <a:extLst>
              <a:ext uri="{FF2B5EF4-FFF2-40B4-BE49-F238E27FC236}">
                <a16:creationId xmlns:a16="http://schemas.microsoft.com/office/drawing/2014/main" id="{E85A6A58-33C4-4095-ACEA-813E73A92CE5}"/>
              </a:ext>
            </a:extLst>
          </p:cNvPr>
          <p:cNvSpPr>
            <a:spLocks noGrp="1"/>
          </p:cNvSpPr>
          <p:nvPr>
            <p:ph type="sldNum" sz="quarter" idx="12"/>
          </p:nvPr>
        </p:nvSpPr>
        <p:spPr/>
        <p:txBody>
          <a:bodyPr/>
          <a:lstStyle/>
          <a:p>
            <a:fld id="{0F50CE13-EDE5-4F1B-A28B-3AB5501A4C74}" type="slidenum">
              <a:rPr lang="en-GB" smtClean="0"/>
              <a:t>1</a:t>
            </a:fld>
            <a:endParaRPr lang="en-GB"/>
          </a:p>
        </p:txBody>
      </p:sp>
    </p:spTree>
    <p:extLst>
      <p:ext uri="{BB962C8B-B14F-4D97-AF65-F5344CB8AC3E}">
        <p14:creationId xmlns:p14="http://schemas.microsoft.com/office/powerpoint/2010/main" val="2928340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C5180-E004-20D7-B57A-5FB3D5D53D8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2433361-ED3F-6AE9-8C40-5CF90B889E61}"/>
              </a:ext>
            </a:extLst>
          </p:cNvPr>
          <p:cNvSpPr txBox="1"/>
          <p:nvPr/>
        </p:nvSpPr>
        <p:spPr>
          <a:xfrm>
            <a:off x="438537" y="-75796"/>
            <a:ext cx="10636899" cy="1046440"/>
          </a:xfrm>
          <a:prstGeom prst="rect">
            <a:avLst/>
          </a:prstGeom>
          <a:noFill/>
        </p:spPr>
        <p:txBody>
          <a:bodyPr wrap="square" rtlCol="0">
            <a:spAutoFit/>
          </a:bodyPr>
          <a:lstStyle/>
          <a:p>
            <a:pPr algn="ctr"/>
            <a:r>
              <a:rPr lang="en-GB" sz="6200" b="1" i="0" u="sng" dirty="0">
                <a:ln>
                  <a:solidFill>
                    <a:schemeClr val="tx1"/>
                  </a:solidFill>
                </a:ln>
                <a:solidFill>
                  <a:srgbClr val="E1222E"/>
                </a:solidFill>
                <a:effectLst/>
                <a:latin typeface="Cooper Black" panose="0208090404030B020404" pitchFamily="18" charset="0"/>
              </a:rPr>
              <a:t>Cycle safety </a:t>
            </a:r>
          </a:p>
        </p:txBody>
      </p:sp>
      <p:sp>
        <p:nvSpPr>
          <p:cNvPr id="7" name="TextBox 6">
            <a:extLst>
              <a:ext uri="{FF2B5EF4-FFF2-40B4-BE49-F238E27FC236}">
                <a16:creationId xmlns:a16="http://schemas.microsoft.com/office/drawing/2014/main" id="{AAAD1902-EEC0-F731-BEFC-64E9673755F4}"/>
              </a:ext>
            </a:extLst>
          </p:cNvPr>
          <p:cNvSpPr txBox="1"/>
          <p:nvPr/>
        </p:nvSpPr>
        <p:spPr>
          <a:xfrm>
            <a:off x="181495" y="1351515"/>
            <a:ext cx="11236840" cy="1077218"/>
          </a:xfrm>
          <a:prstGeom prst="rect">
            <a:avLst/>
          </a:prstGeom>
          <a:solidFill>
            <a:srgbClr val="FF99FF"/>
          </a:solidFill>
        </p:spPr>
        <p:txBody>
          <a:bodyPr wrap="square">
            <a:spAutoFit/>
          </a:bodyPr>
          <a:lstStyle/>
          <a:p>
            <a:pPr algn="ctr"/>
            <a:r>
              <a:rPr lang="en-GB" sz="3200" dirty="0">
                <a:latin typeface="Comic Sans MS" panose="030F0702030302020204" pitchFamily="66" charset="0"/>
              </a:rPr>
              <a:t>When cycling on the safe pathway, remember that unless there is a cycle lane, the pedestrians have priority. </a:t>
            </a:r>
          </a:p>
        </p:txBody>
      </p:sp>
      <p:sp>
        <p:nvSpPr>
          <p:cNvPr id="3" name="TextBox 2">
            <a:extLst>
              <a:ext uri="{FF2B5EF4-FFF2-40B4-BE49-F238E27FC236}">
                <a16:creationId xmlns:a16="http://schemas.microsoft.com/office/drawing/2014/main" id="{EFF69F22-C2D7-7834-19CD-771DEF4218A3}"/>
              </a:ext>
            </a:extLst>
          </p:cNvPr>
          <p:cNvSpPr txBox="1"/>
          <p:nvPr/>
        </p:nvSpPr>
        <p:spPr>
          <a:xfrm>
            <a:off x="5178490" y="2614959"/>
            <a:ext cx="6798906" cy="4108817"/>
          </a:xfrm>
          <a:prstGeom prst="rect">
            <a:avLst/>
          </a:prstGeom>
          <a:solidFill>
            <a:srgbClr val="FF33CC"/>
          </a:solidFill>
        </p:spPr>
        <p:txBody>
          <a:bodyPr wrap="square">
            <a:spAutoFit/>
          </a:bodyPr>
          <a:lstStyle/>
          <a:p>
            <a:pPr algn="ctr"/>
            <a:r>
              <a:rPr lang="en-GB" sz="2900" dirty="0">
                <a:latin typeface="Comic Sans MS" panose="030F0702030302020204" pitchFamily="66" charset="0"/>
              </a:rPr>
              <a:t>Unfortunately, many children are cycling from school in between the parents and children walking towards TVI. Please, be mindful of them and keep them safe.</a:t>
            </a:r>
          </a:p>
          <a:p>
            <a:pPr algn="ctr"/>
            <a:r>
              <a:rPr lang="en-GB" sz="2900" dirty="0">
                <a:latin typeface="Comic Sans MS" panose="030F0702030302020204" pitchFamily="66" charset="0"/>
              </a:rPr>
              <a:t>Also, if you riding your bike from the Sue Brambley centre, make sure you give priority to the pedestrians walking on the pavement.</a:t>
            </a:r>
          </a:p>
        </p:txBody>
      </p:sp>
      <p:pic>
        <p:nvPicPr>
          <p:cNvPr id="6" name="Picture 5">
            <a:extLst>
              <a:ext uri="{FF2B5EF4-FFF2-40B4-BE49-F238E27FC236}">
                <a16:creationId xmlns:a16="http://schemas.microsoft.com/office/drawing/2014/main" id="{FB18DF61-35E4-9FA3-9899-5B59BE16CECF}"/>
              </a:ext>
            </a:extLst>
          </p:cNvPr>
          <p:cNvPicPr>
            <a:picLocks noChangeAspect="1"/>
          </p:cNvPicPr>
          <p:nvPr/>
        </p:nvPicPr>
        <p:blipFill>
          <a:blip r:embed="rId2"/>
          <a:stretch>
            <a:fillRect/>
          </a:stretch>
        </p:blipFill>
        <p:spPr>
          <a:xfrm>
            <a:off x="0" y="-17685"/>
            <a:ext cx="1993641" cy="1182974"/>
          </a:xfrm>
          <a:prstGeom prst="rect">
            <a:avLst/>
          </a:prstGeom>
          <a:ln w="28575">
            <a:solidFill>
              <a:srgbClr val="FF0000"/>
            </a:solidFill>
          </a:ln>
        </p:spPr>
      </p:pic>
      <p:pic>
        <p:nvPicPr>
          <p:cNvPr id="8" name="Picture 7">
            <a:extLst>
              <a:ext uri="{FF2B5EF4-FFF2-40B4-BE49-F238E27FC236}">
                <a16:creationId xmlns:a16="http://schemas.microsoft.com/office/drawing/2014/main" id="{2295C57D-E331-C292-37C4-785AD9F18794}"/>
              </a:ext>
            </a:extLst>
          </p:cNvPr>
          <p:cNvPicPr>
            <a:picLocks noChangeAspect="1"/>
          </p:cNvPicPr>
          <p:nvPr/>
        </p:nvPicPr>
        <p:blipFill>
          <a:blip r:embed="rId3"/>
          <a:stretch>
            <a:fillRect/>
          </a:stretch>
        </p:blipFill>
        <p:spPr>
          <a:xfrm>
            <a:off x="0" y="3576844"/>
            <a:ext cx="4907902" cy="3281156"/>
          </a:xfrm>
          <a:prstGeom prst="rect">
            <a:avLst/>
          </a:prstGeom>
        </p:spPr>
      </p:pic>
      <p:sp>
        <p:nvSpPr>
          <p:cNvPr id="2" name="Slide Number Placeholder 1">
            <a:extLst>
              <a:ext uri="{FF2B5EF4-FFF2-40B4-BE49-F238E27FC236}">
                <a16:creationId xmlns:a16="http://schemas.microsoft.com/office/drawing/2014/main" id="{93F5AEEC-609F-4BFA-858F-A38B6D391D48}"/>
              </a:ext>
            </a:extLst>
          </p:cNvPr>
          <p:cNvSpPr>
            <a:spLocks noGrp="1"/>
          </p:cNvSpPr>
          <p:nvPr>
            <p:ph type="sldNum" sz="quarter" idx="12"/>
          </p:nvPr>
        </p:nvSpPr>
        <p:spPr/>
        <p:txBody>
          <a:bodyPr/>
          <a:lstStyle/>
          <a:p>
            <a:fld id="{0F50CE13-EDE5-4F1B-A28B-3AB5501A4C74}" type="slidenum">
              <a:rPr lang="en-GB" smtClean="0"/>
              <a:t>10</a:t>
            </a:fld>
            <a:endParaRPr lang="en-GB"/>
          </a:p>
        </p:txBody>
      </p:sp>
    </p:spTree>
    <p:extLst>
      <p:ext uri="{BB962C8B-B14F-4D97-AF65-F5344CB8AC3E}">
        <p14:creationId xmlns:p14="http://schemas.microsoft.com/office/powerpoint/2010/main" val="234575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2F5A9-F1B1-FFC0-7983-0DF1C03473C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F0D7BE-140A-CDA4-DDCA-625059B519E5}"/>
              </a:ext>
            </a:extLst>
          </p:cNvPr>
          <p:cNvSpPr txBox="1"/>
          <p:nvPr/>
        </p:nvSpPr>
        <p:spPr>
          <a:xfrm>
            <a:off x="438537" y="-75796"/>
            <a:ext cx="10636899" cy="1046440"/>
          </a:xfrm>
          <a:prstGeom prst="rect">
            <a:avLst/>
          </a:prstGeom>
          <a:noFill/>
        </p:spPr>
        <p:txBody>
          <a:bodyPr wrap="square" rtlCol="0">
            <a:spAutoFit/>
          </a:bodyPr>
          <a:lstStyle/>
          <a:p>
            <a:pPr algn="ctr"/>
            <a:r>
              <a:rPr lang="en-GB" sz="6200" b="1" i="0" u="sng" dirty="0">
                <a:ln>
                  <a:solidFill>
                    <a:schemeClr val="tx1"/>
                  </a:solidFill>
                </a:ln>
                <a:solidFill>
                  <a:srgbClr val="E1222E"/>
                </a:solidFill>
                <a:effectLst/>
                <a:latin typeface="Cooper Black" panose="0208090404030B020404" pitchFamily="18" charset="0"/>
              </a:rPr>
              <a:t>Cycle safety </a:t>
            </a:r>
          </a:p>
        </p:txBody>
      </p:sp>
      <p:sp>
        <p:nvSpPr>
          <p:cNvPr id="7" name="TextBox 6">
            <a:extLst>
              <a:ext uri="{FF2B5EF4-FFF2-40B4-BE49-F238E27FC236}">
                <a16:creationId xmlns:a16="http://schemas.microsoft.com/office/drawing/2014/main" id="{03352DE8-7F12-058F-44C5-4DEAB025CB84}"/>
              </a:ext>
            </a:extLst>
          </p:cNvPr>
          <p:cNvSpPr txBox="1"/>
          <p:nvPr/>
        </p:nvSpPr>
        <p:spPr>
          <a:xfrm>
            <a:off x="1124337" y="1488091"/>
            <a:ext cx="9265297" cy="1754326"/>
          </a:xfrm>
          <a:prstGeom prst="rect">
            <a:avLst/>
          </a:prstGeom>
          <a:solidFill>
            <a:srgbClr val="FF99FF"/>
          </a:solidFill>
        </p:spPr>
        <p:txBody>
          <a:bodyPr wrap="square">
            <a:spAutoFit/>
          </a:bodyPr>
          <a:lstStyle/>
          <a:p>
            <a:pPr algn="ctr"/>
            <a:r>
              <a:rPr lang="en-GB" sz="3600" dirty="0">
                <a:latin typeface="Comic Sans MS" panose="030F0702030302020204" pitchFamily="66" charset="0"/>
              </a:rPr>
              <a:t>It’s important not only to keep yourself safe away from the cars, but also keep other people safe.</a:t>
            </a:r>
          </a:p>
        </p:txBody>
      </p:sp>
      <p:sp>
        <p:nvSpPr>
          <p:cNvPr id="3" name="TextBox 2">
            <a:extLst>
              <a:ext uri="{FF2B5EF4-FFF2-40B4-BE49-F238E27FC236}">
                <a16:creationId xmlns:a16="http://schemas.microsoft.com/office/drawing/2014/main" id="{229E25CE-97B2-3D44-0424-10193801C2D8}"/>
              </a:ext>
            </a:extLst>
          </p:cNvPr>
          <p:cNvSpPr txBox="1"/>
          <p:nvPr/>
        </p:nvSpPr>
        <p:spPr>
          <a:xfrm>
            <a:off x="438537" y="3565219"/>
            <a:ext cx="11138270" cy="2862322"/>
          </a:xfrm>
          <a:prstGeom prst="rect">
            <a:avLst/>
          </a:prstGeom>
          <a:solidFill>
            <a:srgbClr val="FF33CC"/>
          </a:solidFill>
        </p:spPr>
        <p:txBody>
          <a:bodyPr wrap="square">
            <a:spAutoFit/>
          </a:bodyPr>
          <a:lstStyle/>
          <a:p>
            <a:pPr marL="457200" indent="-457200" algn="ctr">
              <a:buFont typeface="Arial" panose="020B0604020202020204" pitchFamily="34" charset="0"/>
              <a:buChar char="•"/>
            </a:pPr>
            <a:r>
              <a:rPr lang="en-GB" sz="3000" dirty="0">
                <a:latin typeface="Comic Sans MS" panose="030F0702030302020204" pitchFamily="66" charset="0"/>
              </a:rPr>
              <a:t>No cycling on school premises or through the gates.</a:t>
            </a:r>
          </a:p>
          <a:p>
            <a:pPr marL="457200" indent="-457200" algn="ctr">
              <a:buFont typeface="Arial" panose="020B0604020202020204" pitchFamily="34" charset="0"/>
              <a:buChar char="•"/>
            </a:pPr>
            <a:r>
              <a:rPr lang="en-GB" sz="3000" dirty="0">
                <a:latin typeface="Comic Sans MS" panose="030F0702030302020204" pitchFamily="66" charset="0"/>
              </a:rPr>
              <a:t>Be careful when cycling on the road in front of the school (Samuel Ferguson Place) as there are cars and pedestrians.</a:t>
            </a:r>
          </a:p>
          <a:p>
            <a:pPr marL="457200" indent="-457200" algn="ctr">
              <a:buFont typeface="Arial" panose="020B0604020202020204" pitchFamily="34" charset="0"/>
              <a:buChar char="•"/>
            </a:pPr>
            <a:r>
              <a:rPr lang="en-GB" sz="3000" dirty="0">
                <a:latin typeface="Comic Sans MS" panose="030F0702030302020204" pitchFamily="66" charset="0"/>
              </a:rPr>
              <a:t>Be careful when cycling across the road.</a:t>
            </a:r>
          </a:p>
          <a:p>
            <a:pPr marL="457200" indent="-457200" algn="ctr">
              <a:buFont typeface="Arial" panose="020B0604020202020204" pitchFamily="34" charset="0"/>
              <a:buChar char="•"/>
            </a:pPr>
            <a:r>
              <a:rPr lang="en-GB" sz="3000" dirty="0">
                <a:latin typeface="Comic Sans MS" panose="030F0702030302020204" pitchFamily="66" charset="0"/>
              </a:rPr>
              <a:t>Watch out for pedestrians when cycling on the pavement.</a:t>
            </a:r>
          </a:p>
          <a:p>
            <a:pPr marL="457200" indent="-457200" algn="ctr">
              <a:buFont typeface="Arial" panose="020B0604020202020204" pitchFamily="34" charset="0"/>
              <a:buChar char="•"/>
            </a:pPr>
            <a:r>
              <a:rPr lang="en-GB" sz="3000" dirty="0">
                <a:latin typeface="Comic Sans MS" panose="030F0702030302020204" pitchFamily="66" charset="0"/>
              </a:rPr>
              <a:t>Wear </a:t>
            </a:r>
            <a:r>
              <a:rPr lang="en-GB" sz="3000">
                <a:latin typeface="Comic Sans MS" panose="030F0702030302020204" pitchFamily="66" charset="0"/>
              </a:rPr>
              <a:t>your helmet!</a:t>
            </a:r>
            <a:endParaRPr lang="en-GB" sz="3000" dirty="0">
              <a:latin typeface="Comic Sans MS" panose="030F0702030302020204" pitchFamily="66" charset="0"/>
            </a:endParaRPr>
          </a:p>
        </p:txBody>
      </p:sp>
      <p:pic>
        <p:nvPicPr>
          <p:cNvPr id="6" name="Picture 5">
            <a:extLst>
              <a:ext uri="{FF2B5EF4-FFF2-40B4-BE49-F238E27FC236}">
                <a16:creationId xmlns:a16="http://schemas.microsoft.com/office/drawing/2014/main" id="{0D58964B-BB9C-B105-2C01-AE9291E12718}"/>
              </a:ext>
            </a:extLst>
          </p:cNvPr>
          <p:cNvPicPr>
            <a:picLocks noChangeAspect="1"/>
          </p:cNvPicPr>
          <p:nvPr/>
        </p:nvPicPr>
        <p:blipFill>
          <a:blip r:embed="rId2"/>
          <a:stretch>
            <a:fillRect/>
          </a:stretch>
        </p:blipFill>
        <p:spPr>
          <a:xfrm>
            <a:off x="0" y="-17685"/>
            <a:ext cx="1993641" cy="1182974"/>
          </a:xfrm>
          <a:prstGeom prst="rect">
            <a:avLst/>
          </a:prstGeom>
          <a:ln w="28575">
            <a:solidFill>
              <a:srgbClr val="FF0000"/>
            </a:solidFill>
          </a:ln>
        </p:spPr>
      </p:pic>
      <p:sp>
        <p:nvSpPr>
          <p:cNvPr id="5" name="Slide Number Placeholder 4">
            <a:extLst>
              <a:ext uri="{FF2B5EF4-FFF2-40B4-BE49-F238E27FC236}">
                <a16:creationId xmlns:a16="http://schemas.microsoft.com/office/drawing/2014/main" id="{2E734207-DA34-44F8-A7E8-029450C97031}"/>
              </a:ext>
            </a:extLst>
          </p:cNvPr>
          <p:cNvSpPr>
            <a:spLocks noGrp="1"/>
          </p:cNvSpPr>
          <p:nvPr>
            <p:ph type="sldNum" sz="quarter" idx="12"/>
          </p:nvPr>
        </p:nvSpPr>
        <p:spPr/>
        <p:txBody>
          <a:bodyPr/>
          <a:lstStyle/>
          <a:p>
            <a:fld id="{0F50CE13-EDE5-4F1B-A28B-3AB5501A4C74}" type="slidenum">
              <a:rPr lang="en-GB" smtClean="0"/>
              <a:t>11</a:t>
            </a:fld>
            <a:endParaRPr lang="en-GB"/>
          </a:p>
        </p:txBody>
      </p:sp>
    </p:spTree>
    <p:extLst>
      <p:ext uri="{BB962C8B-B14F-4D97-AF65-F5344CB8AC3E}">
        <p14:creationId xmlns:p14="http://schemas.microsoft.com/office/powerpoint/2010/main" val="109932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230B9-2EF9-8577-145E-54A43E2FA467}"/>
            </a:ext>
          </a:extLst>
        </p:cNvPr>
        <p:cNvGrpSpPr/>
        <p:nvPr/>
      </p:nvGrpSpPr>
      <p:grpSpPr>
        <a:xfrm>
          <a:off x="0" y="0"/>
          <a:ext cx="0" cy="0"/>
          <a:chOff x="0" y="0"/>
          <a:chExt cx="0" cy="0"/>
        </a:xfrm>
      </p:grpSpPr>
      <p:sp>
        <p:nvSpPr>
          <p:cNvPr id="4" name="Frame 3">
            <a:extLst>
              <a:ext uri="{FF2B5EF4-FFF2-40B4-BE49-F238E27FC236}">
                <a16:creationId xmlns:a16="http://schemas.microsoft.com/office/drawing/2014/main" id="{9077506E-AE1B-0C91-57ED-827CC3CBDF2F}"/>
              </a:ext>
            </a:extLst>
          </p:cNvPr>
          <p:cNvSpPr/>
          <p:nvPr/>
        </p:nvSpPr>
        <p:spPr>
          <a:xfrm>
            <a:off x="1" y="0"/>
            <a:ext cx="12192000" cy="6858000"/>
          </a:xfrm>
          <a:prstGeom prst="frame">
            <a:avLst/>
          </a:prstGeom>
          <a:solidFill>
            <a:srgbClr val="F7D917"/>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extBox 1">
            <a:extLst>
              <a:ext uri="{FF2B5EF4-FFF2-40B4-BE49-F238E27FC236}">
                <a16:creationId xmlns:a16="http://schemas.microsoft.com/office/drawing/2014/main" id="{73295B16-C646-394A-DCF8-49F8089FCA0A}"/>
              </a:ext>
            </a:extLst>
          </p:cNvPr>
          <p:cNvSpPr txBox="1"/>
          <p:nvPr/>
        </p:nvSpPr>
        <p:spPr>
          <a:xfrm>
            <a:off x="2787494" y="73143"/>
            <a:ext cx="11021062" cy="769441"/>
          </a:xfrm>
          <a:prstGeom prst="rect">
            <a:avLst/>
          </a:prstGeom>
          <a:noFill/>
        </p:spPr>
        <p:txBody>
          <a:bodyPr wrap="square" rtlCol="0">
            <a:spAutoFit/>
          </a:bodyPr>
          <a:lstStyle/>
          <a:p>
            <a:r>
              <a:rPr lang="en-GB" sz="4400" b="1" dirty="0">
                <a:ln>
                  <a:solidFill>
                    <a:schemeClr val="tx1"/>
                  </a:solidFill>
                </a:ln>
                <a:solidFill>
                  <a:srgbClr val="E1222E"/>
                </a:solidFill>
                <a:latin typeface="Cooper Black" panose="0208090404030B020404" pitchFamily="18" charset="0"/>
              </a:rPr>
              <a:t>COMPETITION TIME</a:t>
            </a:r>
            <a:endParaRPr lang="en-GB" dirty="0"/>
          </a:p>
        </p:txBody>
      </p:sp>
      <p:sp>
        <p:nvSpPr>
          <p:cNvPr id="3" name="TextBox 2">
            <a:extLst>
              <a:ext uri="{FF2B5EF4-FFF2-40B4-BE49-F238E27FC236}">
                <a16:creationId xmlns:a16="http://schemas.microsoft.com/office/drawing/2014/main" id="{149BDC35-3751-7C33-4A61-3E008E193C8D}"/>
              </a:ext>
            </a:extLst>
          </p:cNvPr>
          <p:cNvSpPr txBox="1"/>
          <p:nvPr/>
        </p:nvSpPr>
        <p:spPr>
          <a:xfrm>
            <a:off x="737118" y="1958533"/>
            <a:ext cx="10552923" cy="1799788"/>
          </a:xfrm>
          <a:prstGeom prst="rect">
            <a:avLst/>
          </a:prstGeom>
          <a:noFill/>
        </p:spPr>
        <p:txBody>
          <a:bodyPr wrap="square">
            <a:spAutoFit/>
          </a:bodyPr>
          <a:lstStyle/>
          <a:p>
            <a:pPr algn="ctr">
              <a:lnSpc>
                <a:spcPct val="107000"/>
              </a:lnSpc>
              <a:spcAft>
                <a:spcPts val="800"/>
              </a:spcAft>
            </a:pPr>
            <a:r>
              <a:rPr lang="en-GB" sz="6000" kern="100" dirty="0">
                <a:ln>
                  <a:solidFill>
                    <a:srgbClr val="FF0000"/>
                  </a:solidFill>
                </a:ln>
                <a:effectLst/>
                <a:latin typeface="Cooper Black" panose="0208090404030B020404" pitchFamily="18" charset="0"/>
                <a:ea typeface="Aptos" panose="020B0004020202020204" pitchFamily="34" charset="0"/>
                <a:cs typeface="Times New Roman" panose="02020603050405020304" pitchFamily="18" charset="0"/>
              </a:rPr>
              <a:t>Make your bike safe</a:t>
            </a:r>
          </a:p>
          <a:p>
            <a:pPr algn="ctr">
              <a:lnSpc>
                <a:spcPct val="107000"/>
              </a:lnSpc>
              <a:spcAft>
                <a:spcPts val="800"/>
              </a:spcAft>
            </a:pPr>
            <a:r>
              <a:rPr lang="en-GB" sz="4000" kern="100" dirty="0">
                <a:ln>
                  <a:solidFill>
                    <a:srgbClr val="FF0000"/>
                  </a:solidFill>
                </a:ln>
                <a:effectLst/>
                <a:latin typeface="Cooper Black" panose="0208090404030B020404" pitchFamily="18" charset="0"/>
                <a:ea typeface="Aptos" panose="020B0004020202020204" pitchFamily="34" charset="0"/>
                <a:cs typeface="Times New Roman" panose="02020603050405020304" pitchFamily="18" charset="0"/>
              </a:rPr>
              <a:t>Create a poster </a:t>
            </a:r>
          </a:p>
        </p:txBody>
      </p:sp>
      <p:sp>
        <p:nvSpPr>
          <p:cNvPr id="8" name="TextBox 7">
            <a:extLst>
              <a:ext uri="{FF2B5EF4-FFF2-40B4-BE49-F238E27FC236}">
                <a16:creationId xmlns:a16="http://schemas.microsoft.com/office/drawing/2014/main" id="{9F2997BF-C8E7-A7C3-C40D-0F2B8E51FCC2}"/>
              </a:ext>
            </a:extLst>
          </p:cNvPr>
          <p:cNvSpPr txBox="1"/>
          <p:nvPr/>
        </p:nvSpPr>
        <p:spPr>
          <a:xfrm>
            <a:off x="1131337" y="3758321"/>
            <a:ext cx="7975340" cy="2569934"/>
          </a:xfrm>
          <a:prstGeom prst="rect">
            <a:avLst/>
          </a:prstGeom>
          <a:noFill/>
        </p:spPr>
        <p:txBody>
          <a:bodyPr wrap="square">
            <a:spAutoFit/>
          </a:bodyPr>
          <a:lstStyle/>
          <a:p>
            <a:pPr marL="342900" indent="-342900">
              <a:buFont typeface="Wingdings" panose="05000000000000000000" pitchFamily="2" charset="2"/>
              <a:buChar char="§"/>
            </a:pPr>
            <a:r>
              <a:rPr lang="en-GB" sz="2300" dirty="0">
                <a:latin typeface="Cooper Black" panose="0208090404030B020404" pitchFamily="18" charset="0"/>
              </a:rPr>
              <a:t>Safety rules</a:t>
            </a:r>
          </a:p>
          <a:p>
            <a:pPr marL="342900" indent="-342900">
              <a:buFont typeface="Wingdings" panose="05000000000000000000" pitchFamily="2" charset="2"/>
              <a:buChar char="§"/>
            </a:pPr>
            <a:r>
              <a:rPr lang="en-GB" sz="2300" dirty="0">
                <a:latin typeface="Cooper Black" panose="0208090404030B020404" pitchFamily="18" charset="0"/>
              </a:rPr>
              <a:t>The rules on the road</a:t>
            </a:r>
          </a:p>
          <a:p>
            <a:pPr marL="342900" indent="-342900">
              <a:buFont typeface="Wingdings" panose="05000000000000000000" pitchFamily="2" charset="2"/>
              <a:buChar char="§"/>
            </a:pPr>
            <a:r>
              <a:rPr lang="en-GB" sz="2300" dirty="0">
                <a:latin typeface="Cooper Black" panose="0208090404030B020404" pitchFamily="18" charset="0"/>
              </a:rPr>
              <a:t>Who to ride with</a:t>
            </a:r>
          </a:p>
          <a:p>
            <a:pPr marL="342900" indent="-342900">
              <a:buFont typeface="Wingdings" panose="05000000000000000000" pitchFamily="2" charset="2"/>
              <a:buChar char="§"/>
            </a:pPr>
            <a:r>
              <a:rPr lang="en-GB" sz="2300" dirty="0">
                <a:latin typeface="Cooper Black" panose="0208090404030B020404" pitchFamily="18" charset="0"/>
              </a:rPr>
              <a:t>Parts of the bike</a:t>
            </a:r>
          </a:p>
          <a:p>
            <a:pPr marL="342900" indent="-342900">
              <a:buFont typeface="Wingdings" panose="05000000000000000000" pitchFamily="2" charset="2"/>
              <a:buChar char="§"/>
            </a:pPr>
            <a:r>
              <a:rPr lang="en-GB" sz="2300" dirty="0">
                <a:latin typeface="Cooper Black" panose="0208090404030B020404" pitchFamily="18" charset="0"/>
              </a:rPr>
              <a:t>Things to do before you ride your bike</a:t>
            </a:r>
          </a:p>
          <a:p>
            <a:pPr marL="342900" indent="-342900">
              <a:buFont typeface="Wingdings" panose="05000000000000000000" pitchFamily="2" charset="2"/>
              <a:buChar char="§"/>
            </a:pPr>
            <a:r>
              <a:rPr lang="en-GB" sz="2300" dirty="0">
                <a:latin typeface="Cooper Black" panose="0208090404030B020404" pitchFamily="18" charset="0"/>
              </a:rPr>
              <a:t>Helmet</a:t>
            </a:r>
          </a:p>
          <a:p>
            <a:endParaRPr lang="en-GB" sz="2300" dirty="0">
              <a:latin typeface="Cooper Black" panose="0208090404030B020404" pitchFamily="18" charset="0"/>
            </a:endParaRPr>
          </a:p>
        </p:txBody>
      </p:sp>
      <p:sp>
        <p:nvSpPr>
          <p:cNvPr id="5" name="TextBox 4">
            <a:extLst>
              <a:ext uri="{FF2B5EF4-FFF2-40B4-BE49-F238E27FC236}">
                <a16:creationId xmlns:a16="http://schemas.microsoft.com/office/drawing/2014/main" id="{EA2448F2-22F5-CC42-FA87-B881EC9065F9}"/>
              </a:ext>
            </a:extLst>
          </p:cNvPr>
          <p:cNvSpPr txBox="1"/>
          <p:nvPr/>
        </p:nvSpPr>
        <p:spPr>
          <a:xfrm>
            <a:off x="942393" y="998376"/>
            <a:ext cx="10235680" cy="954107"/>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We have decided to launch a competition for the whole school!</a:t>
            </a:r>
          </a:p>
        </p:txBody>
      </p:sp>
      <p:sp>
        <p:nvSpPr>
          <p:cNvPr id="6" name="Slide Number Placeholder 5">
            <a:extLst>
              <a:ext uri="{FF2B5EF4-FFF2-40B4-BE49-F238E27FC236}">
                <a16:creationId xmlns:a16="http://schemas.microsoft.com/office/drawing/2014/main" id="{268F1BAD-CEAD-4583-9B93-6DAF66F43016}"/>
              </a:ext>
            </a:extLst>
          </p:cNvPr>
          <p:cNvSpPr>
            <a:spLocks noGrp="1"/>
          </p:cNvSpPr>
          <p:nvPr>
            <p:ph type="sldNum" sz="quarter" idx="12"/>
          </p:nvPr>
        </p:nvSpPr>
        <p:spPr/>
        <p:txBody>
          <a:bodyPr/>
          <a:lstStyle/>
          <a:p>
            <a:fld id="{0F50CE13-EDE5-4F1B-A28B-3AB5501A4C74}" type="slidenum">
              <a:rPr lang="en-GB" smtClean="0"/>
              <a:t>12</a:t>
            </a:fld>
            <a:endParaRPr lang="en-GB"/>
          </a:p>
        </p:txBody>
      </p:sp>
      <p:pic>
        <p:nvPicPr>
          <p:cNvPr id="9" name="Picture 8">
            <a:extLst>
              <a:ext uri="{FF2B5EF4-FFF2-40B4-BE49-F238E27FC236}">
                <a16:creationId xmlns:a16="http://schemas.microsoft.com/office/drawing/2014/main" id="{95DE6B17-C930-4F5E-8F57-2B3FE6410E8B}"/>
              </a:ext>
            </a:extLst>
          </p:cNvPr>
          <p:cNvPicPr>
            <a:picLocks noChangeAspect="1"/>
          </p:cNvPicPr>
          <p:nvPr/>
        </p:nvPicPr>
        <p:blipFill>
          <a:blip r:embed="rId3"/>
          <a:stretch>
            <a:fillRect/>
          </a:stretch>
        </p:blipFill>
        <p:spPr>
          <a:xfrm>
            <a:off x="6186721" y="3730226"/>
            <a:ext cx="3206660" cy="1419342"/>
          </a:xfrm>
          <a:prstGeom prst="rect">
            <a:avLst/>
          </a:prstGeom>
        </p:spPr>
      </p:pic>
    </p:spTree>
    <p:extLst>
      <p:ext uri="{BB962C8B-B14F-4D97-AF65-F5344CB8AC3E}">
        <p14:creationId xmlns:p14="http://schemas.microsoft.com/office/powerpoint/2010/main" val="256613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B5264-8C59-AFD7-8279-52C5652F54B2}"/>
            </a:ext>
          </a:extLst>
        </p:cNvPr>
        <p:cNvGrpSpPr/>
        <p:nvPr/>
      </p:nvGrpSpPr>
      <p:grpSpPr>
        <a:xfrm>
          <a:off x="0" y="0"/>
          <a:ext cx="0" cy="0"/>
          <a:chOff x="0" y="0"/>
          <a:chExt cx="0" cy="0"/>
        </a:xfrm>
      </p:grpSpPr>
      <p:sp>
        <p:nvSpPr>
          <p:cNvPr id="4" name="Frame 3">
            <a:extLst>
              <a:ext uri="{FF2B5EF4-FFF2-40B4-BE49-F238E27FC236}">
                <a16:creationId xmlns:a16="http://schemas.microsoft.com/office/drawing/2014/main" id="{FE0C59B5-E571-7A06-5392-E3C1DAD07B2F}"/>
              </a:ext>
            </a:extLst>
          </p:cNvPr>
          <p:cNvSpPr/>
          <p:nvPr/>
        </p:nvSpPr>
        <p:spPr>
          <a:xfrm>
            <a:off x="1" y="0"/>
            <a:ext cx="12192000" cy="6858000"/>
          </a:xfrm>
          <a:prstGeom prst="frame">
            <a:avLst/>
          </a:prstGeom>
          <a:solidFill>
            <a:srgbClr val="F7D917"/>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Content Placeholder 10">
            <a:extLst>
              <a:ext uri="{FF2B5EF4-FFF2-40B4-BE49-F238E27FC236}">
                <a16:creationId xmlns:a16="http://schemas.microsoft.com/office/drawing/2014/main" id="{6F334A73-BB56-614E-0E4A-AD728707EFBB}"/>
              </a:ext>
            </a:extLst>
          </p:cNvPr>
          <p:cNvPicPr>
            <a:picLocks noGrp="1" noChangeAspect="1"/>
          </p:cNvPicPr>
          <p:nvPr>
            <p:ph idx="1"/>
          </p:nvPr>
        </p:nvPicPr>
        <p:blipFill>
          <a:blip r:embed="rId3"/>
          <a:stretch>
            <a:fillRect/>
          </a:stretch>
        </p:blipFill>
        <p:spPr>
          <a:xfrm>
            <a:off x="4459040" y="926377"/>
            <a:ext cx="3562091" cy="5005241"/>
          </a:xfrm>
          <a:prstGeom prst="rect">
            <a:avLst/>
          </a:prstGeom>
          <a:ln w="38100">
            <a:solidFill>
              <a:srgbClr val="FF0000"/>
            </a:solidFill>
          </a:ln>
        </p:spPr>
      </p:pic>
      <p:pic>
        <p:nvPicPr>
          <p:cNvPr id="12" name="Picture 11">
            <a:extLst>
              <a:ext uri="{FF2B5EF4-FFF2-40B4-BE49-F238E27FC236}">
                <a16:creationId xmlns:a16="http://schemas.microsoft.com/office/drawing/2014/main" id="{D5A6F520-F129-D449-17C5-D46E61F6A332}"/>
              </a:ext>
            </a:extLst>
          </p:cNvPr>
          <p:cNvPicPr>
            <a:picLocks noChangeAspect="1"/>
          </p:cNvPicPr>
          <p:nvPr/>
        </p:nvPicPr>
        <p:blipFill>
          <a:blip r:embed="rId4"/>
          <a:stretch>
            <a:fillRect/>
          </a:stretch>
        </p:blipFill>
        <p:spPr>
          <a:xfrm>
            <a:off x="484032" y="926378"/>
            <a:ext cx="3852719" cy="5005241"/>
          </a:xfrm>
          <a:prstGeom prst="rect">
            <a:avLst/>
          </a:prstGeom>
          <a:ln w="38100">
            <a:solidFill>
              <a:srgbClr val="FF0000"/>
            </a:solidFill>
          </a:ln>
        </p:spPr>
      </p:pic>
      <p:pic>
        <p:nvPicPr>
          <p:cNvPr id="14" name="Picture 13">
            <a:extLst>
              <a:ext uri="{FF2B5EF4-FFF2-40B4-BE49-F238E27FC236}">
                <a16:creationId xmlns:a16="http://schemas.microsoft.com/office/drawing/2014/main" id="{3B5C0630-1761-0A9E-504A-2CD1FDD1EFEF}"/>
              </a:ext>
            </a:extLst>
          </p:cNvPr>
          <p:cNvPicPr>
            <a:picLocks noChangeAspect="1"/>
          </p:cNvPicPr>
          <p:nvPr/>
        </p:nvPicPr>
        <p:blipFill>
          <a:blip r:embed="rId5"/>
          <a:stretch>
            <a:fillRect/>
          </a:stretch>
        </p:blipFill>
        <p:spPr>
          <a:xfrm>
            <a:off x="8143420" y="926378"/>
            <a:ext cx="3687490" cy="5005241"/>
          </a:xfrm>
          <a:prstGeom prst="rect">
            <a:avLst/>
          </a:prstGeom>
          <a:ln w="38100">
            <a:solidFill>
              <a:srgbClr val="FF0000"/>
            </a:solidFill>
          </a:ln>
        </p:spPr>
      </p:pic>
      <p:sp>
        <p:nvSpPr>
          <p:cNvPr id="2" name="Slide Number Placeholder 1">
            <a:extLst>
              <a:ext uri="{FF2B5EF4-FFF2-40B4-BE49-F238E27FC236}">
                <a16:creationId xmlns:a16="http://schemas.microsoft.com/office/drawing/2014/main" id="{EC96577D-F013-44E0-B0C0-5F8777670C9E}"/>
              </a:ext>
            </a:extLst>
          </p:cNvPr>
          <p:cNvSpPr>
            <a:spLocks noGrp="1"/>
          </p:cNvSpPr>
          <p:nvPr>
            <p:ph type="sldNum" sz="quarter" idx="12"/>
          </p:nvPr>
        </p:nvSpPr>
        <p:spPr/>
        <p:txBody>
          <a:bodyPr/>
          <a:lstStyle/>
          <a:p>
            <a:fld id="{0F50CE13-EDE5-4F1B-A28B-3AB5501A4C74}" type="slidenum">
              <a:rPr lang="en-GB" smtClean="0"/>
              <a:t>13</a:t>
            </a:fld>
            <a:endParaRPr lang="en-GB"/>
          </a:p>
        </p:txBody>
      </p:sp>
    </p:spTree>
    <p:extLst>
      <p:ext uri="{BB962C8B-B14F-4D97-AF65-F5344CB8AC3E}">
        <p14:creationId xmlns:p14="http://schemas.microsoft.com/office/powerpoint/2010/main" val="360905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BE90E-201F-5327-3E16-801D0287460D}"/>
            </a:ext>
          </a:extLst>
        </p:cNvPr>
        <p:cNvGrpSpPr/>
        <p:nvPr/>
      </p:nvGrpSpPr>
      <p:grpSpPr>
        <a:xfrm>
          <a:off x="0" y="0"/>
          <a:ext cx="0" cy="0"/>
          <a:chOff x="0" y="0"/>
          <a:chExt cx="0" cy="0"/>
        </a:xfrm>
      </p:grpSpPr>
      <p:sp>
        <p:nvSpPr>
          <p:cNvPr id="4" name="Frame 3">
            <a:extLst>
              <a:ext uri="{FF2B5EF4-FFF2-40B4-BE49-F238E27FC236}">
                <a16:creationId xmlns:a16="http://schemas.microsoft.com/office/drawing/2014/main" id="{90904D49-071F-11EF-F6F8-17179082BDBA}"/>
              </a:ext>
            </a:extLst>
          </p:cNvPr>
          <p:cNvSpPr/>
          <p:nvPr/>
        </p:nvSpPr>
        <p:spPr>
          <a:xfrm>
            <a:off x="1" y="0"/>
            <a:ext cx="12192000" cy="6858000"/>
          </a:xfrm>
          <a:prstGeom prst="frame">
            <a:avLst/>
          </a:prstGeom>
          <a:solidFill>
            <a:srgbClr val="F7D917"/>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extBox 1">
            <a:extLst>
              <a:ext uri="{FF2B5EF4-FFF2-40B4-BE49-F238E27FC236}">
                <a16:creationId xmlns:a16="http://schemas.microsoft.com/office/drawing/2014/main" id="{4243B211-4CFE-DCBB-F61E-D9247122C75C}"/>
              </a:ext>
            </a:extLst>
          </p:cNvPr>
          <p:cNvSpPr txBox="1"/>
          <p:nvPr/>
        </p:nvSpPr>
        <p:spPr>
          <a:xfrm>
            <a:off x="2787494" y="73143"/>
            <a:ext cx="11021062" cy="769441"/>
          </a:xfrm>
          <a:prstGeom prst="rect">
            <a:avLst/>
          </a:prstGeom>
          <a:noFill/>
        </p:spPr>
        <p:txBody>
          <a:bodyPr wrap="square" rtlCol="0">
            <a:spAutoFit/>
          </a:bodyPr>
          <a:lstStyle/>
          <a:p>
            <a:r>
              <a:rPr lang="en-GB" sz="4400" b="1" dirty="0">
                <a:ln>
                  <a:solidFill>
                    <a:schemeClr val="tx1"/>
                  </a:solidFill>
                </a:ln>
                <a:solidFill>
                  <a:srgbClr val="E1222E"/>
                </a:solidFill>
                <a:latin typeface="Cooper Black" panose="0208090404030B020404" pitchFamily="18" charset="0"/>
              </a:rPr>
              <a:t>COMPETITION TIME</a:t>
            </a:r>
            <a:endParaRPr lang="en-GB" dirty="0"/>
          </a:p>
        </p:txBody>
      </p:sp>
      <p:sp>
        <p:nvSpPr>
          <p:cNvPr id="3" name="TextBox 2">
            <a:extLst>
              <a:ext uri="{FF2B5EF4-FFF2-40B4-BE49-F238E27FC236}">
                <a16:creationId xmlns:a16="http://schemas.microsoft.com/office/drawing/2014/main" id="{209BFB9F-0299-AE47-FDC6-723C25B40B3D}"/>
              </a:ext>
            </a:extLst>
          </p:cNvPr>
          <p:cNvSpPr txBox="1"/>
          <p:nvPr/>
        </p:nvSpPr>
        <p:spPr>
          <a:xfrm>
            <a:off x="870045" y="850067"/>
            <a:ext cx="10552923" cy="1536318"/>
          </a:xfrm>
          <a:prstGeom prst="rect">
            <a:avLst/>
          </a:prstGeom>
          <a:noFill/>
        </p:spPr>
        <p:txBody>
          <a:bodyPr wrap="square">
            <a:spAutoFit/>
          </a:bodyPr>
          <a:lstStyle/>
          <a:p>
            <a:pPr algn="ctr">
              <a:lnSpc>
                <a:spcPct val="107000"/>
              </a:lnSpc>
              <a:spcAft>
                <a:spcPts val="800"/>
              </a:spcAft>
            </a:pPr>
            <a:r>
              <a:rPr lang="en-GB" sz="4400" kern="100" dirty="0">
                <a:ln w="28575">
                  <a:solidFill>
                    <a:srgbClr val="FF0000"/>
                  </a:solidFill>
                </a:ln>
                <a:effectLst/>
                <a:latin typeface="Cooper Black" panose="0208090404030B020404" pitchFamily="18" charset="0"/>
                <a:ea typeface="Aptos" panose="020B0004020202020204" pitchFamily="34" charset="0"/>
                <a:cs typeface="Times New Roman" panose="02020603050405020304" pitchFamily="18" charset="0"/>
              </a:rPr>
              <a:t>Make your bike safe</a:t>
            </a:r>
          </a:p>
          <a:p>
            <a:pPr algn="ctr">
              <a:lnSpc>
                <a:spcPct val="107000"/>
              </a:lnSpc>
              <a:spcAft>
                <a:spcPts val="800"/>
              </a:spcAft>
            </a:pPr>
            <a:r>
              <a:rPr lang="en-GB" sz="4000" kern="100" dirty="0">
                <a:ln w="28575">
                  <a:solidFill>
                    <a:srgbClr val="111111"/>
                  </a:solidFill>
                </a:ln>
                <a:effectLst/>
                <a:latin typeface="Cooper Black" panose="0208090404030B020404" pitchFamily="18" charset="0"/>
                <a:ea typeface="Aptos" panose="020B0004020202020204" pitchFamily="34" charset="0"/>
                <a:cs typeface="Times New Roman" panose="02020603050405020304" pitchFamily="18" charset="0"/>
              </a:rPr>
              <a:t>Create a poster </a:t>
            </a:r>
          </a:p>
        </p:txBody>
      </p:sp>
      <p:sp>
        <p:nvSpPr>
          <p:cNvPr id="8" name="TextBox 7">
            <a:extLst>
              <a:ext uri="{FF2B5EF4-FFF2-40B4-BE49-F238E27FC236}">
                <a16:creationId xmlns:a16="http://schemas.microsoft.com/office/drawing/2014/main" id="{43295259-6C77-E6E6-1207-9E07EB82004A}"/>
              </a:ext>
            </a:extLst>
          </p:cNvPr>
          <p:cNvSpPr txBox="1"/>
          <p:nvPr/>
        </p:nvSpPr>
        <p:spPr>
          <a:xfrm>
            <a:off x="1920152" y="2450324"/>
            <a:ext cx="6016675" cy="1384995"/>
          </a:xfrm>
          <a:prstGeom prst="rect">
            <a:avLst/>
          </a:prstGeom>
          <a:noFill/>
        </p:spPr>
        <p:txBody>
          <a:bodyPr wrap="square">
            <a:spAutoFit/>
          </a:bodyPr>
          <a:lstStyle/>
          <a:p>
            <a:pPr algn="ctr"/>
            <a:r>
              <a:rPr lang="en-GB" sz="2800" dirty="0">
                <a:latin typeface="Cooper Black" panose="0208090404030B020404" pitchFamily="18" charset="0"/>
              </a:rPr>
              <a:t>The deadline is:</a:t>
            </a:r>
          </a:p>
          <a:p>
            <a:pPr algn="ctr"/>
            <a:r>
              <a:rPr lang="en-GB" sz="2800" dirty="0">
                <a:latin typeface="Cooper Black" panose="0208090404030B020404" pitchFamily="18" charset="0"/>
              </a:rPr>
              <a:t> </a:t>
            </a:r>
            <a:r>
              <a:rPr lang="en-GB" sz="2800" dirty="0">
                <a:ln>
                  <a:solidFill>
                    <a:srgbClr val="FF0000"/>
                  </a:solidFill>
                </a:ln>
                <a:latin typeface="Cooper Black" panose="0208090404030B020404" pitchFamily="18" charset="0"/>
              </a:rPr>
              <a:t>Friday 5</a:t>
            </a:r>
            <a:r>
              <a:rPr lang="en-GB" sz="2800" baseline="30000" dirty="0">
                <a:ln>
                  <a:solidFill>
                    <a:srgbClr val="FF0000"/>
                  </a:solidFill>
                </a:ln>
                <a:latin typeface="Cooper Black" panose="0208090404030B020404" pitchFamily="18" charset="0"/>
              </a:rPr>
              <a:t>th</a:t>
            </a:r>
            <a:r>
              <a:rPr lang="en-GB" sz="2800" dirty="0">
                <a:ln>
                  <a:solidFill>
                    <a:srgbClr val="FF0000"/>
                  </a:solidFill>
                </a:ln>
                <a:latin typeface="Cooper Black" panose="0208090404030B020404" pitchFamily="18" charset="0"/>
              </a:rPr>
              <a:t> December.</a:t>
            </a:r>
          </a:p>
          <a:p>
            <a:pPr algn="ctr"/>
            <a:endParaRPr lang="en-GB" sz="2800" dirty="0">
              <a:ln>
                <a:solidFill>
                  <a:srgbClr val="FF0000"/>
                </a:solidFill>
              </a:ln>
              <a:latin typeface="Cooper Black" panose="0208090404030B020404" pitchFamily="18" charset="0"/>
            </a:endParaRPr>
          </a:p>
        </p:txBody>
      </p:sp>
      <p:pic>
        <p:nvPicPr>
          <p:cNvPr id="5" name="Content Placeholder 10">
            <a:extLst>
              <a:ext uri="{FF2B5EF4-FFF2-40B4-BE49-F238E27FC236}">
                <a16:creationId xmlns:a16="http://schemas.microsoft.com/office/drawing/2014/main" id="{1F9C8339-AE1B-E6AC-CFB1-22B41F103794}"/>
              </a:ext>
            </a:extLst>
          </p:cNvPr>
          <p:cNvPicPr>
            <a:picLocks noGrp="1" noChangeAspect="1"/>
          </p:cNvPicPr>
          <p:nvPr>
            <p:ph idx="1"/>
          </p:nvPr>
        </p:nvPicPr>
        <p:blipFill>
          <a:blip r:embed="rId3"/>
          <a:stretch>
            <a:fillRect/>
          </a:stretch>
        </p:blipFill>
        <p:spPr>
          <a:xfrm>
            <a:off x="6917907" y="2862623"/>
            <a:ext cx="1912951" cy="2687966"/>
          </a:xfrm>
          <a:prstGeom prst="rect">
            <a:avLst/>
          </a:prstGeom>
          <a:ln w="38100">
            <a:solidFill>
              <a:srgbClr val="FF0000"/>
            </a:solidFill>
          </a:ln>
        </p:spPr>
      </p:pic>
      <p:pic>
        <p:nvPicPr>
          <p:cNvPr id="6" name="Picture 5">
            <a:extLst>
              <a:ext uri="{FF2B5EF4-FFF2-40B4-BE49-F238E27FC236}">
                <a16:creationId xmlns:a16="http://schemas.microsoft.com/office/drawing/2014/main" id="{08D847B7-F55F-FB42-082D-46253258877A}"/>
              </a:ext>
            </a:extLst>
          </p:cNvPr>
          <p:cNvPicPr>
            <a:picLocks noChangeAspect="1"/>
          </p:cNvPicPr>
          <p:nvPr/>
        </p:nvPicPr>
        <p:blipFill>
          <a:blip r:embed="rId4"/>
          <a:stretch>
            <a:fillRect/>
          </a:stretch>
        </p:blipFill>
        <p:spPr>
          <a:xfrm>
            <a:off x="870045" y="915727"/>
            <a:ext cx="2069027" cy="2687966"/>
          </a:xfrm>
          <a:prstGeom prst="rect">
            <a:avLst/>
          </a:prstGeom>
          <a:ln w="38100">
            <a:solidFill>
              <a:srgbClr val="FF0000"/>
            </a:solidFill>
          </a:ln>
        </p:spPr>
      </p:pic>
      <p:pic>
        <p:nvPicPr>
          <p:cNvPr id="7" name="Picture 6">
            <a:extLst>
              <a:ext uri="{FF2B5EF4-FFF2-40B4-BE49-F238E27FC236}">
                <a16:creationId xmlns:a16="http://schemas.microsoft.com/office/drawing/2014/main" id="{DA5BAE74-5C65-30ED-AF9F-3E84960921FF}"/>
              </a:ext>
            </a:extLst>
          </p:cNvPr>
          <p:cNvPicPr>
            <a:picLocks noChangeAspect="1"/>
          </p:cNvPicPr>
          <p:nvPr/>
        </p:nvPicPr>
        <p:blipFill>
          <a:blip r:embed="rId5"/>
          <a:stretch>
            <a:fillRect/>
          </a:stretch>
        </p:blipFill>
        <p:spPr>
          <a:xfrm>
            <a:off x="9341661" y="741034"/>
            <a:ext cx="1980294" cy="2687966"/>
          </a:xfrm>
          <a:prstGeom prst="rect">
            <a:avLst/>
          </a:prstGeom>
          <a:ln w="38100">
            <a:solidFill>
              <a:srgbClr val="FF0000"/>
            </a:solidFill>
          </a:ln>
        </p:spPr>
      </p:pic>
      <p:sp>
        <p:nvSpPr>
          <p:cNvPr id="10" name="TextBox 9">
            <a:extLst>
              <a:ext uri="{FF2B5EF4-FFF2-40B4-BE49-F238E27FC236}">
                <a16:creationId xmlns:a16="http://schemas.microsoft.com/office/drawing/2014/main" id="{9C1CC3F8-BD43-4D11-CB03-A6B3AC6B4D8C}"/>
              </a:ext>
            </a:extLst>
          </p:cNvPr>
          <p:cNvSpPr txBox="1"/>
          <p:nvPr/>
        </p:nvSpPr>
        <p:spPr>
          <a:xfrm>
            <a:off x="911790" y="3633633"/>
            <a:ext cx="5747657" cy="2308324"/>
          </a:xfrm>
          <a:prstGeom prst="rect">
            <a:avLst/>
          </a:prstGeom>
          <a:noFill/>
        </p:spPr>
        <p:txBody>
          <a:bodyPr wrap="square">
            <a:spAutoFit/>
          </a:bodyPr>
          <a:lstStyle/>
          <a:p>
            <a:pPr algn="ctr"/>
            <a:r>
              <a:rPr lang="en-GB" sz="2400" dirty="0">
                <a:latin typeface="Cooper Black" panose="0208090404030B020404" pitchFamily="18" charset="0"/>
              </a:rPr>
              <a:t>Hand in your posters to your teacher and your year group TfL Explorers ambassadors will collect them. Make sure you have your </a:t>
            </a:r>
            <a:r>
              <a:rPr lang="en-GB" sz="2400" u="sng" dirty="0">
                <a:latin typeface="Cooper Black" panose="0208090404030B020404" pitchFamily="18" charset="0"/>
              </a:rPr>
              <a:t>full name </a:t>
            </a:r>
            <a:r>
              <a:rPr lang="en-GB" sz="2400" dirty="0">
                <a:latin typeface="Cooper Black" panose="0208090404030B020404" pitchFamily="18" charset="0"/>
              </a:rPr>
              <a:t>and </a:t>
            </a:r>
            <a:r>
              <a:rPr lang="en-GB" sz="2400" u="sng" dirty="0">
                <a:latin typeface="Cooper Black" panose="0208090404030B020404" pitchFamily="18" charset="0"/>
              </a:rPr>
              <a:t>the class </a:t>
            </a:r>
            <a:r>
              <a:rPr lang="en-GB" sz="2400" dirty="0">
                <a:latin typeface="Cooper Black" panose="0208090404030B020404" pitchFamily="18" charset="0"/>
              </a:rPr>
              <a:t>written </a:t>
            </a:r>
            <a:r>
              <a:rPr lang="en-GB" sz="2400" u="sng" dirty="0">
                <a:latin typeface="Cooper Black" panose="0208090404030B020404" pitchFamily="18" charset="0"/>
              </a:rPr>
              <a:t>in the back</a:t>
            </a:r>
            <a:r>
              <a:rPr lang="en-GB" sz="2400" dirty="0">
                <a:latin typeface="Cooper Black" panose="0208090404030B020404" pitchFamily="18" charset="0"/>
              </a:rPr>
              <a:t>.</a:t>
            </a:r>
          </a:p>
        </p:txBody>
      </p:sp>
      <p:pic>
        <p:nvPicPr>
          <p:cNvPr id="12" name="Picture 11">
            <a:extLst>
              <a:ext uri="{FF2B5EF4-FFF2-40B4-BE49-F238E27FC236}">
                <a16:creationId xmlns:a16="http://schemas.microsoft.com/office/drawing/2014/main" id="{71BB3DB7-CD70-6BDA-B913-16C88E11ECE4}"/>
              </a:ext>
            </a:extLst>
          </p:cNvPr>
          <p:cNvPicPr>
            <a:picLocks noChangeAspect="1"/>
          </p:cNvPicPr>
          <p:nvPr/>
        </p:nvPicPr>
        <p:blipFill>
          <a:blip r:embed="rId6"/>
          <a:stretch>
            <a:fillRect/>
          </a:stretch>
        </p:blipFill>
        <p:spPr>
          <a:xfrm>
            <a:off x="9099028" y="3986084"/>
            <a:ext cx="2600834" cy="1938992"/>
          </a:xfrm>
          <a:prstGeom prst="rect">
            <a:avLst/>
          </a:prstGeom>
          <a:ln w="38100">
            <a:solidFill>
              <a:srgbClr val="FF0000"/>
            </a:solidFill>
          </a:ln>
        </p:spPr>
      </p:pic>
      <p:sp>
        <p:nvSpPr>
          <p:cNvPr id="9" name="TextBox 8">
            <a:extLst>
              <a:ext uri="{FF2B5EF4-FFF2-40B4-BE49-F238E27FC236}">
                <a16:creationId xmlns:a16="http://schemas.microsoft.com/office/drawing/2014/main" id="{0FA5495E-06A4-EE5C-9192-08A09C432E89}"/>
              </a:ext>
            </a:extLst>
          </p:cNvPr>
          <p:cNvSpPr txBox="1"/>
          <p:nvPr/>
        </p:nvSpPr>
        <p:spPr>
          <a:xfrm>
            <a:off x="121298" y="6214188"/>
            <a:ext cx="11200657" cy="461665"/>
          </a:xfrm>
          <a:prstGeom prst="rect">
            <a:avLst/>
          </a:prstGeom>
          <a:solidFill>
            <a:srgbClr val="FF0066"/>
          </a:solidFill>
        </p:spPr>
        <p:txBody>
          <a:bodyPr wrap="square" rtlCol="0">
            <a:spAutoFit/>
          </a:bodyPr>
          <a:lstStyle/>
          <a:p>
            <a:pPr algn="ctr"/>
            <a:r>
              <a:rPr lang="en-GB" sz="2400" dirty="0">
                <a:latin typeface="Comic Sans MS" panose="030F0702030302020204" pitchFamily="66" charset="0"/>
              </a:rPr>
              <a:t>THE BEST posters will be laminated and put around the school playground.</a:t>
            </a:r>
          </a:p>
        </p:txBody>
      </p:sp>
      <p:sp>
        <p:nvSpPr>
          <p:cNvPr id="11" name="Slide Number Placeholder 10">
            <a:extLst>
              <a:ext uri="{FF2B5EF4-FFF2-40B4-BE49-F238E27FC236}">
                <a16:creationId xmlns:a16="http://schemas.microsoft.com/office/drawing/2014/main" id="{0DFE5D00-20F9-4DE4-9C86-77D6326E7FDC}"/>
              </a:ext>
            </a:extLst>
          </p:cNvPr>
          <p:cNvSpPr>
            <a:spLocks noGrp="1"/>
          </p:cNvSpPr>
          <p:nvPr>
            <p:ph type="sldNum" sz="quarter" idx="12"/>
          </p:nvPr>
        </p:nvSpPr>
        <p:spPr/>
        <p:txBody>
          <a:bodyPr/>
          <a:lstStyle/>
          <a:p>
            <a:fld id="{0F50CE13-EDE5-4F1B-A28B-3AB5501A4C74}" type="slidenum">
              <a:rPr lang="en-GB" smtClean="0"/>
              <a:t>14</a:t>
            </a:fld>
            <a:endParaRPr lang="en-GB" dirty="0"/>
          </a:p>
        </p:txBody>
      </p:sp>
    </p:spTree>
    <p:extLst>
      <p:ext uri="{BB962C8B-B14F-4D97-AF65-F5344CB8AC3E}">
        <p14:creationId xmlns:p14="http://schemas.microsoft.com/office/powerpoint/2010/main" val="307357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7F47-FB07-819A-C07F-5F53591B1E2C}"/>
              </a:ext>
            </a:extLst>
          </p:cNvPr>
          <p:cNvSpPr>
            <a:spLocks noGrp="1"/>
          </p:cNvSpPr>
          <p:nvPr>
            <p:ph type="title"/>
          </p:nvPr>
        </p:nvSpPr>
        <p:spPr/>
        <p:txBody>
          <a:bodyPr/>
          <a:lstStyle/>
          <a:p>
            <a:r>
              <a:rPr lang="en-GB" dirty="0"/>
              <a:t>Video – Cycle safety</a:t>
            </a:r>
          </a:p>
        </p:txBody>
      </p:sp>
      <p:sp>
        <p:nvSpPr>
          <p:cNvPr id="3" name="Content Placeholder 2">
            <a:extLst>
              <a:ext uri="{FF2B5EF4-FFF2-40B4-BE49-F238E27FC236}">
                <a16:creationId xmlns:a16="http://schemas.microsoft.com/office/drawing/2014/main" id="{80C03BCF-8A7F-4700-90A6-D3B9607C95D3}"/>
              </a:ext>
            </a:extLst>
          </p:cNvPr>
          <p:cNvSpPr>
            <a:spLocks noGrp="1"/>
          </p:cNvSpPr>
          <p:nvPr>
            <p:ph idx="1"/>
          </p:nvPr>
        </p:nvSpPr>
        <p:spPr/>
        <p:txBody>
          <a:bodyPr/>
          <a:lstStyle/>
          <a:p>
            <a:r>
              <a:rPr lang="en-GB" dirty="0">
                <a:hlinkClick r:id="rId2"/>
              </a:rPr>
              <a:t>https://www.brake.org.uk/road-safety-week/cycle-safety-lesson-plan-for-lower-primary</a:t>
            </a:r>
            <a:endParaRPr lang="en-GB" dirty="0"/>
          </a:p>
          <a:p>
            <a:endParaRPr lang="en-GB" dirty="0"/>
          </a:p>
        </p:txBody>
      </p:sp>
      <p:sp>
        <p:nvSpPr>
          <p:cNvPr id="4" name="Slide Number Placeholder 3">
            <a:extLst>
              <a:ext uri="{FF2B5EF4-FFF2-40B4-BE49-F238E27FC236}">
                <a16:creationId xmlns:a16="http://schemas.microsoft.com/office/drawing/2014/main" id="{768D2028-10AD-EEEE-C390-523DBA6FF3FB}"/>
              </a:ext>
            </a:extLst>
          </p:cNvPr>
          <p:cNvSpPr>
            <a:spLocks noGrp="1"/>
          </p:cNvSpPr>
          <p:nvPr>
            <p:ph type="sldNum" sz="quarter" idx="12"/>
          </p:nvPr>
        </p:nvSpPr>
        <p:spPr/>
        <p:txBody>
          <a:bodyPr/>
          <a:lstStyle/>
          <a:p>
            <a:fld id="{0F50CE13-EDE5-4F1B-A28B-3AB5501A4C74}" type="slidenum">
              <a:rPr lang="en-GB" smtClean="0"/>
              <a:t>15</a:t>
            </a:fld>
            <a:endParaRPr lang="en-GB"/>
          </a:p>
        </p:txBody>
      </p:sp>
    </p:spTree>
    <p:extLst>
      <p:ext uri="{BB962C8B-B14F-4D97-AF65-F5344CB8AC3E}">
        <p14:creationId xmlns:p14="http://schemas.microsoft.com/office/powerpoint/2010/main" val="34476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133CD-1173-E54C-6651-97130FDDD2B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23E5C13-B89E-F40C-25D0-74100456B404}"/>
              </a:ext>
            </a:extLst>
          </p:cNvPr>
          <p:cNvSpPr txBox="1"/>
          <p:nvPr/>
        </p:nvSpPr>
        <p:spPr>
          <a:xfrm>
            <a:off x="979714" y="289679"/>
            <a:ext cx="10263674" cy="3139321"/>
          </a:xfrm>
          <a:prstGeom prst="rect">
            <a:avLst/>
          </a:prstGeom>
          <a:noFill/>
        </p:spPr>
        <p:txBody>
          <a:bodyPr wrap="square" rtlCol="0">
            <a:spAutoFit/>
          </a:bodyPr>
          <a:lstStyle/>
          <a:p>
            <a:pPr algn="ctr"/>
            <a:r>
              <a:rPr lang="en-GB" sz="6600" b="1" i="0" dirty="0">
                <a:ln>
                  <a:solidFill>
                    <a:schemeClr val="tx1"/>
                  </a:solidFill>
                </a:ln>
                <a:solidFill>
                  <a:srgbClr val="E1222E"/>
                </a:solidFill>
                <a:effectLst/>
                <a:latin typeface="Cooper Black" panose="0208090404030B020404" pitchFamily="18" charset="0"/>
              </a:rPr>
              <a:t>What do you think the </a:t>
            </a:r>
          </a:p>
          <a:p>
            <a:pPr algn="ctr"/>
            <a:r>
              <a:rPr lang="en-GB" sz="6600" b="1" i="0" dirty="0">
                <a:ln>
                  <a:solidFill>
                    <a:schemeClr val="tx1"/>
                  </a:solidFill>
                </a:ln>
                <a:solidFill>
                  <a:srgbClr val="E1222E"/>
                </a:solidFill>
                <a:effectLst/>
                <a:latin typeface="Cooper Black" panose="0208090404030B020404" pitchFamily="18" charset="0"/>
              </a:rPr>
              <a:t> Road Safety Week </a:t>
            </a:r>
          </a:p>
          <a:p>
            <a:pPr algn="ctr"/>
            <a:r>
              <a:rPr lang="en-GB" sz="6600" b="1" i="0" dirty="0">
                <a:ln>
                  <a:solidFill>
                    <a:schemeClr val="tx1"/>
                  </a:solidFill>
                </a:ln>
                <a:solidFill>
                  <a:srgbClr val="E1222E"/>
                </a:solidFill>
                <a:effectLst/>
                <a:latin typeface="Cooper Black" panose="0208090404030B020404" pitchFamily="18" charset="0"/>
              </a:rPr>
              <a:t>is about?</a:t>
            </a:r>
          </a:p>
        </p:txBody>
      </p:sp>
      <p:sp>
        <p:nvSpPr>
          <p:cNvPr id="7" name="TextBox 6">
            <a:extLst>
              <a:ext uri="{FF2B5EF4-FFF2-40B4-BE49-F238E27FC236}">
                <a16:creationId xmlns:a16="http://schemas.microsoft.com/office/drawing/2014/main" id="{038A261E-F8C5-38B9-A521-0D6B72448757}"/>
              </a:ext>
            </a:extLst>
          </p:cNvPr>
          <p:cNvSpPr txBox="1"/>
          <p:nvPr/>
        </p:nvSpPr>
        <p:spPr>
          <a:xfrm>
            <a:off x="979714" y="3904319"/>
            <a:ext cx="10356980" cy="2554545"/>
          </a:xfrm>
          <a:prstGeom prst="rect">
            <a:avLst/>
          </a:prstGeom>
          <a:solidFill>
            <a:srgbClr val="FF0000"/>
          </a:solidFill>
        </p:spPr>
        <p:txBody>
          <a:bodyPr wrap="square">
            <a:spAutoFit/>
          </a:bodyPr>
          <a:lstStyle/>
          <a:p>
            <a:pPr algn="ctr"/>
            <a:r>
              <a:rPr lang="en-GB" sz="3200" dirty="0">
                <a:latin typeface="Comic Sans MS" panose="030F0702030302020204" pitchFamily="66" charset="0"/>
              </a:rPr>
              <a:t>While it's not nice to hear, every year, more than </a:t>
            </a:r>
            <a:r>
              <a:rPr lang="en-GB" sz="3200" b="1" u="sng" dirty="0">
                <a:latin typeface="Comic Sans MS" panose="030F0702030302020204" pitchFamily="66" charset="0"/>
              </a:rPr>
              <a:t>1,700 people die on UK roads.</a:t>
            </a:r>
            <a:r>
              <a:rPr lang="en-GB" sz="3200" dirty="0">
                <a:latin typeface="Comic Sans MS" panose="030F0702030302020204" pitchFamily="66" charset="0"/>
              </a:rPr>
              <a:t> </a:t>
            </a:r>
            <a:r>
              <a:rPr lang="en-GB" sz="3200" b="1" u="sng" dirty="0">
                <a:latin typeface="Comic Sans MS" panose="030F0702030302020204" pitchFamily="66" charset="0"/>
              </a:rPr>
              <a:t>Another 30,000 receive serious, life-changing injuries.</a:t>
            </a:r>
            <a:r>
              <a:rPr lang="en-GB" sz="3200" dirty="0">
                <a:latin typeface="Comic Sans MS" panose="030F0702030302020204" pitchFamily="66" charset="0"/>
              </a:rPr>
              <a:t> These crashes have a devastating effect on families and their communities.</a:t>
            </a:r>
          </a:p>
        </p:txBody>
      </p:sp>
      <p:pic>
        <p:nvPicPr>
          <p:cNvPr id="8" name="Picture 7">
            <a:extLst>
              <a:ext uri="{FF2B5EF4-FFF2-40B4-BE49-F238E27FC236}">
                <a16:creationId xmlns:a16="http://schemas.microsoft.com/office/drawing/2014/main" id="{D881F234-BEAE-BD4F-258E-4C8C9BD79C20}"/>
              </a:ext>
            </a:extLst>
          </p:cNvPr>
          <p:cNvPicPr>
            <a:picLocks noChangeAspect="1"/>
          </p:cNvPicPr>
          <p:nvPr/>
        </p:nvPicPr>
        <p:blipFill>
          <a:blip r:embed="rId2"/>
          <a:stretch>
            <a:fillRect/>
          </a:stretch>
        </p:blipFill>
        <p:spPr>
          <a:xfrm>
            <a:off x="10319608" y="2087119"/>
            <a:ext cx="1630653" cy="1585135"/>
          </a:xfrm>
          <a:prstGeom prst="rect">
            <a:avLst/>
          </a:prstGeom>
        </p:spPr>
      </p:pic>
      <p:sp>
        <p:nvSpPr>
          <p:cNvPr id="2" name="Slide Number Placeholder 1">
            <a:extLst>
              <a:ext uri="{FF2B5EF4-FFF2-40B4-BE49-F238E27FC236}">
                <a16:creationId xmlns:a16="http://schemas.microsoft.com/office/drawing/2014/main" id="{C2F3E7AF-4A0D-4E75-B29D-F1B79B71D586}"/>
              </a:ext>
            </a:extLst>
          </p:cNvPr>
          <p:cNvSpPr>
            <a:spLocks noGrp="1"/>
          </p:cNvSpPr>
          <p:nvPr>
            <p:ph type="sldNum" sz="quarter" idx="12"/>
          </p:nvPr>
        </p:nvSpPr>
        <p:spPr/>
        <p:txBody>
          <a:bodyPr/>
          <a:lstStyle/>
          <a:p>
            <a:fld id="{0F50CE13-EDE5-4F1B-A28B-3AB5501A4C74}" type="slidenum">
              <a:rPr lang="en-GB" smtClean="0"/>
              <a:t>2</a:t>
            </a:fld>
            <a:endParaRPr lang="en-GB"/>
          </a:p>
        </p:txBody>
      </p:sp>
    </p:spTree>
    <p:extLst>
      <p:ext uri="{BB962C8B-B14F-4D97-AF65-F5344CB8AC3E}">
        <p14:creationId xmlns:p14="http://schemas.microsoft.com/office/powerpoint/2010/main" val="223837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F225E-C164-A11F-2301-02128598050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7C1D5F3-65CC-0E92-EAE2-4E3DF02C8C15}"/>
              </a:ext>
            </a:extLst>
          </p:cNvPr>
          <p:cNvPicPr>
            <a:picLocks noChangeAspect="1"/>
          </p:cNvPicPr>
          <p:nvPr/>
        </p:nvPicPr>
        <p:blipFill>
          <a:blip r:embed="rId2"/>
          <a:stretch>
            <a:fillRect/>
          </a:stretch>
        </p:blipFill>
        <p:spPr>
          <a:xfrm>
            <a:off x="178010" y="0"/>
            <a:ext cx="11593575" cy="5926566"/>
          </a:xfrm>
          <a:prstGeom prst="rect">
            <a:avLst/>
          </a:prstGeom>
        </p:spPr>
      </p:pic>
      <p:sp>
        <p:nvSpPr>
          <p:cNvPr id="4" name="TextBox 3">
            <a:extLst>
              <a:ext uri="{FF2B5EF4-FFF2-40B4-BE49-F238E27FC236}">
                <a16:creationId xmlns:a16="http://schemas.microsoft.com/office/drawing/2014/main" id="{3C21B5CF-BC98-1940-D784-F0EE45597306}"/>
              </a:ext>
            </a:extLst>
          </p:cNvPr>
          <p:cNvSpPr txBox="1"/>
          <p:nvPr/>
        </p:nvSpPr>
        <p:spPr>
          <a:xfrm>
            <a:off x="0" y="247852"/>
            <a:ext cx="7874179" cy="923330"/>
          </a:xfrm>
          <a:prstGeom prst="rect">
            <a:avLst/>
          </a:prstGeom>
          <a:noFill/>
        </p:spPr>
        <p:txBody>
          <a:bodyPr wrap="square" rtlCol="0">
            <a:spAutoFit/>
          </a:bodyPr>
          <a:lstStyle/>
          <a:p>
            <a:r>
              <a:rPr lang="en-GB" sz="3600" b="1" i="0" u="sng" dirty="0">
                <a:ln>
                  <a:solidFill>
                    <a:srgbClr val="FFFF00"/>
                  </a:solidFill>
                </a:ln>
                <a:solidFill>
                  <a:srgbClr val="E1222E"/>
                </a:solidFill>
                <a:effectLst/>
                <a:latin typeface="Cooper Black" panose="0208090404030B020404" pitchFamily="18" charset="0"/>
              </a:rPr>
              <a:t>16 to 22 November 2025</a:t>
            </a:r>
          </a:p>
          <a:p>
            <a:endParaRPr lang="en-GB" sz="1600" dirty="0"/>
          </a:p>
        </p:txBody>
      </p:sp>
      <p:sp>
        <p:nvSpPr>
          <p:cNvPr id="6" name="TextBox 5">
            <a:extLst>
              <a:ext uri="{FF2B5EF4-FFF2-40B4-BE49-F238E27FC236}">
                <a16:creationId xmlns:a16="http://schemas.microsoft.com/office/drawing/2014/main" id="{204DC5D6-CAAB-5DE8-5393-C945681010BB}"/>
              </a:ext>
            </a:extLst>
          </p:cNvPr>
          <p:cNvSpPr txBox="1"/>
          <p:nvPr/>
        </p:nvSpPr>
        <p:spPr>
          <a:xfrm>
            <a:off x="109070" y="6174418"/>
            <a:ext cx="11973859" cy="447045"/>
          </a:xfrm>
          <a:prstGeom prst="rect">
            <a:avLst/>
          </a:prstGeom>
          <a:noFill/>
        </p:spPr>
        <p:txBody>
          <a:bodyPr wrap="square">
            <a:spAutoFit/>
          </a:bodyPr>
          <a:lstStyle/>
          <a:p>
            <a:pPr>
              <a:lnSpc>
                <a:spcPct val="107000"/>
              </a:lnSpc>
              <a:spcAft>
                <a:spcPts val="800"/>
              </a:spcAft>
            </a:pPr>
            <a:r>
              <a:rPr lang="en-GB" sz="2300" b="1" u="sng" dirty="0">
                <a:ln>
                  <a:solidFill>
                    <a:srgbClr val="FF0000"/>
                  </a:solidFill>
                </a:ln>
                <a:effectLst/>
                <a:latin typeface="Cooper Black" panose="0208090404030B020404" pitchFamily="18" charset="0"/>
                <a:ea typeface="Calibri" panose="020F0502020204030204" pitchFamily="34" charset="0"/>
                <a:cs typeface="Times New Roman" panose="02020603050405020304" pitchFamily="18" charset="0"/>
              </a:rPr>
              <a:t>Road Safety Week is the UK’s biggest road safety event. It happens every year.</a:t>
            </a:r>
          </a:p>
        </p:txBody>
      </p:sp>
      <p:pic>
        <p:nvPicPr>
          <p:cNvPr id="2" name="Picture 1">
            <a:extLst>
              <a:ext uri="{FF2B5EF4-FFF2-40B4-BE49-F238E27FC236}">
                <a16:creationId xmlns:a16="http://schemas.microsoft.com/office/drawing/2014/main" id="{121AD260-FB1E-27F4-8083-BA779974748D}"/>
              </a:ext>
            </a:extLst>
          </p:cNvPr>
          <p:cNvPicPr>
            <a:picLocks noChangeAspect="1"/>
          </p:cNvPicPr>
          <p:nvPr/>
        </p:nvPicPr>
        <p:blipFill>
          <a:blip r:embed="rId3"/>
          <a:stretch>
            <a:fillRect/>
          </a:stretch>
        </p:blipFill>
        <p:spPr>
          <a:xfrm>
            <a:off x="20021" y="0"/>
            <a:ext cx="12171979" cy="6857999"/>
          </a:xfrm>
          <a:prstGeom prst="rect">
            <a:avLst/>
          </a:prstGeom>
        </p:spPr>
      </p:pic>
      <p:sp>
        <p:nvSpPr>
          <p:cNvPr id="5" name="Slide Number Placeholder 4">
            <a:extLst>
              <a:ext uri="{FF2B5EF4-FFF2-40B4-BE49-F238E27FC236}">
                <a16:creationId xmlns:a16="http://schemas.microsoft.com/office/drawing/2014/main" id="{444B1795-3B99-480C-A88C-1C529D0E7314}"/>
              </a:ext>
            </a:extLst>
          </p:cNvPr>
          <p:cNvSpPr>
            <a:spLocks noGrp="1"/>
          </p:cNvSpPr>
          <p:nvPr>
            <p:ph type="sldNum" sz="quarter" idx="12"/>
          </p:nvPr>
        </p:nvSpPr>
        <p:spPr/>
        <p:txBody>
          <a:bodyPr/>
          <a:lstStyle/>
          <a:p>
            <a:fld id="{0F50CE13-EDE5-4F1B-A28B-3AB5501A4C74}" type="slidenum">
              <a:rPr lang="en-GB" smtClean="0"/>
              <a:t>3</a:t>
            </a:fld>
            <a:endParaRPr lang="en-GB"/>
          </a:p>
        </p:txBody>
      </p:sp>
    </p:spTree>
    <p:extLst>
      <p:ext uri="{BB962C8B-B14F-4D97-AF65-F5344CB8AC3E}">
        <p14:creationId xmlns:p14="http://schemas.microsoft.com/office/powerpoint/2010/main" val="1208876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72DE8-CFEC-F5E8-4D1A-6B14E2908E2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145EF19-8185-97A7-F575-0A5CAD30D297}"/>
              </a:ext>
            </a:extLst>
          </p:cNvPr>
          <p:cNvSpPr txBox="1"/>
          <p:nvPr/>
        </p:nvSpPr>
        <p:spPr>
          <a:xfrm>
            <a:off x="438537" y="-75796"/>
            <a:ext cx="10636899" cy="2000548"/>
          </a:xfrm>
          <a:prstGeom prst="rect">
            <a:avLst/>
          </a:prstGeom>
          <a:noFill/>
        </p:spPr>
        <p:txBody>
          <a:bodyPr wrap="square" rtlCol="0">
            <a:spAutoFit/>
          </a:bodyPr>
          <a:lstStyle/>
          <a:p>
            <a:pPr algn="ctr"/>
            <a:r>
              <a:rPr lang="en-GB" sz="6200" b="1" i="0" u="sng" dirty="0">
                <a:ln>
                  <a:solidFill>
                    <a:schemeClr val="tx1"/>
                  </a:solidFill>
                </a:ln>
                <a:solidFill>
                  <a:srgbClr val="E1222E"/>
                </a:solidFill>
                <a:effectLst/>
                <a:latin typeface="Cooper Black" panose="0208090404030B020404" pitchFamily="18" charset="0"/>
              </a:rPr>
              <a:t>Let’s start with the safety in our school</a:t>
            </a:r>
          </a:p>
        </p:txBody>
      </p:sp>
      <p:sp>
        <p:nvSpPr>
          <p:cNvPr id="7" name="TextBox 6">
            <a:extLst>
              <a:ext uri="{FF2B5EF4-FFF2-40B4-BE49-F238E27FC236}">
                <a16:creationId xmlns:a16="http://schemas.microsoft.com/office/drawing/2014/main" id="{2F8E0FE6-16A7-9341-BC1F-AB4B2BD8F76A}"/>
              </a:ext>
            </a:extLst>
          </p:cNvPr>
          <p:cNvSpPr txBox="1"/>
          <p:nvPr/>
        </p:nvSpPr>
        <p:spPr>
          <a:xfrm>
            <a:off x="569990" y="2234087"/>
            <a:ext cx="10356980" cy="1015663"/>
          </a:xfrm>
          <a:prstGeom prst="rect">
            <a:avLst/>
          </a:prstGeom>
          <a:solidFill>
            <a:srgbClr val="FF99FF"/>
          </a:solidFill>
        </p:spPr>
        <p:txBody>
          <a:bodyPr wrap="square">
            <a:spAutoFit/>
          </a:bodyPr>
          <a:lstStyle/>
          <a:p>
            <a:pPr algn="ctr"/>
            <a:r>
              <a:rPr lang="en-GB" sz="3000" dirty="0">
                <a:latin typeface="Comic Sans MS" panose="030F0702030302020204" pitchFamily="66" charset="0"/>
              </a:rPr>
              <a:t>It is great to see that so many children are actively travelling to school! Well done!</a:t>
            </a:r>
          </a:p>
        </p:txBody>
      </p:sp>
      <p:sp>
        <p:nvSpPr>
          <p:cNvPr id="3" name="TextBox 2">
            <a:extLst>
              <a:ext uri="{FF2B5EF4-FFF2-40B4-BE49-F238E27FC236}">
                <a16:creationId xmlns:a16="http://schemas.microsoft.com/office/drawing/2014/main" id="{D3B35C10-CC06-9A76-07B2-A08A5705EEED}"/>
              </a:ext>
            </a:extLst>
          </p:cNvPr>
          <p:cNvSpPr txBox="1"/>
          <p:nvPr/>
        </p:nvSpPr>
        <p:spPr>
          <a:xfrm>
            <a:off x="816428" y="3512662"/>
            <a:ext cx="9881119" cy="1477328"/>
          </a:xfrm>
          <a:prstGeom prst="rect">
            <a:avLst/>
          </a:prstGeom>
          <a:solidFill>
            <a:srgbClr val="FF33CC"/>
          </a:solidFill>
        </p:spPr>
        <p:txBody>
          <a:bodyPr wrap="square">
            <a:spAutoFit/>
          </a:bodyPr>
          <a:lstStyle/>
          <a:p>
            <a:pPr algn="ctr"/>
            <a:r>
              <a:rPr lang="en-GB" sz="3000" dirty="0">
                <a:latin typeface="Comic Sans MS" panose="030F0702030302020204" pitchFamily="66" charset="0"/>
              </a:rPr>
              <a:t>However, we have noticed that number of you are using your bikes and scooters on school premises and often are putting other people in danger.</a:t>
            </a:r>
            <a:endParaRPr lang="en-GB" sz="3000" dirty="0"/>
          </a:p>
        </p:txBody>
      </p:sp>
      <p:sp>
        <p:nvSpPr>
          <p:cNvPr id="2" name="TextBox 1">
            <a:extLst>
              <a:ext uri="{FF2B5EF4-FFF2-40B4-BE49-F238E27FC236}">
                <a16:creationId xmlns:a16="http://schemas.microsoft.com/office/drawing/2014/main" id="{CF32B3BB-007C-FBE9-6DE7-6BB38EC65D1D}"/>
              </a:ext>
            </a:extLst>
          </p:cNvPr>
          <p:cNvSpPr txBox="1"/>
          <p:nvPr/>
        </p:nvSpPr>
        <p:spPr>
          <a:xfrm>
            <a:off x="1045851" y="5252902"/>
            <a:ext cx="9881119" cy="1477328"/>
          </a:xfrm>
          <a:prstGeom prst="rect">
            <a:avLst/>
          </a:prstGeom>
          <a:solidFill>
            <a:srgbClr val="FF5050"/>
          </a:solidFill>
        </p:spPr>
        <p:txBody>
          <a:bodyPr wrap="square">
            <a:spAutoFit/>
          </a:bodyPr>
          <a:lstStyle/>
          <a:p>
            <a:pPr algn="ctr"/>
            <a:r>
              <a:rPr lang="en-GB" sz="3000" dirty="0">
                <a:latin typeface="Comic Sans MS" panose="030F0702030302020204" pitchFamily="66" charset="0"/>
              </a:rPr>
              <a:t>We will put the posters around the school to remind you not to ride your bikes and scooters to keep everyone including yourself safe.</a:t>
            </a:r>
            <a:endParaRPr lang="en-GB" sz="3000" dirty="0"/>
          </a:p>
        </p:txBody>
      </p:sp>
      <p:pic>
        <p:nvPicPr>
          <p:cNvPr id="6" name="Picture 5">
            <a:extLst>
              <a:ext uri="{FF2B5EF4-FFF2-40B4-BE49-F238E27FC236}">
                <a16:creationId xmlns:a16="http://schemas.microsoft.com/office/drawing/2014/main" id="{FCE40B07-6250-EAD2-132D-3E20F6D3F2B7}"/>
              </a:ext>
            </a:extLst>
          </p:cNvPr>
          <p:cNvPicPr>
            <a:picLocks noChangeAspect="1"/>
          </p:cNvPicPr>
          <p:nvPr/>
        </p:nvPicPr>
        <p:blipFill>
          <a:blip r:embed="rId2"/>
          <a:stretch>
            <a:fillRect/>
          </a:stretch>
        </p:blipFill>
        <p:spPr>
          <a:xfrm>
            <a:off x="10198359" y="924478"/>
            <a:ext cx="1993641" cy="1182974"/>
          </a:xfrm>
          <a:prstGeom prst="rect">
            <a:avLst/>
          </a:prstGeom>
          <a:ln w="28575">
            <a:solidFill>
              <a:srgbClr val="FF0000"/>
            </a:solidFill>
          </a:ln>
        </p:spPr>
      </p:pic>
      <p:sp>
        <p:nvSpPr>
          <p:cNvPr id="5" name="Slide Number Placeholder 4">
            <a:extLst>
              <a:ext uri="{FF2B5EF4-FFF2-40B4-BE49-F238E27FC236}">
                <a16:creationId xmlns:a16="http://schemas.microsoft.com/office/drawing/2014/main" id="{7273EACA-1D14-4C93-9666-FC38A2D7A54C}"/>
              </a:ext>
            </a:extLst>
          </p:cNvPr>
          <p:cNvSpPr>
            <a:spLocks noGrp="1"/>
          </p:cNvSpPr>
          <p:nvPr>
            <p:ph type="sldNum" sz="quarter" idx="12"/>
          </p:nvPr>
        </p:nvSpPr>
        <p:spPr/>
        <p:txBody>
          <a:bodyPr/>
          <a:lstStyle/>
          <a:p>
            <a:fld id="{0F50CE13-EDE5-4F1B-A28B-3AB5501A4C74}" type="slidenum">
              <a:rPr lang="en-GB" smtClean="0"/>
              <a:t>4</a:t>
            </a:fld>
            <a:endParaRPr lang="en-GB"/>
          </a:p>
        </p:txBody>
      </p:sp>
    </p:spTree>
    <p:extLst>
      <p:ext uri="{BB962C8B-B14F-4D97-AF65-F5344CB8AC3E}">
        <p14:creationId xmlns:p14="http://schemas.microsoft.com/office/powerpoint/2010/main" val="142892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34F13-3D11-B8C8-4842-94CEFF1F0D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0485D12-8D22-BA9B-649C-E75B245585F3}"/>
              </a:ext>
            </a:extLst>
          </p:cNvPr>
          <p:cNvSpPr txBox="1"/>
          <p:nvPr/>
        </p:nvSpPr>
        <p:spPr>
          <a:xfrm>
            <a:off x="1483567" y="97318"/>
            <a:ext cx="10263674" cy="1107996"/>
          </a:xfrm>
          <a:prstGeom prst="rect">
            <a:avLst/>
          </a:prstGeom>
          <a:noFill/>
        </p:spPr>
        <p:txBody>
          <a:bodyPr wrap="square" rtlCol="0">
            <a:spAutoFit/>
          </a:bodyPr>
          <a:lstStyle/>
          <a:p>
            <a:pPr algn="ctr"/>
            <a:r>
              <a:rPr lang="en-GB" sz="6600" b="1" i="0" dirty="0">
                <a:ln>
                  <a:solidFill>
                    <a:schemeClr val="tx1"/>
                  </a:solidFill>
                </a:ln>
                <a:solidFill>
                  <a:srgbClr val="E1222E"/>
                </a:solidFill>
                <a:effectLst/>
                <a:latin typeface="Cooper Black" panose="0208090404030B020404" pitchFamily="18" charset="0"/>
              </a:rPr>
              <a:t>Safety in our school</a:t>
            </a:r>
          </a:p>
        </p:txBody>
      </p:sp>
      <p:sp>
        <p:nvSpPr>
          <p:cNvPr id="7" name="TextBox 6">
            <a:extLst>
              <a:ext uri="{FF2B5EF4-FFF2-40B4-BE49-F238E27FC236}">
                <a16:creationId xmlns:a16="http://schemas.microsoft.com/office/drawing/2014/main" id="{F9E2431F-5689-9D40-65BD-154B2AB58767}"/>
              </a:ext>
            </a:extLst>
          </p:cNvPr>
          <p:cNvSpPr txBox="1"/>
          <p:nvPr/>
        </p:nvSpPr>
        <p:spPr>
          <a:xfrm>
            <a:off x="714767" y="1360409"/>
            <a:ext cx="10356980" cy="1015663"/>
          </a:xfrm>
          <a:prstGeom prst="rect">
            <a:avLst/>
          </a:prstGeom>
          <a:solidFill>
            <a:srgbClr val="FF99FF"/>
          </a:solidFill>
        </p:spPr>
        <p:txBody>
          <a:bodyPr wrap="square">
            <a:spAutoFit/>
          </a:bodyPr>
          <a:lstStyle/>
          <a:p>
            <a:pPr algn="ctr"/>
            <a:r>
              <a:rPr lang="en-GB" sz="3000" dirty="0">
                <a:latin typeface="Comic Sans MS" panose="030F0702030302020204" pitchFamily="66" charset="0"/>
              </a:rPr>
              <a:t>Similarly to last year, we would like to introduce a volunteer one-way system through year 5 and 6 gate.  </a:t>
            </a:r>
          </a:p>
        </p:txBody>
      </p:sp>
      <p:sp>
        <p:nvSpPr>
          <p:cNvPr id="3" name="TextBox 2">
            <a:extLst>
              <a:ext uri="{FF2B5EF4-FFF2-40B4-BE49-F238E27FC236}">
                <a16:creationId xmlns:a16="http://schemas.microsoft.com/office/drawing/2014/main" id="{1807F2CE-7A2A-BB97-C83C-C696FE095B49}"/>
              </a:ext>
            </a:extLst>
          </p:cNvPr>
          <p:cNvSpPr txBox="1"/>
          <p:nvPr/>
        </p:nvSpPr>
        <p:spPr>
          <a:xfrm>
            <a:off x="484512" y="2537129"/>
            <a:ext cx="11262729" cy="1938992"/>
          </a:xfrm>
          <a:prstGeom prst="rect">
            <a:avLst/>
          </a:prstGeom>
          <a:solidFill>
            <a:srgbClr val="FF5050"/>
          </a:solidFill>
        </p:spPr>
        <p:txBody>
          <a:bodyPr wrap="square">
            <a:spAutoFit/>
          </a:bodyPr>
          <a:lstStyle/>
          <a:p>
            <a:pPr algn="ctr"/>
            <a:r>
              <a:rPr lang="en-GB" sz="3000" dirty="0">
                <a:latin typeface="Comic Sans MS" panose="030F0702030302020204" pitchFamily="66" charset="0"/>
              </a:rPr>
              <a:t>Next Monday, we will put up the signs. The arrows will show you the way and guide you safely in/out. </a:t>
            </a:r>
          </a:p>
          <a:p>
            <a:pPr algn="ctr"/>
            <a:r>
              <a:rPr lang="en-GB" sz="3000" dirty="0">
                <a:latin typeface="Comic Sans MS" panose="030F0702030302020204" pitchFamily="66" charset="0"/>
              </a:rPr>
              <a:t>To get to school, you will be using the right side of the path and to leave the school, you will use also the right side.</a:t>
            </a:r>
            <a:r>
              <a:rPr lang="en-GB" sz="1800" dirty="0">
                <a:latin typeface="Comic Sans MS" panose="030F0702030302020204" pitchFamily="66" charset="0"/>
              </a:rPr>
              <a:t> </a:t>
            </a:r>
            <a:endParaRPr lang="en-GB" dirty="0"/>
          </a:p>
        </p:txBody>
      </p:sp>
      <p:pic>
        <p:nvPicPr>
          <p:cNvPr id="5" name="Picture 4">
            <a:extLst>
              <a:ext uri="{FF2B5EF4-FFF2-40B4-BE49-F238E27FC236}">
                <a16:creationId xmlns:a16="http://schemas.microsoft.com/office/drawing/2014/main" id="{18BDA716-E2C2-19F9-0B60-4287B5563DFB}"/>
              </a:ext>
            </a:extLst>
          </p:cNvPr>
          <p:cNvPicPr>
            <a:picLocks noChangeAspect="1"/>
          </p:cNvPicPr>
          <p:nvPr/>
        </p:nvPicPr>
        <p:blipFill>
          <a:blip r:embed="rId2"/>
          <a:stretch>
            <a:fillRect/>
          </a:stretch>
        </p:blipFill>
        <p:spPr>
          <a:xfrm>
            <a:off x="153919" y="4612653"/>
            <a:ext cx="2956978" cy="1972328"/>
          </a:xfrm>
          <a:prstGeom prst="rect">
            <a:avLst/>
          </a:prstGeom>
          <a:ln>
            <a:solidFill>
              <a:schemeClr val="tx1"/>
            </a:solidFill>
          </a:ln>
        </p:spPr>
      </p:pic>
      <p:pic>
        <p:nvPicPr>
          <p:cNvPr id="6" name="Picture 5">
            <a:extLst>
              <a:ext uri="{FF2B5EF4-FFF2-40B4-BE49-F238E27FC236}">
                <a16:creationId xmlns:a16="http://schemas.microsoft.com/office/drawing/2014/main" id="{241DEE54-B25C-F962-3DC7-2102304DD50D}"/>
              </a:ext>
            </a:extLst>
          </p:cNvPr>
          <p:cNvPicPr>
            <a:picLocks noChangeAspect="1"/>
          </p:cNvPicPr>
          <p:nvPr/>
        </p:nvPicPr>
        <p:blipFill>
          <a:blip r:embed="rId3"/>
          <a:stretch>
            <a:fillRect/>
          </a:stretch>
        </p:blipFill>
        <p:spPr>
          <a:xfrm>
            <a:off x="3222864" y="4612653"/>
            <a:ext cx="3271242" cy="1947803"/>
          </a:xfrm>
          <a:prstGeom prst="rect">
            <a:avLst/>
          </a:prstGeom>
          <a:ln>
            <a:solidFill>
              <a:schemeClr val="tx1"/>
            </a:solidFill>
          </a:ln>
        </p:spPr>
      </p:pic>
      <p:pic>
        <p:nvPicPr>
          <p:cNvPr id="9" name="Picture 8">
            <a:extLst>
              <a:ext uri="{FF2B5EF4-FFF2-40B4-BE49-F238E27FC236}">
                <a16:creationId xmlns:a16="http://schemas.microsoft.com/office/drawing/2014/main" id="{1066866C-CB85-F2F7-2F89-ED5BE75B0BDB}"/>
              </a:ext>
            </a:extLst>
          </p:cNvPr>
          <p:cNvPicPr>
            <a:picLocks noChangeAspect="1"/>
          </p:cNvPicPr>
          <p:nvPr/>
        </p:nvPicPr>
        <p:blipFill>
          <a:blip r:embed="rId4"/>
          <a:stretch>
            <a:fillRect/>
          </a:stretch>
        </p:blipFill>
        <p:spPr>
          <a:xfrm>
            <a:off x="0" y="37729"/>
            <a:ext cx="1993641" cy="1182974"/>
          </a:xfrm>
          <a:prstGeom prst="rect">
            <a:avLst/>
          </a:prstGeom>
          <a:ln w="28575">
            <a:solidFill>
              <a:srgbClr val="FF0000"/>
            </a:solidFill>
          </a:ln>
        </p:spPr>
      </p:pic>
      <p:sp>
        <p:nvSpPr>
          <p:cNvPr id="11" name="TextBox 10">
            <a:extLst>
              <a:ext uri="{FF2B5EF4-FFF2-40B4-BE49-F238E27FC236}">
                <a16:creationId xmlns:a16="http://schemas.microsoft.com/office/drawing/2014/main" id="{62A8A491-0970-6F96-D64B-3F5630521C8E}"/>
              </a:ext>
            </a:extLst>
          </p:cNvPr>
          <p:cNvSpPr txBox="1"/>
          <p:nvPr/>
        </p:nvSpPr>
        <p:spPr>
          <a:xfrm>
            <a:off x="6537649" y="4612653"/>
            <a:ext cx="5414865" cy="1938992"/>
          </a:xfrm>
          <a:prstGeom prst="rect">
            <a:avLst/>
          </a:prstGeom>
          <a:solidFill>
            <a:srgbClr val="FF33CC"/>
          </a:solidFill>
        </p:spPr>
        <p:txBody>
          <a:bodyPr wrap="square">
            <a:spAutoFit/>
          </a:bodyPr>
          <a:lstStyle/>
          <a:p>
            <a:pPr algn="ctr"/>
            <a:r>
              <a:rPr lang="en-GB" sz="2400" dirty="0">
                <a:latin typeface="Comic Sans MS" panose="030F0702030302020204" pitchFamily="66" charset="0"/>
              </a:rPr>
              <a:t>When walking through the gate, </a:t>
            </a:r>
            <a:r>
              <a:rPr lang="en-GB" sz="2400" b="1" u="sng" dirty="0">
                <a:latin typeface="Comic Sans MS" panose="030F0702030302020204" pitchFamily="66" charset="0"/>
              </a:rPr>
              <a:t>do not ride</a:t>
            </a:r>
            <a:r>
              <a:rPr lang="en-GB" sz="2400" dirty="0">
                <a:latin typeface="Comic Sans MS" panose="030F0702030302020204" pitchFamily="66" charset="0"/>
              </a:rPr>
              <a:t> your bike or scooter, but please walk next to it. </a:t>
            </a:r>
          </a:p>
          <a:p>
            <a:pPr algn="ctr"/>
            <a:r>
              <a:rPr lang="en-GB" sz="2400" dirty="0">
                <a:latin typeface="Comic Sans MS" panose="030F0702030302020204" pitchFamily="66" charset="0"/>
              </a:rPr>
              <a:t>Please, also encourage your younger siblings to do so.</a:t>
            </a:r>
          </a:p>
        </p:txBody>
      </p:sp>
      <p:sp>
        <p:nvSpPr>
          <p:cNvPr id="2" name="Slide Number Placeholder 1">
            <a:extLst>
              <a:ext uri="{FF2B5EF4-FFF2-40B4-BE49-F238E27FC236}">
                <a16:creationId xmlns:a16="http://schemas.microsoft.com/office/drawing/2014/main" id="{5CB9426A-E296-463C-8216-8A84AA86B805}"/>
              </a:ext>
            </a:extLst>
          </p:cNvPr>
          <p:cNvSpPr>
            <a:spLocks noGrp="1"/>
          </p:cNvSpPr>
          <p:nvPr>
            <p:ph type="sldNum" sz="quarter" idx="12"/>
          </p:nvPr>
        </p:nvSpPr>
        <p:spPr/>
        <p:txBody>
          <a:bodyPr/>
          <a:lstStyle/>
          <a:p>
            <a:fld id="{0F50CE13-EDE5-4F1B-A28B-3AB5501A4C74}" type="slidenum">
              <a:rPr lang="en-GB" smtClean="0"/>
              <a:t>5</a:t>
            </a:fld>
            <a:endParaRPr lang="en-GB"/>
          </a:p>
        </p:txBody>
      </p:sp>
    </p:spTree>
    <p:extLst>
      <p:ext uri="{BB962C8B-B14F-4D97-AF65-F5344CB8AC3E}">
        <p14:creationId xmlns:p14="http://schemas.microsoft.com/office/powerpoint/2010/main" val="170052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CAAC2-9416-B347-A5C8-EAD2956F324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86A0E1B-6A9D-195B-EC66-6FAA3F3C3F86}"/>
              </a:ext>
            </a:extLst>
          </p:cNvPr>
          <p:cNvSpPr txBox="1"/>
          <p:nvPr/>
        </p:nvSpPr>
        <p:spPr>
          <a:xfrm>
            <a:off x="1483567" y="97318"/>
            <a:ext cx="10263674" cy="1107996"/>
          </a:xfrm>
          <a:prstGeom prst="rect">
            <a:avLst/>
          </a:prstGeom>
          <a:noFill/>
        </p:spPr>
        <p:txBody>
          <a:bodyPr wrap="square" rtlCol="0">
            <a:spAutoFit/>
          </a:bodyPr>
          <a:lstStyle/>
          <a:p>
            <a:pPr algn="ctr"/>
            <a:r>
              <a:rPr lang="en-GB" sz="6600" b="1" i="0" dirty="0">
                <a:ln>
                  <a:solidFill>
                    <a:schemeClr val="tx1"/>
                  </a:solidFill>
                </a:ln>
                <a:solidFill>
                  <a:srgbClr val="E1222E"/>
                </a:solidFill>
                <a:effectLst/>
                <a:latin typeface="Cooper Black" panose="0208090404030B020404" pitchFamily="18" charset="0"/>
              </a:rPr>
              <a:t>Safety in our school</a:t>
            </a:r>
          </a:p>
        </p:txBody>
      </p:sp>
      <p:sp>
        <p:nvSpPr>
          <p:cNvPr id="7" name="TextBox 6">
            <a:extLst>
              <a:ext uri="{FF2B5EF4-FFF2-40B4-BE49-F238E27FC236}">
                <a16:creationId xmlns:a16="http://schemas.microsoft.com/office/drawing/2014/main" id="{EE727C20-D984-A0BC-9341-326C7BCBCCB6}"/>
              </a:ext>
            </a:extLst>
          </p:cNvPr>
          <p:cNvSpPr txBox="1"/>
          <p:nvPr/>
        </p:nvSpPr>
        <p:spPr>
          <a:xfrm>
            <a:off x="2460423" y="1084205"/>
            <a:ext cx="9604638" cy="1384995"/>
          </a:xfrm>
          <a:prstGeom prst="rect">
            <a:avLst/>
          </a:prstGeom>
          <a:solidFill>
            <a:srgbClr val="FF99FF"/>
          </a:solidFill>
        </p:spPr>
        <p:txBody>
          <a:bodyPr wrap="square">
            <a:spAutoFit/>
          </a:bodyPr>
          <a:lstStyle/>
          <a:p>
            <a:pPr algn="ctr"/>
            <a:r>
              <a:rPr lang="en-GB" sz="2800" dirty="0">
                <a:latin typeface="Comic Sans MS" panose="030F0702030302020204" pitchFamily="66" charset="0"/>
              </a:rPr>
              <a:t>The Samuel Ferguson Place is a school street. This means that the cars are not allowed to drive there at certain times.</a:t>
            </a:r>
          </a:p>
        </p:txBody>
      </p:sp>
      <p:sp>
        <p:nvSpPr>
          <p:cNvPr id="3" name="TextBox 2">
            <a:extLst>
              <a:ext uri="{FF2B5EF4-FFF2-40B4-BE49-F238E27FC236}">
                <a16:creationId xmlns:a16="http://schemas.microsoft.com/office/drawing/2014/main" id="{373BA90D-61CA-FFDE-7458-0DD1DFAA24EE}"/>
              </a:ext>
            </a:extLst>
          </p:cNvPr>
          <p:cNvSpPr txBox="1"/>
          <p:nvPr/>
        </p:nvSpPr>
        <p:spPr>
          <a:xfrm>
            <a:off x="2592770" y="2537847"/>
            <a:ext cx="8892074" cy="954107"/>
          </a:xfrm>
          <a:prstGeom prst="rect">
            <a:avLst/>
          </a:prstGeom>
          <a:solidFill>
            <a:srgbClr val="FF5050"/>
          </a:solidFill>
        </p:spPr>
        <p:txBody>
          <a:bodyPr wrap="square">
            <a:spAutoFit/>
          </a:bodyPr>
          <a:lstStyle/>
          <a:p>
            <a:pPr algn="ctr"/>
            <a:r>
              <a:rPr lang="en-GB" sz="2800" dirty="0">
                <a:latin typeface="Comic Sans MS" panose="030F0702030302020204" pitchFamily="66" charset="0"/>
              </a:rPr>
              <a:t>There are cars that have exemption so please, be careful. </a:t>
            </a:r>
            <a:endParaRPr lang="en-GB" sz="1600" dirty="0"/>
          </a:p>
        </p:txBody>
      </p:sp>
      <p:pic>
        <p:nvPicPr>
          <p:cNvPr id="9" name="Picture 8">
            <a:extLst>
              <a:ext uri="{FF2B5EF4-FFF2-40B4-BE49-F238E27FC236}">
                <a16:creationId xmlns:a16="http://schemas.microsoft.com/office/drawing/2014/main" id="{18D60BEC-B502-E221-4680-D82AF79836F4}"/>
              </a:ext>
            </a:extLst>
          </p:cNvPr>
          <p:cNvPicPr>
            <a:picLocks noChangeAspect="1"/>
          </p:cNvPicPr>
          <p:nvPr/>
        </p:nvPicPr>
        <p:blipFill>
          <a:blip r:embed="rId2"/>
          <a:stretch>
            <a:fillRect/>
          </a:stretch>
        </p:blipFill>
        <p:spPr>
          <a:xfrm>
            <a:off x="0" y="37729"/>
            <a:ext cx="1993641" cy="1182974"/>
          </a:xfrm>
          <a:prstGeom prst="rect">
            <a:avLst/>
          </a:prstGeom>
          <a:ln w="28575">
            <a:solidFill>
              <a:srgbClr val="FF0000"/>
            </a:solidFill>
          </a:ln>
        </p:spPr>
      </p:pic>
      <p:sp>
        <p:nvSpPr>
          <p:cNvPr id="11" name="TextBox 10">
            <a:extLst>
              <a:ext uri="{FF2B5EF4-FFF2-40B4-BE49-F238E27FC236}">
                <a16:creationId xmlns:a16="http://schemas.microsoft.com/office/drawing/2014/main" id="{7B16FDC9-E31C-2C26-C72A-1A159B08FD01}"/>
              </a:ext>
            </a:extLst>
          </p:cNvPr>
          <p:cNvSpPr txBox="1"/>
          <p:nvPr/>
        </p:nvSpPr>
        <p:spPr>
          <a:xfrm>
            <a:off x="2592771" y="3622157"/>
            <a:ext cx="6038046" cy="3293209"/>
          </a:xfrm>
          <a:prstGeom prst="rect">
            <a:avLst/>
          </a:prstGeom>
          <a:solidFill>
            <a:srgbClr val="FF33CC"/>
          </a:solidFill>
        </p:spPr>
        <p:txBody>
          <a:bodyPr wrap="square">
            <a:spAutoFit/>
          </a:bodyPr>
          <a:lstStyle/>
          <a:p>
            <a:pPr algn="ctr"/>
            <a:r>
              <a:rPr lang="en-GB" sz="2600" u="sng" dirty="0">
                <a:latin typeface="Comic Sans MS" panose="030F0702030302020204" pitchFamily="66" charset="0"/>
              </a:rPr>
              <a:t>Pedestrian crossing across Bastable avenue</a:t>
            </a:r>
          </a:p>
          <a:p>
            <a:pPr algn="ctr"/>
            <a:r>
              <a:rPr lang="en-GB" sz="2600" dirty="0">
                <a:latin typeface="Comic Sans MS" panose="030F0702030302020204" pitchFamily="66" charset="0"/>
              </a:rPr>
              <a:t>We have noticed that many year 5 and 6 children are running across without even looking! Please, make sure you always stop and check both sides – even if the car on one side stops.</a:t>
            </a:r>
          </a:p>
        </p:txBody>
      </p:sp>
      <p:pic>
        <p:nvPicPr>
          <p:cNvPr id="5" name="Picture 4">
            <a:extLst>
              <a:ext uri="{FF2B5EF4-FFF2-40B4-BE49-F238E27FC236}">
                <a16:creationId xmlns:a16="http://schemas.microsoft.com/office/drawing/2014/main" id="{4F9B0893-1BDC-B6D5-AA4C-51C8A39D5210}"/>
              </a:ext>
            </a:extLst>
          </p:cNvPr>
          <p:cNvPicPr>
            <a:picLocks noChangeAspect="1"/>
          </p:cNvPicPr>
          <p:nvPr/>
        </p:nvPicPr>
        <p:blipFill>
          <a:blip r:embed="rId3"/>
          <a:stretch>
            <a:fillRect/>
          </a:stretch>
        </p:blipFill>
        <p:spPr>
          <a:xfrm>
            <a:off x="8879633" y="3622157"/>
            <a:ext cx="3312367" cy="3750868"/>
          </a:xfrm>
          <a:prstGeom prst="rect">
            <a:avLst/>
          </a:prstGeom>
          <a:ln>
            <a:solidFill>
              <a:schemeClr val="tx1"/>
            </a:solidFill>
          </a:ln>
        </p:spPr>
      </p:pic>
      <p:pic>
        <p:nvPicPr>
          <p:cNvPr id="8" name="Picture 7">
            <a:extLst>
              <a:ext uri="{FF2B5EF4-FFF2-40B4-BE49-F238E27FC236}">
                <a16:creationId xmlns:a16="http://schemas.microsoft.com/office/drawing/2014/main" id="{C4AF5555-9A94-59A3-834F-561D2593FA36}"/>
              </a:ext>
            </a:extLst>
          </p:cNvPr>
          <p:cNvPicPr>
            <a:picLocks noChangeAspect="1"/>
          </p:cNvPicPr>
          <p:nvPr/>
        </p:nvPicPr>
        <p:blipFill>
          <a:blip r:embed="rId4"/>
          <a:stretch>
            <a:fillRect/>
          </a:stretch>
        </p:blipFill>
        <p:spPr>
          <a:xfrm>
            <a:off x="52294" y="1904945"/>
            <a:ext cx="2408129" cy="4915326"/>
          </a:xfrm>
          <a:prstGeom prst="rect">
            <a:avLst/>
          </a:prstGeom>
          <a:ln w="19050">
            <a:solidFill>
              <a:schemeClr val="tx1"/>
            </a:solidFill>
          </a:ln>
        </p:spPr>
      </p:pic>
      <p:sp>
        <p:nvSpPr>
          <p:cNvPr id="2" name="Slide Number Placeholder 1">
            <a:extLst>
              <a:ext uri="{FF2B5EF4-FFF2-40B4-BE49-F238E27FC236}">
                <a16:creationId xmlns:a16="http://schemas.microsoft.com/office/drawing/2014/main" id="{5923CDFF-B13C-45BE-AA94-D1DF0E30EC6A}"/>
              </a:ext>
            </a:extLst>
          </p:cNvPr>
          <p:cNvSpPr>
            <a:spLocks noGrp="1"/>
          </p:cNvSpPr>
          <p:nvPr>
            <p:ph type="sldNum" sz="quarter" idx="12"/>
          </p:nvPr>
        </p:nvSpPr>
        <p:spPr/>
        <p:txBody>
          <a:bodyPr/>
          <a:lstStyle/>
          <a:p>
            <a:fld id="{0F50CE13-EDE5-4F1B-A28B-3AB5501A4C74}" type="slidenum">
              <a:rPr lang="en-GB" smtClean="0"/>
              <a:t>6</a:t>
            </a:fld>
            <a:endParaRPr lang="en-GB"/>
          </a:p>
        </p:txBody>
      </p:sp>
    </p:spTree>
    <p:extLst>
      <p:ext uri="{BB962C8B-B14F-4D97-AF65-F5344CB8AC3E}">
        <p14:creationId xmlns:p14="http://schemas.microsoft.com/office/powerpoint/2010/main" val="117080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5BC9C-42FF-1DC4-CA66-449979451F7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1079C94-1B3F-E22F-E9B3-CD963EC2FC99}"/>
              </a:ext>
            </a:extLst>
          </p:cNvPr>
          <p:cNvSpPr txBox="1"/>
          <p:nvPr/>
        </p:nvSpPr>
        <p:spPr>
          <a:xfrm>
            <a:off x="1701696" y="3634"/>
            <a:ext cx="10674221" cy="1015663"/>
          </a:xfrm>
          <a:prstGeom prst="rect">
            <a:avLst/>
          </a:prstGeom>
          <a:noFill/>
        </p:spPr>
        <p:txBody>
          <a:bodyPr wrap="square" rtlCol="0">
            <a:spAutoFit/>
          </a:bodyPr>
          <a:lstStyle/>
          <a:p>
            <a:pPr algn="ctr"/>
            <a:r>
              <a:rPr lang="en-GB" sz="6000" b="1" i="0" dirty="0">
                <a:ln>
                  <a:solidFill>
                    <a:schemeClr val="tx1"/>
                  </a:solidFill>
                </a:ln>
                <a:solidFill>
                  <a:srgbClr val="E1222E"/>
                </a:solidFill>
                <a:effectLst/>
                <a:latin typeface="Cooper Black" panose="0208090404030B020404" pitchFamily="18" charset="0"/>
              </a:rPr>
              <a:t>Crossing the Road safely</a:t>
            </a:r>
          </a:p>
        </p:txBody>
      </p:sp>
      <p:pic>
        <p:nvPicPr>
          <p:cNvPr id="9" name="Picture 8">
            <a:extLst>
              <a:ext uri="{FF2B5EF4-FFF2-40B4-BE49-F238E27FC236}">
                <a16:creationId xmlns:a16="http://schemas.microsoft.com/office/drawing/2014/main" id="{0196F98D-8759-C6B5-02E6-AA6D7630F123}"/>
              </a:ext>
            </a:extLst>
          </p:cNvPr>
          <p:cNvPicPr>
            <a:picLocks noChangeAspect="1"/>
          </p:cNvPicPr>
          <p:nvPr/>
        </p:nvPicPr>
        <p:blipFill>
          <a:blip r:embed="rId2"/>
          <a:stretch>
            <a:fillRect/>
          </a:stretch>
        </p:blipFill>
        <p:spPr>
          <a:xfrm>
            <a:off x="0" y="37729"/>
            <a:ext cx="1993641" cy="1182974"/>
          </a:xfrm>
          <a:prstGeom prst="rect">
            <a:avLst/>
          </a:prstGeom>
          <a:ln w="28575">
            <a:solidFill>
              <a:srgbClr val="FF0000"/>
            </a:solidFill>
          </a:ln>
        </p:spPr>
      </p:pic>
      <p:sp>
        <p:nvSpPr>
          <p:cNvPr id="2" name="Slide Number Placeholder 1">
            <a:extLst>
              <a:ext uri="{FF2B5EF4-FFF2-40B4-BE49-F238E27FC236}">
                <a16:creationId xmlns:a16="http://schemas.microsoft.com/office/drawing/2014/main" id="{1DA26BA6-2ED6-9F90-9A49-A0C14DA39DE1}"/>
              </a:ext>
            </a:extLst>
          </p:cNvPr>
          <p:cNvSpPr>
            <a:spLocks noGrp="1"/>
          </p:cNvSpPr>
          <p:nvPr>
            <p:ph type="sldNum" sz="quarter" idx="12"/>
          </p:nvPr>
        </p:nvSpPr>
        <p:spPr/>
        <p:txBody>
          <a:bodyPr/>
          <a:lstStyle/>
          <a:p>
            <a:fld id="{0F50CE13-EDE5-4F1B-A28B-3AB5501A4C74}" type="slidenum">
              <a:rPr lang="en-GB" smtClean="0"/>
              <a:t>7</a:t>
            </a:fld>
            <a:endParaRPr lang="en-GB"/>
          </a:p>
        </p:txBody>
      </p:sp>
      <p:pic>
        <p:nvPicPr>
          <p:cNvPr id="19" name="Picture 18">
            <a:extLst>
              <a:ext uri="{FF2B5EF4-FFF2-40B4-BE49-F238E27FC236}">
                <a16:creationId xmlns:a16="http://schemas.microsoft.com/office/drawing/2014/main" id="{59D792DD-EA48-DA96-D976-791412AE2D2B}"/>
              </a:ext>
            </a:extLst>
          </p:cNvPr>
          <p:cNvPicPr>
            <a:picLocks noChangeAspect="1"/>
          </p:cNvPicPr>
          <p:nvPr/>
        </p:nvPicPr>
        <p:blipFill>
          <a:blip r:embed="rId3"/>
          <a:stretch>
            <a:fillRect/>
          </a:stretch>
        </p:blipFill>
        <p:spPr>
          <a:xfrm>
            <a:off x="6779146" y="4650522"/>
            <a:ext cx="5343331" cy="2151130"/>
          </a:xfrm>
          <a:prstGeom prst="rect">
            <a:avLst/>
          </a:prstGeom>
          <a:ln w="38100">
            <a:solidFill>
              <a:srgbClr val="FF0000"/>
            </a:solidFill>
          </a:ln>
        </p:spPr>
      </p:pic>
      <p:pic>
        <p:nvPicPr>
          <p:cNvPr id="22" name="Picture 21">
            <a:extLst>
              <a:ext uri="{FF2B5EF4-FFF2-40B4-BE49-F238E27FC236}">
                <a16:creationId xmlns:a16="http://schemas.microsoft.com/office/drawing/2014/main" id="{AF219D1F-9E56-34A2-EA62-88DB087B92E3}"/>
              </a:ext>
            </a:extLst>
          </p:cNvPr>
          <p:cNvPicPr>
            <a:picLocks noChangeAspect="1"/>
          </p:cNvPicPr>
          <p:nvPr/>
        </p:nvPicPr>
        <p:blipFill>
          <a:blip r:embed="rId4"/>
          <a:stretch>
            <a:fillRect/>
          </a:stretch>
        </p:blipFill>
        <p:spPr>
          <a:xfrm>
            <a:off x="47218" y="1327950"/>
            <a:ext cx="3458575" cy="2063989"/>
          </a:xfrm>
          <a:prstGeom prst="rect">
            <a:avLst/>
          </a:prstGeom>
          <a:ln w="38100">
            <a:solidFill>
              <a:srgbClr val="FF0000"/>
            </a:solidFill>
          </a:ln>
        </p:spPr>
      </p:pic>
      <p:pic>
        <p:nvPicPr>
          <p:cNvPr id="23" name="Picture 22">
            <a:extLst>
              <a:ext uri="{FF2B5EF4-FFF2-40B4-BE49-F238E27FC236}">
                <a16:creationId xmlns:a16="http://schemas.microsoft.com/office/drawing/2014/main" id="{8414F9DB-4A51-8CE4-8FD8-C8BB48C86F48}"/>
              </a:ext>
            </a:extLst>
          </p:cNvPr>
          <p:cNvPicPr>
            <a:picLocks noChangeAspect="1"/>
          </p:cNvPicPr>
          <p:nvPr/>
        </p:nvPicPr>
        <p:blipFill>
          <a:blip r:embed="rId5"/>
          <a:stretch>
            <a:fillRect/>
          </a:stretch>
        </p:blipFill>
        <p:spPr>
          <a:xfrm>
            <a:off x="8552511" y="1048429"/>
            <a:ext cx="3569966" cy="2343510"/>
          </a:xfrm>
          <a:prstGeom prst="rect">
            <a:avLst/>
          </a:prstGeom>
          <a:ln w="38100">
            <a:solidFill>
              <a:srgbClr val="FF0000"/>
            </a:solidFill>
          </a:ln>
        </p:spPr>
      </p:pic>
      <p:pic>
        <p:nvPicPr>
          <p:cNvPr id="24" name="Picture 23">
            <a:extLst>
              <a:ext uri="{FF2B5EF4-FFF2-40B4-BE49-F238E27FC236}">
                <a16:creationId xmlns:a16="http://schemas.microsoft.com/office/drawing/2014/main" id="{00E9C0A5-828F-5839-4509-E2878CE19477}"/>
              </a:ext>
            </a:extLst>
          </p:cNvPr>
          <p:cNvPicPr>
            <a:picLocks noChangeAspect="1"/>
          </p:cNvPicPr>
          <p:nvPr/>
        </p:nvPicPr>
        <p:blipFill>
          <a:blip r:embed="rId6"/>
          <a:stretch>
            <a:fillRect/>
          </a:stretch>
        </p:blipFill>
        <p:spPr>
          <a:xfrm>
            <a:off x="3106696" y="1629626"/>
            <a:ext cx="5956303" cy="2116703"/>
          </a:xfrm>
          <a:prstGeom prst="rect">
            <a:avLst/>
          </a:prstGeom>
          <a:ln w="38100">
            <a:solidFill>
              <a:srgbClr val="FF0000"/>
            </a:solidFill>
          </a:ln>
        </p:spPr>
      </p:pic>
      <p:pic>
        <p:nvPicPr>
          <p:cNvPr id="25" name="Picture 24">
            <a:extLst>
              <a:ext uri="{FF2B5EF4-FFF2-40B4-BE49-F238E27FC236}">
                <a16:creationId xmlns:a16="http://schemas.microsoft.com/office/drawing/2014/main" id="{C08C80D6-4511-4353-E591-C972679ADAC7}"/>
              </a:ext>
            </a:extLst>
          </p:cNvPr>
          <p:cNvPicPr>
            <a:picLocks noChangeAspect="1"/>
          </p:cNvPicPr>
          <p:nvPr/>
        </p:nvPicPr>
        <p:blipFill>
          <a:blip r:embed="rId7"/>
          <a:stretch>
            <a:fillRect/>
          </a:stretch>
        </p:blipFill>
        <p:spPr>
          <a:xfrm>
            <a:off x="47218" y="4737662"/>
            <a:ext cx="4112766" cy="2063990"/>
          </a:xfrm>
          <a:prstGeom prst="rect">
            <a:avLst/>
          </a:prstGeom>
          <a:ln w="38100">
            <a:solidFill>
              <a:srgbClr val="FF0000"/>
            </a:solidFill>
          </a:ln>
        </p:spPr>
      </p:pic>
      <p:pic>
        <p:nvPicPr>
          <p:cNvPr id="26" name="Picture 25">
            <a:extLst>
              <a:ext uri="{FF2B5EF4-FFF2-40B4-BE49-F238E27FC236}">
                <a16:creationId xmlns:a16="http://schemas.microsoft.com/office/drawing/2014/main" id="{64FB5F8E-E633-BF6B-82BC-D783C57F8759}"/>
              </a:ext>
            </a:extLst>
          </p:cNvPr>
          <p:cNvPicPr>
            <a:picLocks noChangeAspect="1"/>
          </p:cNvPicPr>
          <p:nvPr/>
        </p:nvPicPr>
        <p:blipFill>
          <a:blip r:embed="rId8"/>
          <a:stretch>
            <a:fillRect/>
          </a:stretch>
        </p:blipFill>
        <p:spPr>
          <a:xfrm>
            <a:off x="3458575" y="3930054"/>
            <a:ext cx="4908762" cy="2413860"/>
          </a:xfrm>
          <a:prstGeom prst="rect">
            <a:avLst/>
          </a:prstGeom>
          <a:ln w="38100">
            <a:solidFill>
              <a:srgbClr val="FF0000"/>
            </a:solidFill>
          </a:ln>
        </p:spPr>
      </p:pic>
    </p:spTree>
    <p:extLst>
      <p:ext uri="{BB962C8B-B14F-4D97-AF65-F5344CB8AC3E}">
        <p14:creationId xmlns:p14="http://schemas.microsoft.com/office/powerpoint/2010/main" val="16611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1828C-E338-04A6-62E2-9D6601CBAF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31F75F6-8CED-C875-754C-BDDC36F9D589}"/>
              </a:ext>
            </a:extLst>
          </p:cNvPr>
          <p:cNvSpPr txBox="1"/>
          <p:nvPr/>
        </p:nvSpPr>
        <p:spPr>
          <a:xfrm>
            <a:off x="438537" y="-75796"/>
            <a:ext cx="10636899" cy="1046440"/>
          </a:xfrm>
          <a:prstGeom prst="rect">
            <a:avLst/>
          </a:prstGeom>
          <a:noFill/>
        </p:spPr>
        <p:txBody>
          <a:bodyPr wrap="square" rtlCol="0">
            <a:spAutoFit/>
          </a:bodyPr>
          <a:lstStyle/>
          <a:p>
            <a:pPr algn="ctr"/>
            <a:r>
              <a:rPr lang="en-GB" sz="6200" b="1" i="0" u="sng" dirty="0">
                <a:ln>
                  <a:solidFill>
                    <a:schemeClr val="tx1"/>
                  </a:solidFill>
                </a:ln>
                <a:solidFill>
                  <a:srgbClr val="E1222E"/>
                </a:solidFill>
                <a:effectLst/>
                <a:latin typeface="Cooper Black" panose="0208090404030B020404" pitchFamily="18" charset="0"/>
              </a:rPr>
              <a:t>Cycle safety </a:t>
            </a:r>
          </a:p>
        </p:txBody>
      </p:sp>
      <p:sp>
        <p:nvSpPr>
          <p:cNvPr id="7" name="TextBox 6">
            <a:extLst>
              <a:ext uri="{FF2B5EF4-FFF2-40B4-BE49-F238E27FC236}">
                <a16:creationId xmlns:a16="http://schemas.microsoft.com/office/drawing/2014/main" id="{1B3685AE-6E8E-CAB7-F0EA-C21564A7D59A}"/>
              </a:ext>
            </a:extLst>
          </p:cNvPr>
          <p:cNvSpPr txBox="1"/>
          <p:nvPr/>
        </p:nvSpPr>
        <p:spPr>
          <a:xfrm>
            <a:off x="816428" y="1359934"/>
            <a:ext cx="9265297" cy="646331"/>
          </a:xfrm>
          <a:prstGeom prst="rect">
            <a:avLst/>
          </a:prstGeom>
          <a:solidFill>
            <a:srgbClr val="FF99FF"/>
          </a:solidFill>
        </p:spPr>
        <p:txBody>
          <a:bodyPr wrap="square">
            <a:spAutoFit/>
          </a:bodyPr>
          <a:lstStyle/>
          <a:p>
            <a:pPr algn="ctr"/>
            <a:r>
              <a:rPr lang="en-GB" sz="3600" dirty="0">
                <a:latin typeface="Comic Sans MS" panose="030F0702030302020204" pitchFamily="66" charset="0"/>
              </a:rPr>
              <a:t>What are the advantages of cycling?</a:t>
            </a:r>
          </a:p>
        </p:txBody>
      </p:sp>
      <p:sp>
        <p:nvSpPr>
          <p:cNvPr id="3" name="TextBox 2">
            <a:extLst>
              <a:ext uri="{FF2B5EF4-FFF2-40B4-BE49-F238E27FC236}">
                <a16:creationId xmlns:a16="http://schemas.microsoft.com/office/drawing/2014/main" id="{FD7E7308-6DA1-F77B-D2F8-F6263A057786}"/>
              </a:ext>
            </a:extLst>
          </p:cNvPr>
          <p:cNvSpPr txBox="1"/>
          <p:nvPr/>
        </p:nvSpPr>
        <p:spPr>
          <a:xfrm>
            <a:off x="321904" y="2237962"/>
            <a:ext cx="11322699" cy="3785652"/>
          </a:xfrm>
          <a:prstGeom prst="rect">
            <a:avLst/>
          </a:prstGeom>
          <a:solidFill>
            <a:srgbClr val="FF33CC"/>
          </a:solidFill>
        </p:spPr>
        <p:txBody>
          <a:bodyPr wrap="square">
            <a:spAutoFit/>
          </a:bodyPr>
          <a:lstStyle/>
          <a:p>
            <a:pPr algn="ctr"/>
            <a:r>
              <a:rPr lang="en-GB" sz="3000" dirty="0">
                <a:latin typeface="Comic Sans MS" panose="030F0702030302020204" pitchFamily="66" charset="0"/>
              </a:rPr>
              <a:t>Riding a bike is great fun. It’s good for our bodies and good for the planet as well. </a:t>
            </a:r>
          </a:p>
          <a:p>
            <a:pPr algn="ctr"/>
            <a:r>
              <a:rPr lang="en-GB" sz="3000" dirty="0">
                <a:latin typeface="Comic Sans MS" panose="030F0702030302020204" pitchFamily="66" charset="0"/>
              </a:rPr>
              <a:t>But cycling can be dangerous, and drivers and cyclists need to take proper care to keep each other safe. Cyclists are some of the most vulnerable road users, and children are at particular risk. </a:t>
            </a:r>
          </a:p>
          <a:p>
            <a:pPr algn="ctr"/>
            <a:r>
              <a:rPr lang="en-GB" sz="3000" dirty="0">
                <a:latin typeface="Comic Sans MS" panose="030F0702030302020204" pitchFamily="66" charset="0"/>
              </a:rPr>
              <a:t>About 100 children under the age of 11 are killed or seriously injured in cycling collisions every year.</a:t>
            </a:r>
            <a:endParaRPr lang="en-GB" sz="3000" dirty="0"/>
          </a:p>
        </p:txBody>
      </p:sp>
      <p:pic>
        <p:nvPicPr>
          <p:cNvPr id="6" name="Picture 5">
            <a:extLst>
              <a:ext uri="{FF2B5EF4-FFF2-40B4-BE49-F238E27FC236}">
                <a16:creationId xmlns:a16="http://schemas.microsoft.com/office/drawing/2014/main" id="{11C00738-6355-1881-5608-DAF9DD5917AA}"/>
              </a:ext>
            </a:extLst>
          </p:cNvPr>
          <p:cNvPicPr>
            <a:picLocks noChangeAspect="1"/>
          </p:cNvPicPr>
          <p:nvPr/>
        </p:nvPicPr>
        <p:blipFill>
          <a:blip r:embed="rId2"/>
          <a:stretch>
            <a:fillRect/>
          </a:stretch>
        </p:blipFill>
        <p:spPr>
          <a:xfrm>
            <a:off x="0" y="-17685"/>
            <a:ext cx="1993641" cy="1182974"/>
          </a:xfrm>
          <a:prstGeom prst="rect">
            <a:avLst/>
          </a:prstGeom>
          <a:ln w="28575">
            <a:solidFill>
              <a:srgbClr val="FF0000"/>
            </a:solidFill>
          </a:ln>
        </p:spPr>
      </p:pic>
      <p:pic>
        <p:nvPicPr>
          <p:cNvPr id="5" name="Picture 4">
            <a:extLst>
              <a:ext uri="{FF2B5EF4-FFF2-40B4-BE49-F238E27FC236}">
                <a16:creationId xmlns:a16="http://schemas.microsoft.com/office/drawing/2014/main" id="{7E6B0CDA-B976-5F93-BA8B-661F1DAE953F}"/>
              </a:ext>
            </a:extLst>
          </p:cNvPr>
          <p:cNvPicPr>
            <a:picLocks noChangeAspect="1"/>
          </p:cNvPicPr>
          <p:nvPr/>
        </p:nvPicPr>
        <p:blipFill>
          <a:blip r:embed="rId3"/>
          <a:stretch>
            <a:fillRect/>
          </a:stretch>
        </p:blipFill>
        <p:spPr>
          <a:xfrm>
            <a:off x="10379852" y="372721"/>
            <a:ext cx="1630653" cy="1585135"/>
          </a:xfrm>
          <a:prstGeom prst="rect">
            <a:avLst/>
          </a:prstGeom>
        </p:spPr>
      </p:pic>
      <p:sp>
        <p:nvSpPr>
          <p:cNvPr id="2" name="Slide Number Placeholder 1">
            <a:extLst>
              <a:ext uri="{FF2B5EF4-FFF2-40B4-BE49-F238E27FC236}">
                <a16:creationId xmlns:a16="http://schemas.microsoft.com/office/drawing/2014/main" id="{637E8F1E-AE87-4230-B0E5-07C4C8BD1D26}"/>
              </a:ext>
            </a:extLst>
          </p:cNvPr>
          <p:cNvSpPr>
            <a:spLocks noGrp="1"/>
          </p:cNvSpPr>
          <p:nvPr>
            <p:ph type="sldNum" sz="quarter" idx="12"/>
          </p:nvPr>
        </p:nvSpPr>
        <p:spPr/>
        <p:txBody>
          <a:bodyPr/>
          <a:lstStyle/>
          <a:p>
            <a:fld id="{0F50CE13-EDE5-4F1B-A28B-3AB5501A4C74}" type="slidenum">
              <a:rPr lang="en-GB" smtClean="0"/>
              <a:t>8</a:t>
            </a:fld>
            <a:endParaRPr lang="en-GB"/>
          </a:p>
        </p:txBody>
      </p:sp>
    </p:spTree>
    <p:extLst>
      <p:ext uri="{BB962C8B-B14F-4D97-AF65-F5344CB8AC3E}">
        <p14:creationId xmlns:p14="http://schemas.microsoft.com/office/powerpoint/2010/main" val="369764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CC8F5-2522-F3E9-000F-6DD38B4216E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5F4A919-1F91-7352-00FF-A9C4C54E6FE5}"/>
              </a:ext>
            </a:extLst>
          </p:cNvPr>
          <p:cNvSpPr txBox="1"/>
          <p:nvPr/>
        </p:nvSpPr>
        <p:spPr>
          <a:xfrm>
            <a:off x="438537" y="-75796"/>
            <a:ext cx="10636899" cy="1046440"/>
          </a:xfrm>
          <a:prstGeom prst="rect">
            <a:avLst/>
          </a:prstGeom>
          <a:noFill/>
        </p:spPr>
        <p:txBody>
          <a:bodyPr wrap="square" rtlCol="0">
            <a:spAutoFit/>
          </a:bodyPr>
          <a:lstStyle/>
          <a:p>
            <a:pPr algn="ctr"/>
            <a:r>
              <a:rPr lang="en-GB" sz="6200" b="1" i="0" u="sng" dirty="0">
                <a:ln>
                  <a:solidFill>
                    <a:schemeClr val="tx1"/>
                  </a:solidFill>
                </a:ln>
                <a:solidFill>
                  <a:srgbClr val="E1222E"/>
                </a:solidFill>
                <a:effectLst/>
                <a:latin typeface="Cooper Black" panose="0208090404030B020404" pitchFamily="18" charset="0"/>
              </a:rPr>
              <a:t>Cycle safety </a:t>
            </a:r>
          </a:p>
        </p:txBody>
      </p:sp>
      <p:sp>
        <p:nvSpPr>
          <p:cNvPr id="7" name="TextBox 6">
            <a:extLst>
              <a:ext uri="{FF2B5EF4-FFF2-40B4-BE49-F238E27FC236}">
                <a16:creationId xmlns:a16="http://schemas.microsoft.com/office/drawing/2014/main" id="{F57D32E9-F700-3C53-0A62-E9B636CBF56A}"/>
              </a:ext>
            </a:extLst>
          </p:cNvPr>
          <p:cNvSpPr txBox="1"/>
          <p:nvPr/>
        </p:nvSpPr>
        <p:spPr>
          <a:xfrm>
            <a:off x="996820" y="1588759"/>
            <a:ext cx="9265297" cy="646331"/>
          </a:xfrm>
          <a:prstGeom prst="rect">
            <a:avLst/>
          </a:prstGeom>
          <a:solidFill>
            <a:srgbClr val="FF99FF"/>
          </a:solidFill>
        </p:spPr>
        <p:txBody>
          <a:bodyPr wrap="square">
            <a:spAutoFit/>
          </a:bodyPr>
          <a:lstStyle/>
          <a:p>
            <a:pPr algn="ctr"/>
            <a:r>
              <a:rPr lang="en-GB" sz="3600" dirty="0">
                <a:latin typeface="Comic Sans MS" panose="030F0702030302020204" pitchFamily="66" charset="0"/>
              </a:rPr>
              <a:t>Let’s watch a short video about cycling.</a:t>
            </a:r>
          </a:p>
        </p:txBody>
      </p:sp>
      <p:sp>
        <p:nvSpPr>
          <p:cNvPr id="3" name="TextBox 2">
            <a:extLst>
              <a:ext uri="{FF2B5EF4-FFF2-40B4-BE49-F238E27FC236}">
                <a16:creationId xmlns:a16="http://schemas.microsoft.com/office/drawing/2014/main" id="{97DE69E3-2CDC-C997-035B-CFA12B2DD3B7}"/>
              </a:ext>
            </a:extLst>
          </p:cNvPr>
          <p:cNvSpPr txBox="1"/>
          <p:nvPr/>
        </p:nvSpPr>
        <p:spPr>
          <a:xfrm>
            <a:off x="219267" y="2704492"/>
            <a:ext cx="11322699" cy="3323987"/>
          </a:xfrm>
          <a:prstGeom prst="rect">
            <a:avLst/>
          </a:prstGeom>
          <a:solidFill>
            <a:srgbClr val="FF33CC"/>
          </a:solidFill>
        </p:spPr>
        <p:txBody>
          <a:bodyPr wrap="square">
            <a:spAutoFit/>
          </a:bodyPr>
          <a:lstStyle/>
          <a:p>
            <a:pPr marL="457200" indent="-457200" algn="ctr">
              <a:buFont typeface="Arial" panose="020B0604020202020204" pitchFamily="34" charset="0"/>
              <a:buChar char="•"/>
            </a:pPr>
            <a:r>
              <a:rPr lang="en-GB" sz="3000" dirty="0">
                <a:latin typeface="Comic Sans MS" panose="030F0702030302020204" pitchFamily="66" charset="0"/>
              </a:rPr>
              <a:t>Brake recommends that children under the age of 10 should always ride with a grown up and should only cycle on safe, segregated paths away from motorised traffic.</a:t>
            </a:r>
          </a:p>
          <a:p>
            <a:pPr marL="457200" indent="-457200" algn="ctr">
              <a:buFont typeface="Arial" panose="020B0604020202020204" pitchFamily="34" charset="0"/>
              <a:buChar char="•"/>
            </a:pPr>
            <a:r>
              <a:rPr lang="en-GB" sz="3000" dirty="0">
                <a:latin typeface="Comic Sans MS" panose="030F0702030302020204" pitchFamily="66" charset="0"/>
              </a:rPr>
              <a:t>All children should wear a helmet to protect their head if they fall off. </a:t>
            </a:r>
          </a:p>
          <a:p>
            <a:pPr marL="457200" indent="-457200" algn="ctr">
              <a:buFont typeface="Arial" panose="020B0604020202020204" pitchFamily="34" charset="0"/>
              <a:buChar char="•"/>
            </a:pPr>
            <a:r>
              <a:rPr lang="en-GB" sz="3000" dirty="0">
                <a:latin typeface="Comic Sans MS" panose="030F0702030302020204" pitchFamily="66" charset="0"/>
              </a:rPr>
              <a:t>Wearing bright clothes can help drivers to see cyclists.</a:t>
            </a:r>
          </a:p>
          <a:p>
            <a:pPr marL="457200" indent="-457200" algn="ctr">
              <a:buFont typeface="Arial" panose="020B0604020202020204" pitchFamily="34" charset="0"/>
              <a:buChar char="•"/>
            </a:pPr>
            <a:endParaRPr lang="en-GB" sz="3000" dirty="0"/>
          </a:p>
        </p:txBody>
      </p:sp>
      <p:pic>
        <p:nvPicPr>
          <p:cNvPr id="6" name="Picture 5">
            <a:extLst>
              <a:ext uri="{FF2B5EF4-FFF2-40B4-BE49-F238E27FC236}">
                <a16:creationId xmlns:a16="http://schemas.microsoft.com/office/drawing/2014/main" id="{9DB92A01-BBE5-3304-529D-31B9D1816CF8}"/>
              </a:ext>
            </a:extLst>
          </p:cNvPr>
          <p:cNvPicPr>
            <a:picLocks noChangeAspect="1"/>
          </p:cNvPicPr>
          <p:nvPr/>
        </p:nvPicPr>
        <p:blipFill>
          <a:blip r:embed="rId2"/>
          <a:stretch>
            <a:fillRect/>
          </a:stretch>
        </p:blipFill>
        <p:spPr>
          <a:xfrm>
            <a:off x="0" y="-17685"/>
            <a:ext cx="1993641" cy="1182974"/>
          </a:xfrm>
          <a:prstGeom prst="rect">
            <a:avLst/>
          </a:prstGeom>
          <a:ln w="28575">
            <a:solidFill>
              <a:srgbClr val="FF0000"/>
            </a:solidFill>
          </a:ln>
        </p:spPr>
      </p:pic>
      <p:sp>
        <p:nvSpPr>
          <p:cNvPr id="2" name="Slide Number Placeholder 1">
            <a:extLst>
              <a:ext uri="{FF2B5EF4-FFF2-40B4-BE49-F238E27FC236}">
                <a16:creationId xmlns:a16="http://schemas.microsoft.com/office/drawing/2014/main" id="{2F16D917-33F0-421B-9B6C-0A6BBCAB7677}"/>
              </a:ext>
            </a:extLst>
          </p:cNvPr>
          <p:cNvSpPr>
            <a:spLocks noGrp="1"/>
          </p:cNvSpPr>
          <p:nvPr>
            <p:ph type="sldNum" sz="quarter" idx="12"/>
          </p:nvPr>
        </p:nvSpPr>
        <p:spPr/>
        <p:txBody>
          <a:bodyPr/>
          <a:lstStyle/>
          <a:p>
            <a:fld id="{0F50CE13-EDE5-4F1B-A28B-3AB5501A4C74}" type="slidenum">
              <a:rPr lang="en-GB" smtClean="0"/>
              <a:t>9</a:t>
            </a:fld>
            <a:endParaRPr lang="en-GB"/>
          </a:p>
        </p:txBody>
      </p:sp>
    </p:spTree>
    <p:extLst>
      <p:ext uri="{BB962C8B-B14F-4D97-AF65-F5344CB8AC3E}">
        <p14:creationId xmlns:p14="http://schemas.microsoft.com/office/powerpoint/2010/main" val="77078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4491</TotalTime>
  <Words>1291</Words>
  <Application>Microsoft Office PowerPoint</Application>
  <PresentationFormat>Widescreen</PresentationFormat>
  <Paragraphs>157</Paragraphs>
  <Slides>15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Aptos</vt:lpstr>
      <vt:lpstr>Arial</vt:lpstr>
      <vt:lpstr>Calibri</vt:lpstr>
      <vt:lpstr>Calibri Light</vt:lpstr>
      <vt:lpstr>Comic Sans MS</vt:lpstr>
      <vt:lpstr>Cooper Black</vt:lpstr>
      <vt:lpstr>DIN-Regular</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 Cycle safety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Dilley</dc:creator>
  <cp:lastModifiedBy>Hedvika Duskova</cp:lastModifiedBy>
  <cp:revision>102</cp:revision>
  <cp:lastPrinted>2025-11-17T13:14:18Z</cp:lastPrinted>
  <dcterms:created xsi:type="dcterms:W3CDTF">2020-11-11T14:35:14Z</dcterms:created>
  <dcterms:modified xsi:type="dcterms:W3CDTF">2025-11-21T09:32:01Z</dcterms:modified>
</cp:coreProperties>
</file>