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23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0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8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4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11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8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7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6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6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C588-A47D-4715-B2D5-90294878D9FE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EA0FB-75A4-45C7-85FE-58EF340462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5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912" y="430696"/>
            <a:ext cx="3054627" cy="1294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Does my child have a temperature, new continuous cough or lost taste or sense of smell?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04591" y="430696"/>
            <a:ext cx="2994992" cy="1368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Does any member of our household have a temperature, new continuous cough or lost taste or sense of smell?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490329" y="2144416"/>
            <a:ext cx="728869" cy="7421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Yes 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122581" y="4318814"/>
            <a:ext cx="3054627" cy="1257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CHILD MUST GET COVID TEST </a:t>
            </a:r>
            <a:r>
              <a:rPr lang="en-GB" dirty="0" smtClean="0"/>
              <a:t>– COVID NHS Number </a:t>
            </a:r>
            <a:r>
              <a:rPr lang="en-GB" dirty="0" smtClean="0"/>
              <a:t>119 – MUST INFORM SCHOOL OF RESULT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736573" y="8708341"/>
            <a:ext cx="1245704" cy="1073427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Child can go to school 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1911" y="3351139"/>
            <a:ext cx="1777449" cy="694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Child stays at home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02088" y="5940280"/>
            <a:ext cx="1245704" cy="649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Positive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842047" y="5978381"/>
            <a:ext cx="1245704" cy="6493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Negative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81260" y="1947221"/>
            <a:ext cx="728869" cy="7421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Yes 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2994991" y="3028119"/>
            <a:ext cx="728869" cy="7421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99454" y="2812762"/>
            <a:ext cx="2700129" cy="80342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 members of the household stay at home.</a:t>
            </a:r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39743" y="7008743"/>
            <a:ext cx="1577010" cy="151505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Child Stay at home for at least 10 days and temperature </a:t>
            </a:r>
            <a:r>
              <a:rPr lang="en-GB" sz="1600" smtClean="0"/>
              <a:t>has gone</a:t>
            </a:r>
            <a:endParaRPr lang="en-GB" sz="1600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3419061" y="3879584"/>
            <a:ext cx="3349486" cy="1881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Member of household showing  symptoms  must get COVID test – </a:t>
            </a:r>
            <a:r>
              <a:rPr lang="en-GB" dirty="0" smtClean="0"/>
              <a:t> COVID NHS NUMBER 119 </a:t>
            </a:r>
            <a:r>
              <a:rPr lang="en-GB" dirty="0" smtClean="0"/>
              <a:t>and others get tested if they show symptoms – MUST INFORM SCHOOL OF RESULT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5522843" y="5978381"/>
            <a:ext cx="1245704" cy="649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Positive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4036944" y="5978381"/>
            <a:ext cx="1245704" cy="6493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Negative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522843" y="6844748"/>
            <a:ext cx="1245704" cy="119269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Child stays at home for 10 days 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1712838" y="6997148"/>
            <a:ext cx="1504122" cy="12291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If child is well and temperature gone 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4" idx="2"/>
            <a:endCxn id="15" idx="0"/>
          </p:cNvCxnSpPr>
          <p:nvPr/>
        </p:nvCxnSpPr>
        <p:spPr>
          <a:xfrm>
            <a:off x="1759226" y="1725308"/>
            <a:ext cx="1600200" cy="13028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15" idx="0"/>
          </p:cNvCxnSpPr>
          <p:nvPr/>
        </p:nvCxnSpPr>
        <p:spPr>
          <a:xfrm flipH="1">
            <a:off x="3359426" y="1798979"/>
            <a:ext cx="1742661" cy="12291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  <a:endCxn id="9" idx="0"/>
          </p:cNvCxnSpPr>
          <p:nvPr/>
        </p:nvCxnSpPr>
        <p:spPr>
          <a:xfrm flipH="1">
            <a:off x="3359425" y="3770240"/>
            <a:ext cx="1" cy="49381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2"/>
            <a:endCxn id="14" idx="0"/>
          </p:cNvCxnSpPr>
          <p:nvPr/>
        </p:nvCxnSpPr>
        <p:spPr>
          <a:xfrm>
            <a:off x="5102087" y="1798979"/>
            <a:ext cx="1043608" cy="1482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2"/>
            <a:endCxn id="11" idx="0"/>
          </p:cNvCxnSpPr>
          <p:nvPr/>
        </p:nvCxnSpPr>
        <p:spPr>
          <a:xfrm>
            <a:off x="854764" y="2886537"/>
            <a:ext cx="265872" cy="4646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2"/>
            <a:endCxn id="7" idx="0"/>
          </p:cNvCxnSpPr>
          <p:nvPr/>
        </p:nvCxnSpPr>
        <p:spPr>
          <a:xfrm>
            <a:off x="1120636" y="4046108"/>
            <a:ext cx="529259" cy="2727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2"/>
            <a:endCxn id="12" idx="0"/>
          </p:cNvCxnSpPr>
          <p:nvPr/>
        </p:nvCxnSpPr>
        <p:spPr>
          <a:xfrm flipH="1">
            <a:off x="824940" y="5575851"/>
            <a:ext cx="824955" cy="36442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" idx="2"/>
            <a:endCxn id="13" idx="0"/>
          </p:cNvCxnSpPr>
          <p:nvPr/>
        </p:nvCxnSpPr>
        <p:spPr>
          <a:xfrm>
            <a:off x="1649895" y="5575851"/>
            <a:ext cx="815004" cy="40253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2" idx="2"/>
            <a:endCxn id="17" idx="0"/>
          </p:cNvCxnSpPr>
          <p:nvPr/>
        </p:nvCxnSpPr>
        <p:spPr>
          <a:xfrm>
            <a:off x="824940" y="6589635"/>
            <a:ext cx="3308" cy="4191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3" idx="2"/>
            <a:endCxn id="23" idx="0"/>
          </p:cNvCxnSpPr>
          <p:nvPr/>
        </p:nvCxnSpPr>
        <p:spPr>
          <a:xfrm>
            <a:off x="2464899" y="6627736"/>
            <a:ext cx="0" cy="3694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3" idx="2"/>
            <a:endCxn id="9" idx="0"/>
          </p:cNvCxnSpPr>
          <p:nvPr/>
        </p:nvCxnSpPr>
        <p:spPr>
          <a:xfrm>
            <a:off x="2464899" y="8226288"/>
            <a:ext cx="894526" cy="4820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4" idx="2"/>
            <a:endCxn id="16" idx="0"/>
          </p:cNvCxnSpPr>
          <p:nvPr/>
        </p:nvCxnSpPr>
        <p:spPr>
          <a:xfrm flipH="1">
            <a:off x="5249519" y="2689342"/>
            <a:ext cx="896176" cy="1234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6" idx="2"/>
            <a:endCxn id="19" idx="0"/>
          </p:cNvCxnSpPr>
          <p:nvPr/>
        </p:nvCxnSpPr>
        <p:spPr>
          <a:xfrm flipH="1">
            <a:off x="5093804" y="3616186"/>
            <a:ext cx="155715" cy="2633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9" idx="2"/>
            <a:endCxn id="21" idx="0"/>
          </p:cNvCxnSpPr>
          <p:nvPr/>
        </p:nvCxnSpPr>
        <p:spPr>
          <a:xfrm flipH="1">
            <a:off x="4659796" y="5761369"/>
            <a:ext cx="434008" cy="2170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9" idx="2"/>
            <a:endCxn id="20" idx="0"/>
          </p:cNvCxnSpPr>
          <p:nvPr/>
        </p:nvCxnSpPr>
        <p:spPr>
          <a:xfrm>
            <a:off x="5093804" y="5761369"/>
            <a:ext cx="1051891" cy="2170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0" idx="2"/>
            <a:endCxn id="22" idx="0"/>
          </p:cNvCxnSpPr>
          <p:nvPr/>
        </p:nvCxnSpPr>
        <p:spPr>
          <a:xfrm>
            <a:off x="6145695" y="6627736"/>
            <a:ext cx="0" cy="2170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1" idx="2"/>
            <a:endCxn id="9" idx="0"/>
          </p:cNvCxnSpPr>
          <p:nvPr/>
        </p:nvCxnSpPr>
        <p:spPr>
          <a:xfrm flipH="1">
            <a:off x="3359425" y="6627736"/>
            <a:ext cx="1300371" cy="208060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177748" y="8120272"/>
            <a:ext cx="2590799" cy="16797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If you are contacted by </a:t>
            </a:r>
            <a:r>
              <a:rPr lang="en-GB" sz="1400" dirty="0"/>
              <a:t>NHS Test and </a:t>
            </a:r>
            <a:r>
              <a:rPr lang="en-GB" sz="1400" dirty="0" smtClean="0"/>
              <a:t>Trace (and your child was with you during the contact with the COVID-19 person) you and your child must self isolate for 14 days, even if either of you receive a negative test. </a:t>
            </a:r>
            <a:endParaRPr lang="en-GB" sz="1400" dirty="0"/>
          </a:p>
        </p:txBody>
      </p:sp>
      <p:sp>
        <p:nvSpPr>
          <p:cNvPr id="126" name="Rectangle 125"/>
          <p:cNvSpPr/>
          <p:nvPr/>
        </p:nvSpPr>
        <p:spPr>
          <a:xfrm>
            <a:off x="174565" y="-88607"/>
            <a:ext cx="65088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COVID SYMPTOMS AT HOME FLOW CHART</a:t>
            </a:r>
            <a:endParaRPr lang="en-US" sz="28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3" name="Straight Arrow Connector 132"/>
          <p:cNvCxnSpPr>
            <a:stCxn id="4" idx="2"/>
            <a:endCxn id="6" idx="0"/>
          </p:cNvCxnSpPr>
          <p:nvPr/>
        </p:nvCxnSpPr>
        <p:spPr>
          <a:xfrm flipH="1">
            <a:off x="854764" y="1725308"/>
            <a:ext cx="904462" cy="4191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104352" y="8595701"/>
            <a:ext cx="2534485" cy="1183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If child shows any COVID-19 symptoms they cannot return to school without receiving a NEGATIVE TEST.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1317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321" y="431541"/>
            <a:ext cx="6241775" cy="6427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CHILD HAS TEMPRATURE, DEVELOPS NEW CONTINOUS COUGH or LOSES SENSE OF TASTE OR SMELL </a:t>
            </a:r>
            <a:endParaRPr lang="en-GB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682487" y="1045607"/>
            <a:ext cx="1444486" cy="465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CHILD </a:t>
            </a:r>
            <a:endParaRPr lang="en-GB" sz="1400" dirty="0"/>
          </a:p>
        </p:txBody>
      </p:sp>
      <p:sp>
        <p:nvSpPr>
          <p:cNvPr id="38" name="Rounded Rectangle 37"/>
          <p:cNvSpPr/>
          <p:nvPr/>
        </p:nvSpPr>
        <p:spPr>
          <a:xfrm>
            <a:off x="4729038" y="1040974"/>
            <a:ext cx="1444486" cy="477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STAFF</a:t>
            </a:r>
            <a:endParaRPr lang="en-GB" sz="1400" dirty="0"/>
          </a:p>
        </p:txBody>
      </p:sp>
      <p:sp>
        <p:nvSpPr>
          <p:cNvPr id="39" name="Rounded Rectangle 38"/>
          <p:cNvSpPr/>
          <p:nvPr/>
        </p:nvSpPr>
        <p:spPr>
          <a:xfrm>
            <a:off x="67916" y="1931460"/>
            <a:ext cx="2667334" cy="1052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REMOVED FROM ROOM IMMEDIATELY  in COVID LAYBY / CORRIDOR</a:t>
            </a:r>
          </a:p>
          <a:p>
            <a:pPr algn="ctr"/>
            <a:r>
              <a:rPr lang="en-GB" sz="1400" dirty="0" smtClean="0"/>
              <a:t>(Others children stopped from passing if possible) </a:t>
            </a:r>
            <a:endParaRPr lang="en-GB" sz="1400" dirty="0"/>
          </a:p>
        </p:txBody>
      </p:sp>
      <p:sp>
        <p:nvSpPr>
          <p:cNvPr id="41" name="Rounded Rectangle 40"/>
          <p:cNvSpPr/>
          <p:nvPr/>
        </p:nvSpPr>
        <p:spPr>
          <a:xfrm>
            <a:off x="4305133" y="1845388"/>
            <a:ext cx="2299252" cy="1138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Staff Member from classroom / year group put on Full PPE – mask, visor, apron and gloves</a:t>
            </a:r>
            <a:endParaRPr lang="en-GB" sz="1400" dirty="0"/>
          </a:p>
        </p:txBody>
      </p:sp>
      <p:sp>
        <p:nvSpPr>
          <p:cNvPr id="42" name="Rounded Rectangle 41"/>
          <p:cNvSpPr/>
          <p:nvPr/>
        </p:nvSpPr>
        <p:spPr>
          <a:xfrm>
            <a:off x="1301363" y="3271248"/>
            <a:ext cx="4320208" cy="830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PPE Staff Member and Child move to FIRST AID  ISOLATION BAY in Sheep Pen – avoiding other staff and children </a:t>
            </a:r>
            <a:endParaRPr lang="en-GB" sz="1400" dirty="0"/>
          </a:p>
        </p:txBody>
      </p:sp>
      <p:sp>
        <p:nvSpPr>
          <p:cNvPr id="44" name="Rounded Rectangle 43"/>
          <p:cNvSpPr/>
          <p:nvPr/>
        </p:nvSpPr>
        <p:spPr>
          <a:xfrm>
            <a:off x="3620989" y="4388953"/>
            <a:ext cx="3062909" cy="10222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PPE Staff Member takes temperature </a:t>
            </a:r>
          </a:p>
          <a:p>
            <a:pPr algn="ctr"/>
            <a:r>
              <a:rPr lang="en-GB" sz="1400" dirty="0" smtClean="0"/>
              <a:t>Inform office staff if over 37.8 degrees.  Member of staff stays with child </a:t>
            </a:r>
            <a:endParaRPr lang="en-GB" sz="1400" dirty="0"/>
          </a:p>
        </p:txBody>
      </p:sp>
      <p:sp>
        <p:nvSpPr>
          <p:cNvPr id="45" name="Rounded Rectangle 44"/>
          <p:cNvSpPr/>
          <p:nvPr/>
        </p:nvSpPr>
        <p:spPr>
          <a:xfrm>
            <a:off x="397560" y="4551169"/>
            <a:ext cx="2554356" cy="697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Child stays in FIRST ISOLATION BAY </a:t>
            </a:r>
            <a:endParaRPr lang="en-GB" sz="1400" dirty="0"/>
          </a:p>
        </p:txBody>
      </p:sp>
      <p:sp>
        <p:nvSpPr>
          <p:cNvPr id="47" name="Rounded Rectangle 46"/>
          <p:cNvSpPr/>
          <p:nvPr/>
        </p:nvSpPr>
        <p:spPr>
          <a:xfrm>
            <a:off x="2951916" y="5616638"/>
            <a:ext cx="3790956" cy="13588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PPE Staff Member informs the Office staff of the temperature and Office staff ring parents to request IMMEDIATE pick up and request parents to organise a COVID test. Parent to wait in front lobby. </a:t>
            </a:r>
            <a:endParaRPr lang="en-GB" sz="1400" dirty="0"/>
          </a:p>
        </p:txBody>
      </p:sp>
      <p:sp>
        <p:nvSpPr>
          <p:cNvPr id="48" name="Rounded Rectangle 47"/>
          <p:cNvSpPr/>
          <p:nvPr/>
        </p:nvSpPr>
        <p:spPr>
          <a:xfrm>
            <a:off x="3570465" y="7143270"/>
            <a:ext cx="3163956" cy="604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Member of office staff gets siblings and child’s personal item. </a:t>
            </a:r>
            <a:endParaRPr lang="en-GB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393838" y="7900449"/>
            <a:ext cx="6135258" cy="433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PPE Member of staff take child to </a:t>
            </a:r>
            <a:r>
              <a:rPr lang="en-GB" sz="1400" smtClean="0"/>
              <a:t>front lobby </a:t>
            </a:r>
            <a:r>
              <a:rPr lang="en-GB" sz="1400" dirty="0" smtClean="0"/>
              <a:t>and reminds parent to get a COVID-19 test and let us know the result.  </a:t>
            </a:r>
            <a:endParaRPr lang="en-GB" sz="1400" dirty="0"/>
          </a:p>
        </p:txBody>
      </p:sp>
      <p:sp>
        <p:nvSpPr>
          <p:cNvPr id="50" name="Rounded Rectangle 49"/>
          <p:cNvSpPr/>
          <p:nvPr/>
        </p:nvSpPr>
        <p:spPr>
          <a:xfrm>
            <a:off x="212522" y="8545959"/>
            <a:ext cx="6497889" cy="472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 smtClean="0"/>
              <a:t>PPE Member of staff closes FIRST AID ISOLATION BAY AND ADDS CLOSED SIGN and REMOVE PPE AND PLACES IN YELLOW BIN and wash hands thoroughly and return to class  </a:t>
            </a:r>
            <a:endParaRPr lang="en-GB" sz="1300" dirty="0"/>
          </a:p>
        </p:txBody>
      </p:sp>
      <p:sp>
        <p:nvSpPr>
          <p:cNvPr id="51" name="Rounded Rectangle 50"/>
          <p:cNvSpPr/>
          <p:nvPr/>
        </p:nvSpPr>
        <p:spPr>
          <a:xfrm>
            <a:off x="267773" y="9324087"/>
            <a:ext cx="6387385" cy="497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CLEANERS CLEAN FIRST AID ISOLATION BAY WITH MILTON / BLEACH – WEARING FULL PPE and CLOSED SIGN REMOVED </a:t>
            </a:r>
            <a:endParaRPr lang="en-GB" sz="1400" dirty="0"/>
          </a:p>
        </p:txBody>
      </p:sp>
      <p:sp>
        <p:nvSpPr>
          <p:cNvPr id="2" name="Rectangle 1"/>
          <p:cNvSpPr/>
          <p:nvPr/>
        </p:nvSpPr>
        <p:spPr>
          <a:xfrm>
            <a:off x="190530" y="-5284"/>
            <a:ext cx="657898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ACTIONS IF CHILD SHOWS COVID-19 SYMPTOMS AT SCHOOL</a:t>
            </a:r>
            <a:endParaRPr lang="en-US" sz="20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6" name="Straight Arrow Connector 25"/>
          <p:cNvCxnSpPr>
            <a:stCxn id="38" idx="2"/>
            <a:endCxn id="41" idx="0"/>
          </p:cNvCxnSpPr>
          <p:nvPr/>
        </p:nvCxnSpPr>
        <p:spPr>
          <a:xfrm>
            <a:off x="5451281" y="1518799"/>
            <a:ext cx="3478" cy="3265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" idx="2"/>
            <a:endCxn id="39" idx="0"/>
          </p:cNvCxnSpPr>
          <p:nvPr/>
        </p:nvCxnSpPr>
        <p:spPr>
          <a:xfrm flipH="1">
            <a:off x="1401583" y="1510675"/>
            <a:ext cx="3147" cy="4207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1" idx="2"/>
            <a:endCxn id="42" idx="0"/>
          </p:cNvCxnSpPr>
          <p:nvPr/>
        </p:nvCxnSpPr>
        <p:spPr>
          <a:xfrm flipH="1">
            <a:off x="3461467" y="2983797"/>
            <a:ext cx="1993292" cy="2874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9" idx="2"/>
          </p:cNvCxnSpPr>
          <p:nvPr/>
        </p:nvCxnSpPr>
        <p:spPr>
          <a:xfrm>
            <a:off x="1401583" y="2983797"/>
            <a:ext cx="2177333" cy="2874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2" idx="2"/>
            <a:endCxn id="45" idx="0"/>
          </p:cNvCxnSpPr>
          <p:nvPr/>
        </p:nvCxnSpPr>
        <p:spPr>
          <a:xfrm flipH="1">
            <a:off x="1674738" y="4101502"/>
            <a:ext cx="1786729" cy="4496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2" idx="2"/>
            <a:endCxn id="44" idx="0"/>
          </p:cNvCxnSpPr>
          <p:nvPr/>
        </p:nvCxnSpPr>
        <p:spPr>
          <a:xfrm>
            <a:off x="3461467" y="4101502"/>
            <a:ext cx="1690977" cy="2874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4" idx="2"/>
            <a:endCxn id="47" idx="0"/>
          </p:cNvCxnSpPr>
          <p:nvPr/>
        </p:nvCxnSpPr>
        <p:spPr>
          <a:xfrm flipH="1">
            <a:off x="4847394" y="5411155"/>
            <a:ext cx="305050" cy="2054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47" idx="2"/>
            <a:endCxn id="48" idx="0"/>
          </p:cNvCxnSpPr>
          <p:nvPr/>
        </p:nvCxnSpPr>
        <p:spPr>
          <a:xfrm>
            <a:off x="4847394" y="6975529"/>
            <a:ext cx="305049" cy="1677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48" idx="2"/>
            <a:endCxn id="49" idx="0"/>
          </p:cNvCxnSpPr>
          <p:nvPr/>
        </p:nvCxnSpPr>
        <p:spPr>
          <a:xfrm flipH="1">
            <a:off x="3461467" y="7747790"/>
            <a:ext cx="1690976" cy="1526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9" idx="2"/>
            <a:endCxn id="50" idx="0"/>
          </p:cNvCxnSpPr>
          <p:nvPr/>
        </p:nvCxnSpPr>
        <p:spPr>
          <a:xfrm>
            <a:off x="3461467" y="8334420"/>
            <a:ext cx="0" cy="2115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0" idx="2"/>
            <a:endCxn id="51" idx="0"/>
          </p:cNvCxnSpPr>
          <p:nvPr/>
        </p:nvCxnSpPr>
        <p:spPr>
          <a:xfrm flipH="1">
            <a:off x="3461466" y="9018154"/>
            <a:ext cx="1" cy="3059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45" idx="2"/>
            <a:endCxn id="49" idx="0"/>
          </p:cNvCxnSpPr>
          <p:nvPr/>
        </p:nvCxnSpPr>
        <p:spPr>
          <a:xfrm>
            <a:off x="1674738" y="5248938"/>
            <a:ext cx="1786729" cy="26515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91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428</Words>
  <Application>Microsoft Office PowerPoint</Application>
  <PresentationFormat>A4 Paper (210x297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Pilgrims' Cross 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le fevre</dc:creator>
  <cp:lastModifiedBy>jon le fevre</cp:lastModifiedBy>
  <cp:revision>13</cp:revision>
  <dcterms:created xsi:type="dcterms:W3CDTF">2020-08-24T12:54:28Z</dcterms:created>
  <dcterms:modified xsi:type="dcterms:W3CDTF">2020-08-24T16:07:44Z</dcterms:modified>
</cp:coreProperties>
</file>