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4"/>
  </p:sldMasterIdLst>
  <p:sldIdLst>
    <p:sldId id="256" r:id="rId5"/>
    <p:sldId id="279" r:id="rId6"/>
    <p:sldId id="287" r:id="rId7"/>
    <p:sldId id="264" r:id="rId8"/>
    <p:sldId id="286" r:id="rId9"/>
    <p:sldId id="258" r:id="rId10"/>
    <p:sldId id="280" r:id="rId11"/>
    <p:sldId id="273" r:id="rId12"/>
    <p:sldId id="275" r:id="rId13"/>
    <p:sldId id="281" r:id="rId14"/>
    <p:sldId id="260" r:id="rId15"/>
    <p:sldId id="261" r:id="rId16"/>
    <p:sldId id="284" r:id="rId17"/>
    <p:sldId id="285" r:id="rId18"/>
    <p:sldId id="262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 Whalley" initials="SW" lastIdx="1" clrIdx="0">
    <p:extLst>
      <p:ext uri="{19B8F6BF-5375-455C-9EA6-DF929625EA0E}">
        <p15:presenceInfo xmlns:p15="http://schemas.microsoft.com/office/powerpoint/2012/main" userId="S::stevenwhalley@blessedsacrament.lancs.sch.uk::86622e0b-db10-41d0-acb0-7dcbd08e43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Hannah" userId="8fab8b91-8f03-47c1-97d1-cb2eb709ae7d" providerId="ADAL" clId="{F842E17C-3EDC-9044-AAB5-C1BE234B7BE1}"/>
    <pc:docChg chg="undo custSel modSld">
      <pc:chgData name="Kelly Hannah" userId="8fab8b91-8f03-47c1-97d1-cb2eb709ae7d" providerId="ADAL" clId="{F842E17C-3EDC-9044-AAB5-C1BE234B7BE1}" dt="2021-09-02T21:06:23.074" v="1256" actId="20577"/>
      <pc:docMkLst>
        <pc:docMk/>
      </pc:docMkLst>
      <pc:sldChg chg="modSp">
        <pc:chgData name="Kelly Hannah" userId="8fab8b91-8f03-47c1-97d1-cb2eb709ae7d" providerId="ADAL" clId="{F842E17C-3EDC-9044-AAB5-C1BE234B7BE1}" dt="2021-09-02T20:52:10.110" v="1" actId="20577"/>
        <pc:sldMkLst>
          <pc:docMk/>
          <pc:sldMk cId="4030758000" sldId="256"/>
        </pc:sldMkLst>
        <pc:spChg chg="mod">
          <ac:chgData name="Kelly Hannah" userId="8fab8b91-8f03-47c1-97d1-cb2eb709ae7d" providerId="ADAL" clId="{F842E17C-3EDC-9044-AAB5-C1BE234B7BE1}" dt="2021-09-02T20:52:10.110" v="1" actId="20577"/>
          <ac:spMkLst>
            <pc:docMk/>
            <pc:sldMk cId="4030758000" sldId="256"/>
            <ac:spMk id="2" creationId="{00000000-0000-0000-0000-000000000000}"/>
          </ac:spMkLst>
        </pc:spChg>
      </pc:sldChg>
      <pc:sldChg chg="modSp">
        <pc:chgData name="Kelly Hannah" userId="8fab8b91-8f03-47c1-97d1-cb2eb709ae7d" providerId="ADAL" clId="{F842E17C-3EDC-9044-AAB5-C1BE234B7BE1}" dt="2021-09-02T20:59:07.233" v="679" actId="20577"/>
        <pc:sldMkLst>
          <pc:docMk/>
          <pc:sldMk cId="2191018274" sldId="258"/>
        </pc:sldMkLst>
        <pc:spChg chg="mod">
          <ac:chgData name="Kelly Hannah" userId="8fab8b91-8f03-47c1-97d1-cb2eb709ae7d" providerId="ADAL" clId="{F842E17C-3EDC-9044-AAB5-C1BE234B7BE1}" dt="2021-09-02T20:59:07.233" v="679" actId="20577"/>
          <ac:spMkLst>
            <pc:docMk/>
            <pc:sldMk cId="2191018274" sldId="258"/>
            <ac:spMk id="3" creationId="{00000000-0000-0000-0000-000000000000}"/>
          </ac:spMkLst>
        </pc:spChg>
      </pc:sldChg>
      <pc:sldChg chg="modSp">
        <pc:chgData name="Kelly Hannah" userId="8fab8b91-8f03-47c1-97d1-cb2eb709ae7d" providerId="ADAL" clId="{F842E17C-3EDC-9044-AAB5-C1BE234B7BE1}" dt="2021-09-02T21:03:28.400" v="1032" actId="20577"/>
        <pc:sldMkLst>
          <pc:docMk/>
          <pc:sldMk cId="934256982" sldId="260"/>
        </pc:sldMkLst>
        <pc:spChg chg="mod">
          <ac:chgData name="Kelly Hannah" userId="8fab8b91-8f03-47c1-97d1-cb2eb709ae7d" providerId="ADAL" clId="{F842E17C-3EDC-9044-AAB5-C1BE234B7BE1}" dt="2021-09-02T21:03:28.400" v="1032" actId="20577"/>
          <ac:spMkLst>
            <pc:docMk/>
            <pc:sldMk cId="934256982" sldId="260"/>
            <ac:spMk id="4" creationId="{00000000-0000-0000-0000-000000000000}"/>
          </ac:spMkLst>
        </pc:spChg>
      </pc:sldChg>
      <pc:sldChg chg="modSp">
        <pc:chgData name="Kelly Hannah" userId="8fab8b91-8f03-47c1-97d1-cb2eb709ae7d" providerId="ADAL" clId="{F842E17C-3EDC-9044-AAB5-C1BE234B7BE1}" dt="2021-09-02T20:57:40.411" v="522" actId="20577"/>
        <pc:sldMkLst>
          <pc:docMk/>
          <pc:sldMk cId="1813075691" sldId="264"/>
        </pc:sldMkLst>
        <pc:spChg chg="mod">
          <ac:chgData name="Kelly Hannah" userId="8fab8b91-8f03-47c1-97d1-cb2eb709ae7d" providerId="ADAL" clId="{F842E17C-3EDC-9044-AAB5-C1BE234B7BE1}" dt="2021-09-02T20:57:40.411" v="522" actId="20577"/>
          <ac:spMkLst>
            <pc:docMk/>
            <pc:sldMk cId="1813075691" sldId="264"/>
            <ac:spMk id="3" creationId="{00000000-0000-0000-0000-000000000000}"/>
          </ac:spMkLst>
        </pc:spChg>
      </pc:sldChg>
      <pc:sldChg chg="modSp">
        <pc:chgData name="Kelly Hannah" userId="8fab8b91-8f03-47c1-97d1-cb2eb709ae7d" providerId="ADAL" clId="{F842E17C-3EDC-9044-AAB5-C1BE234B7BE1}" dt="2021-09-02T21:01:17.614" v="884" actId="27636"/>
        <pc:sldMkLst>
          <pc:docMk/>
          <pc:sldMk cId="476832058" sldId="275"/>
        </pc:sldMkLst>
        <pc:spChg chg="mod">
          <ac:chgData name="Kelly Hannah" userId="8fab8b91-8f03-47c1-97d1-cb2eb709ae7d" providerId="ADAL" clId="{F842E17C-3EDC-9044-AAB5-C1BE234B7BE1}" dt="2021-09-02T21:01:17.614" v="884" actId="27636"/>
          <ac:spMkLst>
            <pc:docMk/>
            <pc:sldMk cId="476832058" sldId="275"/>
            <ac:spMk id="3" creationId="{00000000-0000-0000-0000-000000000000}"/>
          </ac:spMkLst>
        </pc:spChg>
      </pc:sldChg>
      <pc:sldChg chg="addSp delSp modSp">
        <pc:chgData name="Kelly Hannah" userId="8fab8b91-8f03-47c1-97d1-cb2eb709ae7d" providerId="ADAL" clId="{F842E17C-3EDC-9044-AAB5-C1BE234B7BE1}" dt="2021-09-02T20:54:00.942" v="8" actId="255"/>
        <pc:sldMkLst>
          <pc:docMk/>
          <pc:sldMk cId="3942317589" sldId="279"/>
        </pc:sldMkLst>
        <pc:spChg chg="add mod">
          <ac:chgData name="Kelly Hannah" userId="8fab8b91-8f03-47c1-97d1-cb2eb709ae7d" providerId="ADAL" clId="{F842E17C-3EDC-9044-AAB5-C1BE234B7BE1}" dt="2021-09-02T20:52:19.929" v="2" actId="21"/>
          <ac:spMkLst>
            <pc:docMk/>
            <pc:sldMk cId="3942317589" sldId="279"/>
            <ac:spMk id="4" creationId="{18CC9A89-02FA-074F-9B18-9D5A2AD7C875}"/>
          </ac:spMkLst>
        </pc:spChg>
        <pc:spChg chg="del">
          <ac:chgData name="Kelly Hannah" userId="8fab8b91-8f03-47c1-97d1-cb2eb709ae7d" providerId="ADAL" clId="{F842E17C-3EDC-9044-AAB5-C1BE234B7BE1}" dt="2021-09-02T20:52:19.929" v="2" actId="21"/>
          <ac:spMkLst>
            <pc:docMk/>
            <pc:sldMk cId="3942317589" sldId="279"/>
            <ac:spMk id="5" creationId="{00000000-0000-0000-0000-000000000000}"/>
          </ac:spMkLst>
        </pc:spChg>
        <pc:graphicFrameChg chg="add mod modGraphic">
          <ac:chgData name="Kelly Hannah" userId="8fab8b91-8f03-47c1-97d1-cb2eb709ae7d" providerId="ADAL" clId="{F842E17C-3EDC-9044-AAB5-C1BE234B7BE1}" dt="2021-09-02T20:54:00.942" v="8" actId="255"/>
          <ac:graphicFrameMkLst>
            <pc:docMk/>
            <pc:sldMk cId="3942317589" sldId="279"/>
            <ac:graphicFrameMk id="7" creationId="{B30C3B66-7DB5-E84F-A0AF-0808C4ED2910}"/>
          </ac:graphicFrameMkLst>
        </pc:graphicFrameChg>
      </pc:sldChg>
      <pc:sldChg chg="modSp">
        <pc:chgData name="Kelly Hannah" userId="8fab8b91-8f03-47c1-97d1-cb2eb709ae7d" providerId="ADAL" clId="{F842E17C-3EDC-9044-AAB5-C1BE234B7BE1}" dt="2021-09-02T21:02:53.135" v="982" actId="20577"/>
        <pc:sldMkLst>
          <pc:docMk/>
          <pc:sldMk cId="2988810050" sldId="281"/>
        </pc:sldMkLst>
        <pc:spChg chg="mod">
          <ac:chgData name="Kelly Hannah" userId="8fab8b91-8f03-47c1-97d1-cb2eb709ae7d" providerId="ADAL" clId="{F842E17C-3EDC-9044-AAB5-C1BE234B7BE1}" dt="2021-09-02T21:02:24.508" v="928" actId="20577"/>
          <ac:spMkLst>
            <pc:docMk/>
            <pc:sldMk cId="2988810050" sldId="281"/>
            <ac:spMk id="3" creationId="{00000000-0000-0000-0000-000000000000}"/>
          </ac:spMkLst>
        </pc:spChg>
        <pc:spChg chg="mod">
          <ac:chgData name="Kelly Hannah" userId="8fab8b91-8f03-47c1-97d1-cb2eb709ae7d" providerId="ADAL" clId="{F842E17C-3EDC-9044-AAB5-C1BE234B7BE1}" dt="2021-09-02T21:02:53.135" v="982" actId="20577"/>
          <ac:spMkLst>
            <pc:docMk/>
            <pc:sldMk cId="2988810050" sldId="281"/>
            <ac:spMk id="4" creationId="{14FC15B7-1AD3-4382-AA0E-1FF040E70982}"/>
          </ac:spMkLst>
        </pc:spChg>
      </pc:sldChg>
      <pc:sldChg chg="modSp">
        <pc:chgData name="Kelly Hannah" userId="8fab8b91-8f03-47c1-97d1-cb2eb709ae7d" providerId="ADAL" clId="{F842E17C-3EDC-9044-AAB5-C1BE234B7BE1}" dt="2021-09-02T21:06:23.074" v="1256" actId="20577"/>
        <pc:sldMkLst>
          <pc:docMk/>
          <pc:sldMk cId="2690535368" sldId="283"/>
        </pc:sldMkLst>
        <pc:spChg chg="mod">
          <ac:chgData name="Kelly Hannah" userId="8fab8b91-8f03-47c1-97d1-cb2eb709ae7d" providerId="ADAL" clId="{F842E17C-3EDC-9044-AAB5-C1BE234B7BE1}" dt="2021-09-02T21:06:23.074" v="1256" actId="20577"/>
          <ac:spMkLst>
            <pc:docMk/>
            <pc:sldMk cId="2690535368" sldId="283"/>
            <ac:spMk id="3" creationId="{00000000-0000-0000-0000-000000000000}"/>
          </ac:spMkLst>
        </pc:spChg>
      </pc:sldChg>
      <pc:sldChg chg="modSp">
        <pc:chgData name="Kelly Hannah" userId="8fab8b91-8f03-47c1-97d1-cb2eb709ae7d" providerId="ADAL" clId="{F842E17C-3EDC-9044-AAB5-C1BE234B7BE1}" dt="2021-09-02T21:04:50.602" v="1109" actId="20577"/>
        <pc:sldMkLst>
          <pc:docMk/>
          <pc:sldMk cId="2884913600" sldId="284"/>
        </pc:sldMkLst>
        <pc:spChg chg="mod">
          <ac:chgData name="Kelly Hannah" userId="8fab8b91-8f03-47c1-97d1-cb2eb709ae7d" providerId="ADAL" clId="{F842E17C-3EDC-9044-AAB5-C1BE234B7BE1}" dt="2021-09-02T21:04:50.602" v="1109" actId="20577"/>
          <ac:spMkLst>
            <pc:docMk/>
            <pc:sldMk cId="2884913600" sldId="284"/>
            <ac:spMk id="3" creationId="{00000000-0000-0000-0000-000000000000}"/>
          </ac:spMkLst>
        </pc:spChg>
      </pc:sldChg>
      <pc:sldChg chg="modSp">
        <pc:chgData name="Kelly Hannah" userId="8fab8b91-8f03-47c1-97d1-cb2eb709ae7d" providerId="ADAL" clId="{F842E17C-3EDC-9044-AAB5-C1BE234B7BE1}" dt="2021-09-02T21:05:27.142" v="1135" actId="20577"/>
        <pc:sldMkLst>
          <pc:docMk/>
          <pc:sldMk cId="2001005654" sldId="285"/>
        </pc:sldMkLst>
        <pc:spChg chg="mod">
          <ac:chgData name="Kelly Hannah" userId="8fab8b91-8f03-47c1-97d1-cb2eb709ae7d" providerId="ADAL" clId="{F842E17C-3EDC-9044-AAB5-C1BE234B7BE1}" dt="2021-09-02T21:05:27.142" v="1135" actId="20577"/>
          <ac:spMkLst>
            <pc:docMk/>
            <pc:sldMk cId="2001005654" sldId="285"/>
            <ac:spMk id="3" creationId="{00000000-0000-0000-0000-000000000000}"/>
          </ac:spMkLst>
        </pc:spChg>
      </pc:sldChg>
      <pc:sldChg chg="delSp modSp">
        <pc:chgData name="Kelly Hannah" userId="8fab8b91-8f03-47c1-97d1-cb2eb709ae7d" providerId="ADAL" clId="{F842E17C-3EDC-9044-AAB5-C1BE234B7BE1}" dt="2021-09-02T20:57:58.272" v="527" actId="20577"/>
        <pc:sldMkLst>
          <pc:docMk/>
          <pc:sldMk cId="265393343" sldId="286"/>
        </pc:sldMkLst>
        <pc:spChg chg="mod">
          <ac:chgData name="Kelly Hannah" userId="8fab8b91-8f03-47c1-97d1-cb2eb709ae7d" providerId="ADAL" clId="{F842E17C-3EDC-9044-AAB5-C1BE234B7BE1}" dt="2021-09-02T20:57:58.272" v="527" actId="20577"/>
          <ac:spMkLst>
            <pc:docMk/>
            <pc:sldMk cId="265393343" sldId="286"/>
            <ac:spMk id="2" creationId="{00000000-0000-0000-0000-000000000000}"/>
          </ac:spMkLst>
        </pc:spChg>
        <pc:picChg chg="del">
          <ac:chgData name="Kelly Hannah" userId="8fab8b91-8f03-47c1-97d1-cb2eb709ae7d" providerId="ADAL" clId="{F842E17C-3EDC-9044-AAB5-C1BE234B7BE1}" dt="2021-09-02T20:57:51.617" v="523" actId="478"/>
          <ac:picMkLst>
            <pc:docMk/>
            <pc:sldMk cId="265393343" sldId="286"/>
            <ac:picMk id="7" creationId="{790635BF-1D3E-4CCB-BAFA-A990EC64700B}"/>
          </ac:picMkLst>
        </pc:picChg>
      </pc:sldChg>
      <pc:sldChg chg="addSp delSp modSp">
        <pc:chgData name="Kelly Hannah" userId="8fab8b91-8f03-47c1-97d1-cb2eb709ae7d" providerId="ADAL" clId="{F842E17C-3EDC-9044-AAB5-C1BE234B7BE1}" dt="2021-09-02T20:55:48.550" v="272" actId="20577"/>
        <pc:sldMkLst>
          <pc:docMk/>
          <pc:sldMk cId="291718202" sldId="287"/>
        </pc:sldMkLst>
        <pc:spChg chg="add del mod">
          <ac:chgData name="Kelly Hannah" userId="8fab8b91-8f03-47c1-97d1-cb2eb709ae7d" providerId="ADAL" clId="{F842E17C-3EDC-9044-AAB5-C1BE234B7BE1}" dt="2021-09-02T20:55:48.550" v="272" actId="20577"/>
          <ac:spMkLst>
            <pc:docMk/>
            <pc:sldMk cId="291718202" sldId="287"/>
            <ac:spMk id="5" creationId="{174BCF77-6662-4FA0-B435-3E301E1586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79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19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52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247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9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193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60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249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93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56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1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9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77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9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96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78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25DA660-90E8-429A-AB09-97E7EB58FED2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D3FD432-815A-4D78-A70F-4193FCEDE8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6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amanthadavenport@blessedsacrament.lancs.sch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54456"/>
            <a:ext cx="9144000" cy="2387600"/>
          </a:xfrm>
        </p:spPr>
        <p:txBody>
          <a:bodyPr/>
          <a:lstStyle/>
          <a:p>
            <a:r>
              <a:rPr lang="en-GB" dirty="0" smtClean="0"/>
              <a:t>NURSERY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INFORMATION 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57078"/>
            <a:ext cx="9144000" cy="1655762"/>
          </a:xfrm>
        </p:spPr>
        <p:txBody>
          <a:bodyPr/>
          <a:lstStyle/>
          <a:p>
            <a:pPr algn="ctr"/>
            <a:r>
              <a:rPr lang="en-GB" b="1" dirty="0"/>
              <a:t>“I will instruct you and teach you in the way you should go; I will counsel you with my eye upon you.” Psalm 32:8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745" y="1300162"/>
            <a:ext cx="2509879" cy="254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58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Uniform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Calibri"/>
                <a:cs typeface="Calibri"/>
              </a:rPr>
              <a:t>For the 2021 / 2022 Academic year, children will wear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b="1" dirty="0">
                <a:latin typeface="Calibri"/>
                <a:cs typeface="Calibri"/>
              </a:rPr>
              <a:t>tartan skirt (black socks / tights)</a:t>
            </a:r>
            <a:endParaRPr lang="en-GB" sz="1600" dirty="0">
              <a:latin typeface="Calibri"/>
              <a:cs typeface="Calibri"/>
            </a:endParaRPr>
          </a:p>
          <a:p>
            <a:r>
              <a:rPr lang="en-GB" sz="1600" b="1" dirty="0">
                <a:latin typeface="Calibri"/>
                <a:cs typeface="Calibri"/>
              </a:rPr>
              <a:t>black trousers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b="1" dirty="0">
                <a:latin typeface="Calibri"/>
                <a:cs typeface="Calibri"/>
              </a:rPr>
              <a:t>White shirt &amp; school tie (All classes)</a:t>
            </a:r>
            <a:endParaRPr lang="en-GB" sz="1600" dirty="0">
              <a:latin typeface="Calibri"/>
              <a:cs typeface="Calibri"/>
            </a:endParaRPr>
          </a:p>
          <a:p>
            <a:r>
              <a:rPr lang="en-GB" sz="1600" b="1" dirty="0">
                <a:latin typeface="Calibri"/>
                <a:cs typeface="Calibri"/>
              </a:rPr>
              <a:t>school jumper / cardigan with logo</a:t>
            </a:r>
            <a:endParaRPr lang="en-GB" sz="1600" dirty="0">
              <a:latin typeface="Calibri"/>
              <a:cs typeface="Calibri"/>
            </a:endParaRPr>
          </a:p>
          <a:p>
            <a:r>
              <a:rPr lang="en-GB" sz="1600" b="1" dirty="0">
                <a:latin typeface="Calibri"/>
                <a:cs typeface="Calibri"/>
              </a:rPr>
              <a:t>black shorts for PE</a:t>
            </a:r>
            <a:endParaRPr lang="en-GB" sz="1600" dirty="0">
              <a:latin typeface="Calibri"/>
              <a:cs typeface="Calibri"/>
            </a:endParaRPr>
          </a:p>
          <a:p>
            <a:r>
              <a:rPr lang="en-GB" sz="1600" b="1" dirty="0">
                <a:latin typeface="Calibri"/>
                <a:cs typeface="Calibri"/>
              </a:rPr>
              <a:t>white polo shirt for PE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FC15B7-1AD3-4382-AA0E-1FF040E70982}"/>
              </a:ext>
            </a:extLst>
          </p:cNvPr>
          <p:cNvSpPr txBox="1"/>
          <p:nvPr/>
        </p:nvSpPr>
        <p:spPr>
          <a:xfrm>
            <a:off x="6208711" y="2743200"/>
            <a:ext cx="5781822" cy="364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r>
              <a:rPr lang="en-GB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black tracksuit bottoms for PE</a:t>
            </a:r>
            <a:endParaRPr lang="en-GB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r>
              <a:rPr lang="en-GB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black school pumps (to be kept in a pump bag in school with spare socks)</a:t>
            </a:r>
            <a:endParaRPr lang="en-GB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r>
              <a:rPr lang="en-GB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 hoodie (optional)</a:t>
            </a:r>
            <a:endParaRPr lang="en-GB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r>
              <a:rPr lang="en-GB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 'book bag‘ (children should not bring a backpack to school as we do not have appropriate storage)</a:t>
            </a:r>
            <a:endParaRPr lang="en-GB" sz="1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r>
              <a:rPr lang="en-GB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Yellow gingham summer dress (optional, seasonal)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endParaRPr lang="en-GB" sz="16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endParaRPr lang="en-GB" sz="12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endParaRPr lang="en-GB" sz="1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810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MORE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PARENT MAIL – NEWSLETTERS ETC ARE SENT BY EMAIL – please check contact details </a:t>
            </a:r>
          </a:p>
          <a:p>
            <a:r>
              <a:rPr lang="en-GB" dirty="0"/>
              <a:t>REPORTS – INCLUDING INTERIM (end of autumn and spring term, then full report end of summer term)</a:t>
            </a:r>
          </a:p>
          <a:p>
            <a:r>
              <a:rPr lang="en-GB" dirty="0"/>
              <a:t>SCHOOL APP – please make sure this is </a:t>
            </a:r>
            <a:r>
              <a:rPr lang="en-GB" dirty="0" smtClean="0"/>
              <a:t>downloaded</a:t>
            </a:r>
          </a:p>
          <a:p>
            <a:r>
              <a:rPr lang="en-GB" dirty="0" smtClean="0"/>
              <a:t>TAPESTRY – please check Tapestry each week for updates on your child’s learning and to keep up to date with what is happening in </a:t>
            </a:r>
            <a:r>
              <a:rPr lang="en-GB" dirty="0" smtClean="0"/>
              <a:t>Nursery.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256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STATUTORY ASSESSMENT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814700"/>
              </p:ext>
            </p:extLst>
          </p:nvPr>
        </p:nvGraphicFramePr>
        <p:xfrm>
          <a:off x="1685152" y="1920240"/>
          <a:ext cx="866534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637">
                <a:tc>
                  <a:txBody>
                    <a:bodyPr/>
                    <a:lstStyle/>
                    <a:p>
                      <a:r>
                        <a:rPr lang="en-GB"/>
                        <a:t>Year Group</a:t>
                      </a:r>
                    </a:p>
                  </a:txBody>
                  <a:tcPr marL="76186" marR="76186"/>
                </a:tc>
                <a:tc>
                  <a:txBody>
                    <a:bodyPr/>
                    <a:lstStyle/>
                    <a:p>
                      <a:r>
                        <a:rPr lang="en-GB"/>
                        <a:t>Statutory Assessments</a:t>
                      </a:r>
                    </a:p>
                  </a:txBody>
                  <a:tcPr marL="76186" marR="761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071">
                <a:tc>
                  <a:txBody>
                    <a:bodyPr/>
                    <a:lstStyle/>
                    <a:p>
                      <a:r>
                        <a:rPr lang="en-GB" dirty="0" smtClean="0"/>
                        <a:t>Nursery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Reception</a:t>
                      </a:r>
                      <a:endParaRPr lang="en-GB" dirty="0"/>
                    </a:p>
                  </a:txBody>
                  <a:tcPr marL="76186" marR="76186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EYFS Assessment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EYFS</a:t>
                      </a:r>
                      <a:r>
                        <a:rPr lang="en-GB" baseline="0" dirty="0" smtClean="0"/>
                        <a:t> Profile Assessment 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Baseline Assessments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 marL="76186" marR="761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37"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 marL="76186" marR="76186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Screening</a:t>
                      </a:r>
                    </a:p>
                  </a:txBody>
                  <a:tcPr marL="76186" marR="761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593">
                <a:tc>
                  <a:txBody>
                    <a:bodyPr/>
                    <a:lstStyle/>
                    <a:p>
                      <a:r>
                        <a:rPr lang="en-GB" dirty="0"/>
                        <a:t>Year 2</a:t>
                      </a:r>
                    </a:p>
                  </a:txBody>
                  <a:tcPr marL="76186" marR="76186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Reading,</a:t>
                      </a:r>
                      <a:r>
                        <a:rPr lang="en-GB" baseline="0" dirty="0"/>
                        <a:t> GPS, Mathematics</a:t>
                      </a:r>
                    </a:p>
                    <a:p>
                      <a:r>
                        <a:rPr lang="en-GB" baseline="0" dirty="0"/>
                        <a:t>Marked in school to inform Teacher Assessment</a:t>
                      </a:r>
                      <a:endParaRPr lang="en-GB" dirty="0"/>
                    </a:p>
                  </a:txBody>
                  <a:tcPr marL="76186" marR="7618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37"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 marL="76186" marR="76186"/>
                </a:tc>
                <a:tc>
                  <a:txBody>
                    <a:bodyPr/>
                    <a:lstStyle/>
                    <a:p>
                      <a:r>
                        <a:rPr lang="en-GB"/>
                        <a:t>Multiplication Check</a:t>
                      </a:r>
                    </a:p>
                  </a:txBody>
                  <a:tcPr marL="76186" marR="7618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40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Year 6</a:t>
                      </a:r>
                    </a:p>
                    <a:p>
                      <a:endParaRPr lang="en-GB" dirty="0"/>
                    </a:p>
                  </a:txBody>
                  <a:tcPr marL="76186" marR="76186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Reading, GPS,</a:t>
                      </a:r>
                      <a:r>
                        <a:rPr lang="en-GB" baseline="0" dirty="0"/>
                        <a:t> Mathematics</a:t>
                      </a:r>
                    </a:p>
                    <a:p>
                      <a:r>
                        <a:rPr lang="en-GB" baseline="0" dirty="0"/>
                        <a:t>Marked Externally</a:t>
                      </a:r>
                    </a:p>
                    <a:p>
                      <a:r>
                        <a:rPr lang="en-GB" baseline="0" dirty="0"/>
                        <a:t>Writing</a:t>
                      </a:r>
                    </a:p>
                    <a:p>
                      <a:r>
                        <a:rPr lang="en-GB" baseline="0" dirty="0"/>
                        <a:t>Evidence gathered over time to inform Teacher Assessment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 marL="76186" marR="76186"/>
                </a:tc>
                <a:extLst>
                  <a:ext uri="{0D108BD9-81ED-4DB2-BD59-A6C34878D82A}">
                    <a16:rowId xmlns:a16="http://schemas.microsoft.com/office/drawing/2014/main" val="33943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172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Whole school target of 97%</a:t>
            </a:r>
          </a:p>
          <a:p>
            <a:r>
              <a:rPr lang="en-GB" dirty="0"/>
              <a:t>Half termly updates</a:t>
            </a:r>
          </a:p>
          <a:p>
            <a:r>
              <a:rPr lang="en-GB" dirty="0"/>
              <a:t>Must be in school before 9.00</a:t>
            </a:r>
          </a:p>
          <a:p>
            <a:r>
              <a:rPr lang="en-GB" dirty="0"/>
              <a:t>No holidays authorised</a:t>
            </a:r>
          </a:p>
          <a:p>
            <a:r>
              <a:rPr lang="en-GB" dirty="0"/>
              <a:t>Proof of medical – if in doubt, send them in; we can always call if they are ill</a:t>
            </a:r>
          </a:p>
          <a:p>
            <a:r>
              <a:rPr lang="en-GB" dirty="0"/>
              <a:t>It is really important that you ring in / send a free message through the app to let us know why your child is absent for safeguarding reasons</a:t>
            </a:r>
          </a:p>
        </p:txBody>
      </p:sp>
    </p:spTree>
    <p:extLst>
      <p:ext uri="{BB962C8B-B14F-4D97-AF65-F5344CB8AC3E}">
        <p14:creationId xmlns:p14="http://schemas.microsoft.com/office/powerpoint/2010/main" val="288491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ParentPay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29845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Must register online to activate account even if not using online service </a:t>
            </a:r>
            <a:endParaRPr lang="en-US" dirty="0"/>
          </a:p>
          <a:p>
            <a:r>
              <a:rPr lang="en-GB" dirty="0"/>
              <a:t>Lunches / Breakfast / After school payment must be kept up to date – paid in advance</a:t>
            </a:r>
          </a:p>
          <a:p>
            <a:r>
              <a:rPr lang="en-GB" dirty="0"/>
              <a:t>Can use to pre-book Breakfast / After School Clubs</a:t>
            </a:r>
          </a:p>
          <a:p>
            <a:r>
              <a:rPr lang="en-GB" dirty="0"/>
              <a:t>Provides permission for trips paid online</a:t>
            </a:r>
          </a:p>
          <a:p>
            <a:r>
              <a:rPr lang="en-GB" dirty="0"/>
              <a:t>If there are any problems with ParentPay, please see Mrs Newsham in the </a:t>
            </a:r>
            <a:r>
              <a:rPr lang="en-GB" dirty="0" smtClean="0"/>
              <a:t>office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005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www.blessedsacrament.lancs.sch.uk</a:t>
            </a:r>
          </a:p>
          <a:p>
            <a:r>
              <a:rPr lang="en-GB" sz="2800" dirty="0"/>
              <a:t>REGULARLY UPDATED</a:t>
            </a:r>
          </a:p>
          <a:p>
            <a:r>
              <a:rPr lang="en-GB" sz="2800" dirty="0"/>
              <a:t>BLOGS</a:t>
            </a:r>
          </a:p>
        </p:txBody>
      </p:sp>
    </p:spTree>
    <p:extLst>
      <p:ext uri="{BB962C8B-B14F-4D97-AF65-F5344CB8AC3E}">
        <p14:creationId xmlns:p14="http://schemas.microsoft.com/office/powerpoint/2010/main" val="47782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I</a:t>
            </a:r>
            <a:r>
              <a:rPr lang="en-GB" dirty="0" smtClean="0"/>
              <a:t> </a:t>
            </a:r>
            <a:r>
              <a:rPr lang="en-GB" dirty="0"/>
              <a:t>will be available to speak to parents each afternoon </a:t>
            </a:r>
            <a:r>
              <a:rPr lang="en-GB" dirty="0" smtClean="0"/>
              <a:t>in nursery about any concerns or questions you have. If </a:t>
            </a:r>
            <a:r>
              <a:rPr lang="en-GB" dirty="0"/>
              <a:t>there is a more sensitive matter, please make an appointment via the </a:t>
            </a:r>
            <a:r>
              <a:rPr lang="en-GB" dirty="0" smtClean="0"/>
              <a:t>office. </a:t>
            </a:r>
            <a:endParaRPr lang="en-US" dirty="0"/>
          </a:p>
          <a:p>
            <a:endParaRPr lang="en-GB" dirty="0"/>
          </a:p>
          <a:p>
            <a:r>
              <a:rPr lang="en-GB" dirty="0">
                <a:ea typeface="+mn-lt"/>
                <a:cs typeface="+mn-lt"/>
              </a:rPr>
              <a:t>I</a:t>
            </a:r>
            <a:r>
              <a:rPr lang="en-GB" dirty="0" smtClean="0">
                <a:ea typeface="+mn-lt"/>
                <a:cs typeface="+mn-lt"/>
              </a:rPr>
              <a:t> </a:t>
            </a:r>
            <a:r>
              <a:rPr lang="en-GB" dirty="0">
                <a:ea typeface="+mn-lt"/>
                <a:cs typeface="+mn-lt"/>
              </a:rPr>
              <a:t>can be contacted via email</a:t>
            </a:r>
            <a:r>
              <a:rPr lang="en-GB" dirty="0" smtClean="0">
                <a:ea typeface="+mn-lt"/>
                <a:cs typeface="+mn-lt"/>
              </a:rPr>
              <a:t>: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hlinkClick r:id="rId2"/>
              </a:rPr>
              <a:t>Samanthadavenport@blessedsacrament.lancs.sch.uk</a:t>
            </a: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53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WHOLE SCHOOL PRIORITIES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C9A89-02FA-074F-9B18-9D5A2AD7C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30C3B66-7DB5-E84F-A0AF-0808C4ED29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5165378"/>
              </p:ext>
            </p:extLst>
          </p:nvPr>
        </p:nvGraphicFramePr>
        <p:xfrm>
          <a:off x="1154954" y="2423584"/>
          <a:ext cx="9735296" cy="4030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4980">
                  <a:extLst>
                    <a:ext uri="{9D8B030D-6E8A-4147-A177-3AD203B41FA5}">
                      <a16:colId xmlns:a16="http://schemas.microsoft.com/office/drawing/2014/main" val="1306050995"/>
                    </a:ext>
                  </a:extLst>
                </a:gridCol>
                <a:gridCol w="8240316">
                  <a:extLst>
                    <a:ext uri="{9D8B030D-6E8A-4147-A177-3AD203B41FA5}">
                      <a16:colId xmlns:a16="http://schemas.microsoft.com/office/drawing/2014/main" val="2929433256"/>
                    </a:ext>
                  </a:extLst>
                </a:gridCol>
              </a:tblGrid>
              <a:tr h="37153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AREA </a:t>
                      </a:r>
                    </a:p>
                  </a:txBody>
                  <a:tcPr marL="29172" marR="29172" marT="29172" marB="29172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PRIORITY </a:t>
                      </a:r>
                    </a:p>
                  </a:txBody>
                  <a:tcPr marL="29172" marR="29172" marT="29172" marB="29172"/>
                </a:tc>
                <a:extLst>
                  <a:ext uri="{0D108BD9-81ED-4DB2-BD59-A6C34878D82A}">
                    <a16:rowId xmlns:a16="http://schemas.microsoft.com/office/drawing/2014/main" val="1061078249"/>
                  </a:ext>
                </a:extLst>
              </a:tr>
              <a:tr h="37153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Quality of Education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172" marR="29172" marT="29172" marB="29172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Improve the consistency and quality of teaching in order to improve behaviour in the classroom and raise the achievement of pupils.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172" marR="29172" marT="29172" marB="29172"/>
                </a:tc>
                <a:extLst>
                  <a:ext uri="{0D108BD9-81ED-4DB2-BD59-A6C34878D82A}">
                    <a16:rowId xmlns:a16="http://schemas.microsoft.com/office/drawing/2014/main" val="3080897669"/>
                  </a:ext>
                </a:extLst>
              </a:tr>
              <a:tr h="61171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Behaviour and Attitudes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172" marR="29172" marT="29172" marB="29172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Further develop children’s commitment to learning and resilience to setbacks ensuring that behaviour is consistently good enough and pupils have high attendance.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172" marR="29172" marT="29172" marB="29172"/>
                </a:tc>
                <a:extLst>
                  <a:ext uri="{0D108BD9-81ED-4DB2-BD59-A6C34878D82A}">
                    <a16:rowId xmlns:a16="http://schemas.microsoft.com/office/drawing/2014/main" val="2745756588"/>
                  </a:ext>
                </a:extLst>
              </a:tr>
              <a:tr h="61171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Personal Development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172" marR="29172" marT="29172" marB="29172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Further Improve personal development by providing a wider range of opportunities and support that ensures children are prepared for their future and life in modern Britain.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172" marR="29172" marT="29172" marB="29172"/>
                </a:tc>
                <a:extLst>
                  <a:ext uri="{0D108BD9-81ED-4DB2-BD59-A6C34878D82A}">
                    <a16:rowId xmlns:a16="http://schemas.microsoft.com/office/drawing/2014/main" val="1833784468"/>
                  </a:ext>
                </a:extLst>
              </a:tr>
              <a:tr h="611714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Leadership &amp; Management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172" marR="29172" marT="29172" marB="29172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Secure the impact of leadership and management by making sure that the curriculum is broad and balanced and teachers’ knowledge and skills enable them to deliver all subjects confidently. 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172" marR="29172" marT="29172" marB="29172"/>
                </a:tc>
                <a:extLst>
                  <a:ext uri="{0D108BD9-81ED-4DB2-BD59-A6C34878D82A}">
                    <a16:rowId xmlns:a16="http://schemas.microsoft.com/office/drawing/2014/main" val="3089749392"/>
                  </a:ext>
                </a:extLst>
              </a:tr>
              <a:tr h="1018009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Quality of Early Years Education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172" marR="29172" marT="29172" marB="29172"/>
                </a:tc>
                <a:tc>
                  <a:txBody>
                    <a:bodyPr/>
                    <a:lstStyle/>
                    <a:p>
                      <a:pPr marL="0" marR="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Improve the quality of teaching and learning in the early years to ensure that</a:t>
                      </a:r>
                    </a:p>
                    <a:p>
                      <a:pPr marL="74295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there is a consistency of approach across all classes </a:t>
                      </a:r>
                    </a:p>
                    <a:p>
                      <a:pPr marL="74295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assessment information is used more precisely to meet children’s learning needs and to challenge them sufficiently</a:t>
                      </a:r>
                    </a:p>
                    <a:p>
                      <a:pPr marL="74295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there are suitably high expectations of what children are capable of and they are well prepared, ready to start Year 1</a:t>
                      </a:r>
                    </a:p>
                  </a:txBody>
                  <a:tcPr marL="29172" marR="29172" marT="29172" marB="29172"/>
                </a:tc>
                <a:extLst>
                  <a:ext uri="{0D108BD9-81ED-4DB2-BD59-A6C34878D82A}">
                    <a16:rowId xmlns:a16="http://schemas.microsoft.com/office/drawing/2014/main" val="1607588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31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</p:spPr>
        <p:txBody>
          <a:bodyPr/>
          <a:lstStyle/>
          <a:p>
            <a:r>
              <a:rPr lang="en-GB"/>
              <a:t>STAFF YOUR CHILD WILL TALK ABOUT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4BCF77-6662-4FA0-B435-3E301E158672}"/>
              </a:ext>
            </a:extLst>
          </p:cNvPr>
          <p:cNvSpPr/>
          <p:nvPr/>
        </p:nvSpPr>
        <p:spPr>
          <a:xfrm>
            <a:off x="464141" y="2468249"/>
            <a:ext cx="11423058" cy="291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Class </a:t>
            </a: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Teacher- Mrs Davenport </a:t>
            </a:r>
            <a:endParaRPr lang="en-GB" sz="3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PPA Cover - Mrs Watson </a:t>
            </a: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 Mrs Clarke</a:t>
            </a:r>
            <a:endParaRPr lang="en-GB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TAs - </a:t>
            </a: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Gate </a:t>
            </a: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Miss Gould </a:t>
            </a: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Pastoral </a:t>
            </a: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support – Miss Liddle</a:t>
            </a:r>
            <a:endParaRPr lang="en-GB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CC9900"/>
              </a:buClr>
              <a:buSzPct val="80000"/>
              <a:buFont typeface="Wingdings 3" charset="2"/>
              <a:buChar char=""/>
            </a:pPr>
            <a:r>
              <a:rPr lang="en-GB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Phase Leader – Mrs Thompson</a:t>
            </a:r>
            <a:endParaRPr lang="en-GB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MORNING ROUTINE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80" y="2301517"/>
            <a:ext cx="10787204" cy="4209415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Parents can bring children into nursery</a:t>
            </a:r>
          </a:p>
          <a:p>
            <a:r>
              <a:rPr lang="en-GB" sz="2800" dirty="0"/>
              <a:t>Teachers in nursery welcome the </a:t>
            </a:r>
            <a:r>
              <a:rPr lang="en-GB" sz="2800" dirty="0" smtClean="0"/>
              <a:t>children</a:t>
            </a:r>
            <a:endParaRPr lang="en-GB" sz="2800" dirty="0" smtClean="0"/>
          </a:p>
          <a:p>
            <a:r>
              <a:rPr lang="en-GB" sz="2800" dirty="0" smtClean="0"/>
              <a:t>All in </a:t>
            </a:r>
            <a:r>
              <a:rPr lang="en-GB" sz="2800" dirty="0" smtClean="0"/>
              <a:t>nursery by 9:00am</a:t>
            </a:r>
          </a:p>
          <a:p>
            <a:r>
              <a:rPr lang="en-GB" sz="2800" dirty="0" smtClean="0"/>
              <a:t>Discover and do </a:t>
            </a:r>
            <a:r>
              <a:rPr lang="en-GB" sz="2800" dirty="0" smtClean="0"/>
              <a:t>time- </a:t>
            </a:r>
            <a:r>
              <a:rPr lang="en-GB" sz="2800" dirty="0" smtClean="0"/>
              <a:t>the children freely access all areas of nursery</a:t>
            </a:r>
          </a:p>
          <a:p>
            <a:r>
              <a:rPr lang="en-GB" sz="2800" dirty="0" smtClean="0"/>
              <a:t>Carpet time- reading a story, singing or learning something new</a:t>
            </a:r>
            <a:endParaRPr lang="en-GB" sz="2800" dirty="0" smtClean="0"/>
          </a:p>
          <a:p>
            <a:r>
              <a:rPr lang="en-GB" sz="2800" dirty="0" smtClean="0"/>
              <a:t>Snack time- fruit or toast with a drink of milk or water</a:t>
            </a:r>
          </a:p>
          <a:p>
            <a:r>
              <a:rPr lang="en-GB" sz="2800" dirty="0" smtClean="0"/>
              <a:t>Outdoor adventures- exploring outside</a:t>
            </a:r>
          </a:p>
          <a:p>
            <a:r>
              <a:rPr lang="en-GB" sz="2800" dirty="0" smtClean="0"/>
              <a:t>Lunchtime- packed lunches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1307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WEEK IN THE LIFE </a:t>
            </a:r>
            <a:r>
              <a:rPr lang="en-GB" dirty="0" smtClean="0"/>
              <a:t>O</a:t>
            </a:r>
            <a:r>
              <a:rPr lang="en-GB" dirty="0" smtClean="0"/>
              <a:t>F… 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04580" y="2339617"/>
            <a:ext cx="10787204" cy="420941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Each week we will have a key text the children will learn. </a:t>
            </a:r>
            <a:r>
              <a:rPr lang="en-GB" sz="2400" dirty="0" smtClean="0"/>
              <a:t>Some classroom activities are based on the key text and encourage all the children to access the different areas of learning.</a:t>
            </a:r>
          </a:p>
          <a:p>
            <a:r>
              <a:rPr lang="en-GB" sz="2400" dirty="0" smtClean="0"/>
              <a:t>Children will develop their Maths </a:t>
            </a:r>
            <a:r>
              <a:rPr lang="en-GB" sz="2400" dirty="0" smtClean="0"/>
              <a:t>skills, learning how to count items and matching a quantity to the number.</a:t>
            </a:r>
          </a:p>
          <a:p>
            <a:r>
              <a:rPr lang="en-GB" sz="2400" dirty="0" smtClean="0"/>
              <a:t> Each day the children will participate in worship in class. </a:t>
            </a:r>
          </a:p>
          <a:p>
            <a:r>
              <a:rPr lang="en-GB" sz="2400" dirty="0" smtClean="0"/>
              <a:t>Throughout the week we will be looking for the children who go ‘Over and Above’ in their learning and attitude. </a:t>
            </a:r>
            <a:r>
              <a:rPr lang="en-GB" sz="2400" dirty="0" smtClean="0"/>
              <a:t>We will be practising lots of skills like painting, drawing, completing puzzles, using the smartboard and looking at books.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539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HOME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199" y="2478809"/>
            <a:ext cx="8761413" cy="34163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On a Tuesday we will send home a book for you to read to your child. Spend some time looking through the book and talking to your children about the story. You might ask: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What might happen next?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Do you like this story?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Who is your favourite character in the book?</a:t>
            </a:r>
          </a:p>
        </p:txBody>
      </p:sp>
    </p:spTree>
    <p:extLst>
      <p:ext uri="{BB962C8B-B14F-4D97-AF65-F5344CB8AC3E}">
        <p14:creationId xmlns:p14="http://schemas.microsoft.com/office/powerpoint/2010/main" val="2191018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148" y="2804974"/>
            <a:ext cx="2252323" cy="2627710"/>
          </a:xfrm>
        </p:spPr>
      </p:pic>
      <p:sp>
        <p:nvSpPr>
          <p:cNvPr id="7" name="TextBox 6"/>
          <p:cNvSpPr txBox="1"/>
          <p:nvPr/>
        </p:nvSpPr>
        <p:spPr>
          <a:xfrm>
            <a:off x="2730032" y="4538708"/>
            <a:ext cx="19111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Read to and with your child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466" y="2546154"/>
            <a:ext cx="1984478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Let your child help safely in the kitchen, pouring themselves a drink of milk or buttering their own toast. These are all great skills to work on. 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344998" y="2575672"/>
            <a:ext cx="22571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Talk about books. Ask </a:t>
            </a:r>
            <a:r>
              <a:rPr lang="en-GB" dirty="0" smtClean="0"/>
              <a:t>questions!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419139" y="3800044"/>
            <a:ext cx="218302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Encourage independence. Allow them to get dressed or put their own shoes on. 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34596" y="5923700"/>
            <a:ext cx="104971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/>
              <a:t>CHILDREN MAKE THE MOST PROGRESS WHEN PARENTS SUPPORT THE WORK OF A SCHOOL</a:t>
            </a:r>
          </a:p>
        </p:txBody>
      </p:sp>
    </p:spTree>
    <p:extLst>
      <p:ext uri="{BB962C8B-B14F-4D97-AF65-F5344CB8AC3E}">
        <p14:creationId xmlns:p14="http://schemas.microsoft.com/office/powerpoint/2010/main" val="95350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CURRICULUM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700" y="2550595"/>
            <a:ext cx="11118850" cy="371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97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UNIFORM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2000" dirty="0" smtClean="0"/>
              <a:t>Please bring a bag of spare clothes each day or a bag to leave here. Sometimes painting and messy play can get very messy!</a:t>
            </a:r>
          </a:p>
          <a:p>
            <a:r>
              <a:rPr lang="en-GB" sz="2000" dirty="0" smtClean="0"/>
              <a:t>Watches </a:t>
            </a:r>
            <a:r>
              <a:rPr lang="en-GB" sz="2000" dirty="0"/>
              <a:t>and a small pair of plain earrings (Key Stage Two only) are allowed in </a:t>
            </a:r>
            <a:r>
              <a:rPr lang="en-GB" sz="2000" dirty="0" smtClean="0"/>
              <a:t>school. </a:t>
            </a:r>
            <a:endParaRPr lang="en-GB" sz="2000" dirty="0"/>
          </a:p>
          <a:p>
            <a:r>
              <a:rPr lang="en-GB" sz="2000" dirty="0"/>
              <a:t>Long hair must be tied back and shaven patterned hair is not permitted.</a:t>
            </a:r>
          </a:p>
          <a:p>
            <a:r>
              <a:rPr lang="en-GB" sz="2000" dirty="0">
                <a:ea typeface="+mn-lt"/>
                <a:cs typeface="+mn-lt"/>
              </a:rPr>
              <a:t>Black shoes with either </a:t>
            </a:r>
            <a:r>
              <a:rPr lang="en-GB" sz="2000" dirty="0" err="1">
                <a:ea typeface="+mn-lt"/>
                <a:cs typeface="+mn-lt"/>
              </a:rPr>
              <a:t>velcro</a:t>
            </a:r>
            <a:r>
              <a:rPr lang="en-GB" sz="2000" dirty="0">
                <a:ea typeface="+mn-lt"/>
                <a:cs typeface="+mn-lt"/>
              </a:rPr>
              <a:t>, buckle or laces. (If your child comes to school in trainers, they will be asked to wear pumps whilst in the building.)</a:t>
            </a:r>
            <a:endParaRPr lang="en-US" sz="2000" dirty="0">
              <a:ea typeface="+mn-lt"/>
              <a:cs typeface="+mn-lt"/>
            </a:endParaRPr>
          </a:p>
          <a:p>
            <a:r>
              <a:rPr lang="en-GB" sz="2000" b="1" u="sng" dirty="0">
                <a:ea typeface="+mn-lt"/>
                <a:cs typeface="+mn-lt"/>
              </a:rPr>
              <a:t>Please label all clothing clearly. Thank you</a:t>
            </a:r>
            <a:endParaRPr lang="en-GB" sz="2000" dirty="0">
              <a:ea typeface="+mn-lt"/>
              <a:cs typeface="+mn-lt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76832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1">
      <a:dk1>
        <a:sysClr val="windowText" lastClr="000000"/>
      </a:dk1>
      <a:lt1>
        <a:sysClr val="window" lastClr="FFFFFF"/>
      </a:lt1>
      <a:dk2>
        <a:srgbClr val="800000"/>
      </a:dk2>
      <a:lt2>
        <a:srgbClr val="EBEBEB"/>
      </a:lt2>
      <a:accent1>
        <a:srgbClr val="CC9900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1CE22B68AE8F4CB08DAE907B8EF278" ma:contentTypeVersion="13" ma:contentTypeDescription="Create a new document." ma:contentTypeScope="" ma:versionID="2524187f33d122f569121fa47abe0e17">
  <xsd:schema xmlns:xsd="http://www.w3.org/2001/XMLSchema" xmlns:xs="http://www.w3.org/2001/XMLSchema" xmlns:p="http://schemas.microsoft.com/office/2006/metadata/properties" xmlns:ns2="7c124a28-eb0d-47cb-b960-f8f14d061eba" xmlns:ns3="59c04ef6-9237-4d79-8129-fff4f2eabcf0" targetNamespace="http://schemas.microsoft.com/office/2006/metadata/properties" ma:root="true" ma:fieldsID="9515eb4e047e6f7e2ddf11cd0eda90a1" ns2:_="" ns3:_="">
    <xsd:import namespace="7c124a28-eb0d-47cb-b960-f8f14d061eba"/>
    <xsd:import namespace="59c04ef6-9237-4d79-8129-fff4f2eab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24a28-eb0d-47cb-b960-f8f14d061e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c04ef6-9237-4d79-8129-fff4f2eabc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E5A39B-054E-45C1-A4F8-FCF850677BE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c124a28-eb0d-47cb-b960-f8f14d061eba"/>
    <ds:schemaRef ds:uri="59c04ef6-9237-4d79-8129-fff4f2eabcf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8DF6BA-4FC3-4B39-9A7A-0EE3E0F1593F}">
  <ds:schemaRefs>
    <ds:schemaRef ds:uri="http://schemas.microsoft.com/office/2006/metadata/properties"/>
    <ds:schemaRef ds:uri="7c124a28-eb0d-47cb-b960-f8f14d061eba"/>
    <ds:schemaRef ds:uri="59c04ef6-9237-4d79-8129-fff4f2eabcf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0ADDCBB-8DC7-4843-9E11-09C338A3F3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1094</Words>
  <Application>Microsoft Office PowerPoint</Application>
  <PresentationFormat>Widescreen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Wingdings 3</vt:lpstr>
      <vt:lpstr>Ion Boardroom</vt:lpstr>
      <vt:lpstr>NURSERY INFORMATION  </vt:lpstr>
      <vt:lpstr>WHOLE SCHOOL PRIORITIES</vt:lpstr>
      <vt:lpstr>STAFF YOUR CHILD WILL TALK ABOUT</vt:lpstr>
      <vt:lpstr>MORNING ROUTINE</vt:lpstr>
      <vt:lpstr>A WEEK IN THE LIFE OF… </vt:lpstr>
      <vt:lpstr>HOME LEARNING</vt:lpstr>
      <vt:lpstr>LEARNING</vt:lpstr>
      <vt:lpstr>CURRICULUM</vt:lpstr>
      <vt:lpstr>UNIFORM</vt:lpstr>
      <vt:lpstr>Uniform</vt:lpstr>
      <vt:lpstr>MORE INFORMATION</vt:lpstr>
      <vt:lpstr>STATUTORY ASSESSMENT</vt:lpstr>
      <vt:lpstr>ATTENDANCE</vt:lpstr>
      <vt:lpstr>ParentPay</vt:lpstr>
      <vt:lpstr>WEBSITE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at The Cathedral School</dc:title>
  <dc:creator>Kelly Hannah</dc:creator>
  <cp:lastModifiedBy>Samantha Davenport</cp:lastModifiedBy>
  <cp:revision>51</cp:revision>
  <dcterms:created xsi:type="dcterms:W3CDTF">2016-02-24T12:41:04Z</dcterms:created>
  <dcterms:modified xsi:type="dcterms:W3CDTF">2021-09-15T10:16:13Z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0x010100701CE22B68AE8F4CB08DAE907B8EF278</vt:lpwstr>
  </property>
</Properties>
</file>