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51" d="100"/>
          <a:sy n="51" d="100"/>
        </p:scale>
        <p:origin x="13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446A7C-30C4-450A-B100-EA9B476F5072}" type="datetimeFigureOut">
              <a:rPr lang="en-GB" smtClean="0"/>
              <a:t>07/04/2020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7E9450-E261-468F-80E9-2C591225FDBD}" type="slidenum">
              <a:rPr lang="en-GB" smtClean="0"/>
              <a:t>‹#›</a:t>
            </a:fld>
            <a:endParaRPr lang="en-GB"/>
          </a:p>
        </p:txBody>
      </p:sp>
    </p:spTree>
    <p:extLst>
      <p:ext uri="{BB962C8B-B14F-4D97-AF65-F5344CB8AC3E}">
        <p14:creationId xmlns:p14="http://schemas.microsoft.com/office/powerpoint/2010/main" val="393372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446A7C-30C4-450A-B100-EA9B476F5072}" type="datetimeFigureOut">
              <a:rPr lang="en-GB" smtClean="0"/>
              <a:t>07/04/2020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7E9450-E261-468F-80E9-2C591225FDBD}" type="slidenum">
              <a:rPr lang="en-GB" smtClean="0"/>
              <a:t>‹#›</a:t>
            </a:fld>
            <a:endParaRPr lang="en-GB"/>
          </a:p>
        </p:txBody>
      </p:sp>
    </p:spTree>
    <p:extLst>
      <p:ext uri="{BB962C8B-B14F-4D97-AF65-F5344CB8AC3E}">
        <p14:creationId xmlns:p14="http://schemas.microsoft.com/office/powerpoint/2010/main" val="135977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446A7C-30C4-450A-B100-EA9B476F5072}" type="datetimeFigureOut">
              <a:rPr lang="en-GB" smtClean="0"/>
              <a:t>07/04/2020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7E9450-E261-468F-80E9-2C591225FDBD}" type="slidenum">
              <a:rPr lang="en-GB" smtClean="0"/>
              <a:t>‹#›</a:t>
            </a:fld>
            <a:endParaRPr lang="en-GB"/>
          </a:p>
        </p:txBody>
      </p:sp>
    </p:spTree>
    <p:extLst>
      <p:ext uri="{BB962C8B-B14F-4D97-AF65-F5344CB8AC3E}">
        <p14:creationId xmlns:p14="http://schemas.microsoft.com/office/powerpoint/2010/main" val="290800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446A7C-30C4-450A-B100-EA9B476F5072}" type="datetimeFigureOut">
              <a:rPr lang="en-GB" smtClean="0"/>
              <a:t>07/04/2020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7E9450-E261-468F-80E9-2C591225FDBD}" type="slidenum">
              <a:rPr lang="en-GB" smtClean="0"/>
              <a:t>‹#›</a:t>
            </a:fld>
            <a:endParaRPr lang="en-GB"/>
          </a:p>
        </p:txBody>
      </p:sp>
    </p:spTree>
    <p:extLst>
      <p:ext uri="{BB962C8B-B14F-4D97-AF65-F5344CB8AC3E}">
        <p14:creationId xmlns:p14="http://schemas.microsoft.com/office/powerpoint/2010/main" val="78260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446A7C-30C4-450A-B100-EA9B476F5072}" type="datetimeFigureOut">
              <a:rPr lang="en-GB" smtClean="0"/>
              <a:t>07/04/2020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7E9450-E261-468F-80E9-2C591225FDBD}" type="slidenum">
              <a:rPr lang="en-GB" smtClean="0"/>
              <a:t>‹#›</a:t>
            </a:fld>
            <a:endParaRPr lang="en-GB"/>
          </a:p>
        </p:txBody>
      </p:sp>
    </p:spTree>
    <p:extLst>
      <p:ext uri="{BB962C8B-B14F-4D97-AF65-F5344CB8AC3E}">
        <p14:creationId xmlns:p14="http://schemas.microsoft.com/office/powerpoint/2010/main" val="2273973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446A7C-30C4-450A-B100-EA9B476F5072}" type="datetimeFigureOut">
              <a:rPr lang="en-GB" smtClean="0"/>
              <a:t>07/04/2020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7E9450-E261-468F-80E9-2C591225FDBD}" type="slidenum">
              <a:rPr lang="en-GB" smtClean="0"/>
              <a:t>‹#›</a:t>
            </a:fld>
            <a:endParaRPr lang="en-GB"/>
          </a:p>
        </p:txBody>
      </p:sp>
    </p:spTree>
    <p:extLst>
      <p:ext uri="{BB962C8B-B14F-4D97-AF65-F5344CB8AC3E}">
        <p14:creationId xmlns:p14="http://schemas.microsoft.com/office/powerpoint/2010/main" val="4014983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446A7C-30C4-450A-B100-EA9B476F5072}" type="datetimeFigureOut">
              <a:rPr lang="en-GB" smtClean="0"/>
              <a:t>07/04/2020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7E9450-E261-468F-80E9-2C591225FDBD}" type="slidenum">
              <a:rPr lang="en-GB" smtClean="0"/>
              <a:t>‹#›</a:t>
            </a:fld>
            <a:endParaRPr lang="en-GB"/>
          </a:p>
        </p:txBody>
      </p:sp>
    </p:spTree>
    <p:extLst>
      <p:ext uri="{BB962C8B-B14F-4D97-AF65-F5344CB8AC3E}">
        <p14:creationId xmlns:p14="http://schemas.microsoft.com/office/powerpoint/2010/main" val="180154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446A7C-30C4-450A-B100-EA9B476F5072}" type="datetimeFigureOut">
              <a:rPr lang="en-GB" smtClean="0"/>
              <a:t>07/04/2020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7E9450-E261-468F-80E9-2C591225FDBD}" type="slidenum">
              <a:rPr lang="en-GB" smtClean="0"/>
              <a:t>‹#›</a:t>
            </a:fld>
            <a:endParaRPr lang="en-GB"/>
          </a:p>
        </p:txBody>
      </p:sp>
    </p:spTree>
    <p:extLst>
      <p:ext uri="{BB962C8B-B14F-4D97-AF65-F5344CB8AC3E}">
        <p14:creationId xmlns:p14="http://schemas.microsoft.com/office/powerpoint/2010/main" val="137918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46A7C-30C4-450A-B100-EA9B476F5072}" type="datetimeFigureOut">
              <a:rPr lang="en-GB" smtClean="0"/>
              <a:t>07/04/2020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7E9450-E261-468F-80E9-2C591225FDBD}" type="slidenum">
              <a:rPr lang="en-GB" smtClean="0"/>
              <a:t>‹#›</a:t>
            </a:fld>
            <a:endParaRPr lang="en-GB"/>
          </a:p>
        </p:txBody>
      </p:sp>
    </p:spTree>
    <p:extLst>
      <p:ext uri="{BB962C8B-B14F-4D97-AF65-F5344CB8AC3E}">
        <p14:creationId xmlns:p14="http://schemas.microsoft.com/office/powerpoint/2010/main" val="2265847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4446A7C-30C4-450A-B100-EA9B476F5072}" type="datetimeFigureOut">
              <a:rPr lang="en-GB" smtClean="0"/>
              <a:t>07/04/2020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7E9450-E261-468F-80E9-2C591225FDBD}" type="slidenum">
              <a:rPr lang="en-GB" smtClean="0"/>
              <a:t>‹#›</a:t>
            </a:fld>
            <a:endParaRPr lang="en-GB"/>
          </a:p>
        </p:txBody>
      </p:sp>
    </p:spTree>
    <p:extLst>
      <p:ext uri="{BB962C8B-B14F-4D97-AF65-F5344CB8AC3E}">
        <p14:creationId xmlns:p14="http://schemas.microsoft.com/office/powerpoint/2010/main" val="309029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4446A7C-30C4-450A-B100-EA9B476F5072}" type="datetimeFigureOut">
              <a:rPr lang="en-GB" smtClean="0"/>
              <a:t>07/04/2020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7E9450-E261-468F-80E9-2C591225FDBD}" type="slidenum">
              <a:rPr lang="en-GB" smtClean="0"/>
              <a:t>‹#›</a:t>
            </a:fld>
            <a:endParaRPr lang="en-GB"/>
          </a:p>
        </p:txBody>
      </p:sp>
    </p:spTree>
    <p:extLst>
      <p:ext uri="{BB962C8B-B14F-4D97-AF65-F5344CB8AC3E}">
        <p14:creationId xmlns:p14="http://schemas.microsoft.com/office/powerpoint/2010/main" val="102904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34446A7C-30C4-450A-B100-EA9B476F5072}" type="datetimeFigureOut">
              <a:rPr lang="en-GB" smtClean="0"/>
              <a:t>07/04/2020</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797E9450-E261-468F-80E9-2C591225FDBD}" type="slidenum">
              <a:rPr lang="en-GB" smtClean="0"/>
              <a:t>‹#›</a:t>
            </a:fld>
            <a:endParaRPr lang="en-GB"/>
          </a:p>
        </p:txBody>
      </p:sp>
    </p:spTree>
    <p:extLst>
      <p:ext uri="{BB962C8B-B14F-4D97-AF65-F5344CB8AC3E}">
        <p14:creationId xmlns:p14="http://schemas.microsoft.com/office/powerpoint/2010/main" val="2763642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9000" r="-6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9E61277-BEA4-4556-9667-43351C0D1029}"/>
              </a:ext>
            </a:extLst>
          </p:cNvPr>
          <p:cNvSpPr/>
          <p:nvPr/>
        </p:nvSpPr>
        <p:spPr>
          <a:xfrm>
            <a:off x="149418" y="295433"/>
            <a:ext cx="6552007" cy="8660677"/>
          </a:xfrm>
          <a:prstGeom prst="roundRect">
            <a:avLst>
              <a:gd name="adj" fmla="val 4735"/>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8E5CC74E-4672-4BF4-B00F-0E5EF4432868}"/>
              </a:ext>
            </a:extLst>
          </p:cNvPr>
          <p:cNvSpPr/>
          <p:nvPr/>
        </p:nvSpPr>
        <p:spPr>
          <a:xfrm>
            <a:off x="-143691" y="-63788"/>
            <a:ext cx="5855559" cy="914400"/>
          </a:xfrm>
          <a:prstGeom prst="roundRect">
            <a:avLst>
              <a:gd name="adj" fmla="val 38585"/>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40F8B0D-DE50-4E77-A8FA-727189C62CA3}"/>
              </a:ext>
            </a:extLst>
          </p:cNvPr>
          <p:cNvSpPr txBox="1"/>
          <p:nvPr/>
        </p:nvSpPr>
        <p:spPr>
          <a:xfrm>
            <a:off x="0" y="-150606"/>
            <a:ext cx="5551714" cy="1077218"/>
          </a:xfrm>
          <a:prstGeom prst="rect">
            <a:avLst/>
          </a:prstGeom>
          <a:noFill/>
        </p:spPr>
        <p:txBody>
          <a:bodyPr wrap="square" rtlCol="0">
            <a:spAutoFit/>
          </a:bodyPr>
          <a:lstStyle/>
          <a:p>
            <a:pPr lvl="0" algn="ctr" defTabSz="914400">
              <a:defRPr/>
            </a:pPr>
            <a:r>
              <a:rPr lang="en-US" sz="3200" b="1" dirty="0">
                <a:solidFill>
                  <a:prstClr val="black"/>
                </a:solidFill>
                <a:latin typeface="Comic Sans MS" panose="030F0702030302020204" pitchFamily="66" charset="0"/>
              </a:rPr>
              <a:t>Static Electricity Experiment</a:t>
            </a:r>
            <a:endParaRPr kumimoji="0" lang="en-GB" sz="3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7" name="TextBox 6">
            <a:extLst>
              <a:ext uri="{FF2B5EF4-FFF2-40B4-BE49-F238E27FC236}">
                <a16:creationId xmlns:a16="http://schemas.microsoft.com/office/drawing/2014/main" id="{22BE496E-D93D-4BED-87ED-B04996870720}"/>
              </a:ext>
            </a:extLst>
          </p:cNvPr>
          <p:cNvSpPr txBox="1"/>
          <p:nvPr/>
        </p:nvSpPr>
        <p:spPr>
          <a:xfrm>
            <a:off x="2443399" y="1400742"/>
            <a:ext cx="4149373" cy="1169551"/>
          </a:xfrm>
          <a:prstGeom prst="rect">
            <a:avLst/>
          </a:prstGeom>
          <a:solidFill>
            <a:schemeClr val="bg1"/>
          </a:solidFill>
          <a:ln w="38100">
            <a:solidFill>
              <a:srgbClr val="7030A0"/>
            </a:solidFill>
            <a:prstDash val="lgDash"/>
          </a:ln>
        </p:spPr>
        <p:txBody>
          <a:bodyPr wrap="square" rtlCol="0">
            <a:spAutoFit/>
          </a:bodyPr>
          <a:lstStyle/>
          <a:p>
            <a:pPr lvl="0" algn="just"/>
            <a:r>
              <a:rPr lang="en-US" sz="1400" dirty="0">
                <a:solidFill>
                  <a:prstClr val="black"/>
                </a:solidFill>
              </a:rPr>
              <a:t>They say opposites attract and that couldn't be truer with these fun static electricity experiments. Find out about positively and negatively charged particles using a few basic items, can you control if they will be attracted or unattracted to each other?</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6F2A4D5-06DC-44D5-8651-69B3DF0F7B93}"/>
              </a:ext>
            </a:extLst>
          </p:cNvPr>
          <p:cNvSpPr txBox="1"/>
          <p:nvPr/>
        </p:nvSpPr>
        <p:spPr>
          <a:xfrm>
            <a:off x="312897" y="3015949"/>
            <a:ext cx="3131993" cy="141577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38100">
            <a:solidFill>
              <a:srgbClr val="7030A0"/>
            </a:solidFill>
          </a:ln>
        </p:spPr>
        <p:txBody>
          <a:bodyPr wrap="square" rtlCol="0">
            <a:spAutoFit/>
          </a:bodyPr>
          <a:lstStyle/>
          <a:p>
            <a:pPr lvl="0"/>
            <a:r>
              <a:rPr lang="en-US" sz="1600" b="1" dirty="0">
                <a:solidFill>
                  <a:prstClr val="black"/>
                </a:solidFill>
              </a:rPr>
              <a:t>What you'll need:</a:t>
            </a:r>
            <a:endParaRPr lang="en-US" sz="1400" dirty="0">
              <a:solidFill>
                <a:prstClr val="black"/>
              </a:solidFill>
            </a:endParaRPr>
          </a:p>
          <a:p>
            <a:pPr marL="285750" lvl="0" indent="-285750">
              <a:buFont typeface="Arial" panose="020B0604020202020204" pitchFamily="34" charset="0"/>
              <a:buChar char="•"/>
            </a:pPr>
            <a:r>
              <a:rPr lang="en-US" sz="1400" dirty="0">
                <a:solidFill>
                  <a:prstClr val="black"/>
                </a:solidFill>
              </a:rPr>
              <a:t>2 inflated balloons with string attached</a:t>
            </a:r>
          </a:p>
          <a:p>
            <a:pPr marL="285750" lvl="0" indent="-285750">
              <a:buFont typeface="Arial" panose="020B0604020202020204" pitchFamily="34" charset="0"/>
              <a:buChar char="•"/>
            </a:pPr>
            <a:r>
              <a:rPr lang="en-US" sz="1400" dirty="0">
                <a:solidFill>
                  <a:prstClr val="black"/>
                </a:solidFill>
              </a:rPr>
              <a:t>Your hair</a:t>
            </a:r>
          </a:p>
          <a:p>
            <a:pPr marL="285750" lvl="0" indent="-285750">
              <a:buFont typeface="Arial" panose="020B0604020202020204" pitchFamily="34" charset="0"/>
              <a:buChar char="•"/>
            </a:pPr>
            <a:r>
              <a:rPr lang="en-US" sz="1400" dirty="0">
                <a:solidFill>
                  <a:prstClr val="black"/>
                </a:solidFill>
              </a:rPr>
              <a:t>Aluminium can</a:t>
            </a:r>
          </a:p>
          <a:p>
            <a:pPr marL="285750" lvl="0" indent="-285750">
              <a:buFont typeface="Arial" panose="020B0604020202020204" pitchFamily="34" charset="0"/>
              <a:buChar char="•"/>
            </a:pPr>
            <a:r>
              <a:rPr lang="en-US" sz="1400" dirty="0">
                <a:solidFill>
                  <a:prstClr val="black"/>
                </a:solidFill>
              </a:rPr>
              <a:t>Woolen fabric</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6B9BF1-8162-4AE1-A5DB-B364D02151DD}"/>
              </a:ext>
            </a:extLst>
          </p:cNvPr>
          <p:cNvSpPr/>
          <p:nvPr/>
        </p:nvSpPr>
        <p:spPr>
          <a:xfrm>
            <a:off x="265228" y="4511967"/>
            <a:ext cx="3131992" cy="286899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lvl="0">
              <a:lnSpc>
                <a:spcPct val="115000"/>
              </a:lnSpc>
              <a:spcAft>
                <a:spcPts val="1000"/>
              </a:spcAft>
            </a:pPr>
            <a:r>
              <a:rPr lang="en-US" sz="1400" b="1" dirty="0">
                <a:solidFill>
                  <a:prstClr val="black"/>
                </a:solidFill>
                <a:ea typeface="Calibri" panose="020F0502020204030204" pitchFamily="34" charset="0"/>
                <a:cs typeface="Times New Roman" panose="02020603050405020304" pitchFamily="18" charset="0"/>
              </a:rPr>
              <a:t>Instructions:</a:t>
            </a:r>
          </a:p>
          <a:p>
            <a:pPr marL="171450" indent="-171450" algn="just">
              <a:buFont typeface="Arial" panose="020B0604020202020204" pitchFamily="34" charset="0"/>
              <a:buChar char="•"/>
            </a:pPr>
            <a:r>
              <a:rPr lang="en-US" sz="1200" dirty="0"/>
              <a:t>Rub the 2 balloons one by one against the woolen fabric, then try moving the balloons together, do they want to or are they unattracted to each other?</a:t>
            </a:r>
          </a:p>
          <a:p>
            <a:pPr marL="171450" indent="-171450" algn="just">
              <a:buFont typeface="Arial" panose="020B0604020202020204" pitchFamily="34" charset="0"/>
              <a:buChar char="•"/>
            </a:pPr>
            <a:r>
              <a:rPr lang="en-US" sz="1200" dirty="0"/>
              <a:t>Rub 1 of the balloons back and forth on your hair then slowly it pull it away, ask someone nearby what they can see or if there's nobody else around try looking in a mirror.</a:t>
            </a:r>
          </a:p>
          <a:p>
            <a:pPr marL="171450" indent="-171450" algn="just">
              <a:buFont typeface="Arial" panose="020B0604020202020204" pitchFamily="34" charset="0"/>
              <a:buChar char="•"/>
            </a:pPr>
            <a:r>
              <a:rPr lang="en-US" sz="1200" dirty="0"/>
              <a:t>Put the aluminium can on its side on a table, after rubbing the balloon on your hair again hold the balloon close to the can and watch as it rolls towards it, slowly move the balloon away from the can and it will follow.</a:t>
            </a:r>
          </a:p>
        </p:txBody>
      </p:sp>
      <p:sp>
        <p:nvSpPr>
          <p:cNvPr id="18" name="TextBox 17">
            <a:extLst>
              <a:ext uri="{FF2B5EF4-FFF2-40B4-BE49-F238E27FC236}">
                <a16:creationId xmlns:a16="http://schemas.microsoft.com/office/drawing/2014/main" id="{0F5A5706-64FE-4D53-9AF5-BE51CD2C1E8D}"/>
              </a:ext>
            </a:extLst>
          </p:cNvPr>
          <p:cNvSpPr txBox="1"/>
          <p:nvPr/>
        </p:nvSpPr>
        <p:spPr>
          <a:xfrm>
            <a:off x="2443399" y="945771"/>
            <a:ext cx="4149373" cy="40011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algn="ctr"/>
            <a:r>
              <a:rPr lang="en-GB" sz="2000" b="1" dirty="0"/>
              <a:t>Introduction</a:t>
            </a:r>
          </a:p>
        </p:txBody>
      </p:sp>
      <p:sp>
        <p:nvSpPr>
          <p:cNvPr id="19" name="TextBox 18">
            <a:extLst>
              <a:ext uri="{FF2B5EF4-FFF2-40B4-BE49-F238E27FC236}">
                <a16:creationId xmlns:a16="http://schemas.microsoft.com/office/drawing/2014/main" id="{43B7A050-A87C-4F3C-BD1C-4F0C6240E313}"/>
              </a:ext>
            </a:extLst>
          </p:cNvPr>
          <p:cNvSpPr txBox="1"/>
          <p:nvPr/>
        </p:nvSpPr>
        <p:spPr>
          <a:xfrm>
            <a:off x="3608368" y="2656224"/>
            <a:ext cx="2984404" cy="40011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algn="ctr"/>
            <a:r>
              <a:rPr lang="en-GB" sz="2000" b="1" dirty="0"/>
              <a:t>What’s Happening</a:t>
            </a:r>
          </a:p>
        </p:txBody>
      </p:sp>
      <p:sp>
        <p:nvSpPr>
          <p:cNvPr id="20" name="TextBox 19">
            <a:extLst>
              <a:ext uri="{FF2B5EF4-FFF2-40B4-BE49-F238E27FC236}">
                <a16:creationId xmlns:a16="http://schemas.microsoft.com/office/drawing/2014/main" id="{718EDE17-36A2-4A37-B6AF-43A589F3AF2D}"/>
              </a:ext>
            </a:extLst>
          </p:cNvPr>
          <p:cNvSpPr txBox="1"/>
          <p:nvPr/>
        </p:nvSpPr>
        <p:spPr>
          <a:xfrm>
            <a:off x="3608368" y="3150865"/>
            <a:ext cx="2984404" cy="5693866"/>
          </a:xfrm>
          <a:prstGeom prst="rect">
            <a:avLst/>
          </a:prstGeom>
          <a:solidFill>
            <a:schemeClr val="bg1"/>
          </a:solidFill>
          <a:ln w="38100">
            <a:solidFill>
              <a:srgbClr val="7030A0"/>
            </a:solidFill>
            <a:prstDash val="lgDash"/>
          </a:ln>
        </p:spPr>
        <p:txBody>
          <a:bodyPr wrap="square" rtlCol="0">
            <a:spAutoFit/>
          </a:bodyPr>
          <a:lstStyle/>
          <a:p>
            <a:pPr lvl="0" algn="just"/>
            <a:r>
              <a:rPr lang="en-US" sz="1400" dirty="0"/>
              <a:t>Rubbing the balloons against the woolen fabric or your hair creates static electricity. This involves negatively charged particles (electrons) jumping to positively charged objects. When you rub the balloons against your hair or the fabric they become negatively charged, they have taken some of the electrons from the hair/fabric and left them positively charged.</a:t>
            </a:r>
          </a:p>
          <a:p>
            <a:pPr lvl="0" algn="just"/>
            <a:r>
              <a:rPr lang="en-US" sz="1400" dirty="0"/>
              <a:t>They say opposites attract and that is certainly the case in these experiments, your positively charged hair is attracted to the negatively charged balloon and starts to rise up to meet it. This is similar to the aluminium can which is drawn to the negatively charged balloon as the area near it becomes positively charged, once again opposites attract.</a:t>
            </a:r>
          </a:p>
          <a:p>
            <a:pPr lvl="0" algn="just"/>
            <a:r>
              <a:rPr lang="en-US" sz="1400" dirty="0"/>
              <a:t>In the first experiment both the balloons were negatively charged after rubbing them against the woolen fabric, because of this they were unattracted to each other.</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53E7D3F-EF98-4FEB-8A25-A0D8BD686DCE}"/>
              </a:ext>
            </a:extLst>
          </p:cNvPr>
          <p:cNvSpPr txBox="1"/>
          <p:nvPr/>
        </p:nvSpPr>
        <p:spPr>
          <a:xfrm>
            <a:off x="265227" y="7446826"/>
            <a:ext cx="3131991" cy="27699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38100">
            <a:solidFill>
              <a:srgbClr val="7030A0"/>
            </a:solidFill>
          </a:ln>
        </p:spPr>
        <p:txBody>
          <a:bodyPr wrap="square" rtlCol="0">
            <a:spAutoFit/>
          </a:bodyPr>
          <a:lstStyle/>
          <a:p>
            <a:pPr lvl="0" algn="ju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Reflection Questions</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FE50A4D6-1699-4358-8100-AF08F10A18A0}"/>
              </a:ext>
            </a:extLst>
          </p:cNvPr>
          <p:cNvSpPr txBox="1"/>
          <p:nvPr/>
        </p:nvSpPr>
        <p:spPr>
          <a:xfrm>
            <a:off x="274444" y="7821421"/>
            <a:ext cx="3131991" cy="27699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ln>
        </p:spPr>
        <p:txBody>
          <a:bodyPr wrap="square" rtlCol="0">
            <a:spAutoFit/>
          </a:bodyPr>
          <a:lstStyle/>
          <a:p>
            <a:pPr lvl="0" algn="just">
              <a:defRPr/>
            </a:pPr>
            <a:r>
              <a:rPr lang="en-GB" sz="1200" b="1" dirty="0">
                <a:solidFill>
                  <a:prstClr val="black"/>
                </a:solidFill>
              </a:rPr>
              <a:t>Is something confusing me?</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35168C2D-2C1E-4346-95B8-791F3AA9C2D6}"/>
              </a:ext>
            </a:extLst>
          </p:cNvPr>
          <p:cNvSpPr txBox="1"/>
          <p:nvPr/>
        </p:nvSpPr>
        <p:spPr>
          <a:xfrm>
            <a:off x="274444" y="8198230"/>
            <a:ext cx="3131991" cy="27699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ln>
        </p:spPr>
        <p:txBody>
          <a:bodyPr wrap="square" rtlCol="0">
            <a:spAutoFit/>
          </a:bodyPr>
          <a:lstStyle/>
          <a:p>
            <a:pPr lvl="0" algn="just">
              <a:defRPr/>
            </a:pPr>
            <a:r>
              <a:rPr lang="en-US" sz="1200" b="1" dirty="0"/>
              <a:t>Could I explain this to someone else?</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Static Electricity - Student Resources in Context | Static ...">
            <a:extLst>
              <a:ext uri="{FF2B5EF4-FFF2-40B4-BE49-F238E27FC236}">
                <a16:creationId xmlns:a16="http://schemas.microsoft.com/office/drawing/2014/main" id="{CABA12A4-1E03-41B1-9491-634736681C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14" t="12770" r="11130" b="13036"/>
          <a:stretch/>
        </p:blipFill>
        <p:spPr bwMode="auto">
          <a:xfrm>
            <a:off x="265228" y="926612"/>
            <a:ext cx="2039780" cy="1979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7308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TotalTime>
  <Words>351</Words>
  <Application>Microsoft Office PowerPoint</Application>
  <PresentationFormat>On-screen Show (4:3)</PresentationFormat>
  <Paragraphs>19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Chalky Chalk</dc:creator>
  <cp:lastModifiedBy>Chalky Chalk</cp:lastModifiedBy>
  <cp:revision>36</cp:revision>
  <dcterms:created xsi:type="dcterms:W3CDTF">2020-04-06T19:04:37Z</dcterms:created>
  <dcterms:modified xsi:type="dcterms:W3CDTF">2020-04-07T13:39:34Z</dcterms:modified>
</cp:coreProperties>
</file>