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6" r:id="rId4"/>
  </p:sldMasterIdLst>
  <p:notesMasterIdLst>
    <p:notesMasterId r:id="rId23"/>
  </p:notesMasterIdLst>
  <p:handoutMasterIdLst>
    <p:handoutMasterId r:id="rId24"/>
  </p:handoutMasterIdLst>
  <p:sldIdLst>
    <p:sldId id="267" r:id="rId5"/>
    <p:sldId id="294" r:id="rId6"/>
    <p:sldId id="298" r:id="rId7"/>
    <p:sldId id="296" r:id="rId8"/>
    <p:sldId id="299" r:id="rId9"/>
    <p:sldId id="342" r:id="rId10"/>
    <p:sldId id="343" r:id="rId11"/>
    <p:sldId id="341" r:id="rId12"/>
    <p:sldId id="345" r:id="rId13"/>
    <p:sldId id="292" r:id="rId14"/>
    <p:sldId id="339" r:id="rId15"/>
    <p:sldId id="350" r:id="rId16"/>
    <p:sldId id="349" r:id="rId17"/>
    <p:sldId id="347" r:id="rId18"/>
    <p:sldId id="351" r:id="rId19"/>
    <p:sldId id="352" r:id="rId20"/>
    <p:sldId id="353" r:id="rId21"/>
    <p:sldId id="300" r:id="rId22"/>
  </p:sldIdLst>
  <p:sldSz cx="9144000" cy="6858000" type="screen4x3"/>
  <p:notesSz cx="6797675" cy="992822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707BF"/>
    <a:srgbClr val="FF0066"/>
    <a:srgbClr val="0066FF"/>
    <a:srgbClr val="A4C6F4"/>
    <a:srgbClr val="8BE1FF"/>
    <a:srgbClr val="00FFFF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A986C4-8B93-4F1B-B519-4611BE4B943F}" v="120" dt="2023-09-25T13:08:41.2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52" autoAdjust="0"/>
    <p:restoredTop sz="77020" autoAdjust="0"/>
  </p:normalViewPr>
  <p:slideViewPr>
    <p:cSldViewPr>
      <p:cViewPr varScale="1">
        <p:scale>
          <a:sx n="49" d="100"/>
          <a:sy n="49" d="100"/>
        </p:scale>
        <p:origin x="1796" y="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2934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win Sails Studio" userId="S::twinsails.studio@hamworthyprimaryschools.co.uk::cd5d6373-2911-4942-a9e3-d0ddb4fd1303" providerId="AD" clId="Web-{1EA986C4-8B93-4F1B-B519-4611BE4B943F}"/>
    <pc:docChg chg="modSld sldOrd">
      <pc:chgData name="Twin Sails Studio" userId="S::twinsails.studio@hamworthyprimaryschools.co.uk::cd5d6373-2911-4942-a9e3-d0ddb4fd1303" providerId="AD" clId="Web-{1EA986C4-8B93-4F1B-B519-4611BE4B943F}" dt="2023-09-25T13:08:41.196" v="64" actId="20577"/>
      <pc:docMkLst>
        <pc:docMk/>
      </pc:docMkLst>
      <pc:sldChg chg="modSp">
        <pc:chgData name="Twin Sails Studio" userId="S::twinsails.studio@hamworthyprimaryschools.co.uk::cd5d6373-2911-4942-a9e3-d0ddb4fd1303" providerId="AD" clId="Web-{1EA986C4-8B93-4F1B-B519-4611BE4B943F}" dt="2023-09-25T13:07:28.272" v="26" actId="20577"/>
        <pc:sldMkLst>
          <pc:docMk/>
          <pc:sldMk cId="0" sldId="349"/>
        </pc:sldMkLst>
        <pc:spChg chg="mod">
          <ac:chgData name="Twin Sails Studio" userId="S::twinsails.studio@hamworthyprimaryschools.co.uk::cd5d6373-2911-4942-a9e3-d0ddb4fd1303" providerId="AD" clId="Web-{1EA986C4-8B93-4F1B-B519-4611BE4B943F}" dt="2023-09-25T13:07:28.272" v="26" actId="20577"/>
          <ac:spMkLst>
            <pc:docMk/>
            <pc:sldMk cId="0" sldId="349"/>
            <ac:spMk id="20482" creationId="{96E91650-80F5-6E6F-C807-AB44EAC7F4A9}"/>
          </ac:spMkLst>
        </pc:spChg>
      </pc:sldChg>
      <pc:sldChg chg="ord">
        <pc:chgData name="Twin Sails Studio" userId="S::twinsails.studio@hamworthyprimaryschools.co.uk::cd5d6373-2911-4942-a9e3-d0ddb4fd1303" providerId="AD" clId="Web-{1EA986C4-8B93-4F1B-B519-4611BE4B943F}" dt="2023-09-25T13:07:15.085" v="25"/>
        <pc:sldMkLst>
          <pc:docMk/>
          <pc:sldMk cId="0" sldId="350"/>
        </pc:sldMkLst>
      </pc:sldChg>
      <pc:sldChg chg="modSp">
        <pc:chgData name="Twin Sails Studio" userId="S::twinsails.studio@hamworthyprimaryschools.co.uk::cd5d6373-2911-4942-a9e3-d0ddb4fd1303" providerId="AD" clId="Web-{1EA986C4-8B93-4F1B-B519-4611BE4B943F}" dt="2023-09-25T13:08:41.196" v="64" actId="20577"/>
        <pc:sldMkLst>
          <pc:docMk/>
          <pc:sldMk cId="0" sldId="351"/>
        </pc:sldMkLst>
        <pc:spChg chg="mod">
          <ac:chgData name="Twin Sails Studio" userId="S::twinsails.studio@hamworthyprimaryschools.co.uk::cd5d6373-2911-4942-a9e3-d0ddb4fd1303" providerId="AD" clId="Web-{1EA986C4-8B93-4F1B-B519-4611BE4B943F}" dt="2023-09-25T13:08:41.196" v="64" actId="20577"/>
          <ac:spMkLst>
            <pc:docMk/>
            <pc:sldMk cId="0" sldId="351"/>
            <ac:spMk id="24578" creationId="{4F3C6E7B-EB2E-4FB1-2F4A-3ACAB5B48B41}"/>
          </ac:spMkLst>
        </pc:spChg>
        <pc:picChg chg="mod">
          <ac:chgData name="Twin Sails Studio" userId="S::twinsails.studio@hamworthyprimaryschools.co.uk::cd5d6373-2911-4942-a9e3-d0ddb4fd1303" providerId="AD" clId="Web-{1EA986C4-8B93-4F1B-B519-4611BE4B943F}" dt="2023-09-25T13:08:09.539" v="47" actId="1076"/>
          <ac:picMkLst>
            <pc:docMk/>
            <pc:sldMk cId="0" sldId="351"/>
            <ac:picMk id="24580" creationId="{5C1648F9-4273-6A6B-A90E-32FB31A15FC2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057EB0D-30A4-F7DF-D971-B94BFB1D58E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5F9095-5164-13E0-BDCE-534C8045C40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EAC4DB71-053C-4BA2-9C59-5F6985920170}" type="datetimeFigureOut">
              <a:rPr lang="en-US"/>
              <a:pPr>
                <a:defRPr/>
              </a:pPr>
              <a:t>9/25/2023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40F6D8-CBB6-DCFF-F2E1-3FBF0A2C6C8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70E387-C3B0-746A-A4E2-47C3CF99295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55618B8-983E-4A2A-BDAF-126723140A4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>
            <a:extLst>
              <a:ext uri="{FF2B5EF4-FFF2-40B4-BE49-F238E27FC236}">
                <a16:creationId xmlns:a16="http://schemas.microsoft.com/office/drawing/2014/main" id="{917FB85C-1AE1-9283-8612-C69C1F7E4CB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2579" name="Rectangle 3">
            <a:extLst>
              <a:ext uri="{FF2B5EF4-FFF2-40B4-BE49-F238E27FC236}">
                <a16:creationId xmlns:a16="http://schemas.microsoft.com/office/drawing/2014/main" id="{A348EF8A-8345-8ED3-B83C-161233478B3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7CC03E46-4F7D-7F81-778F-22E4A82598F7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81" name="Rectangle 5">
            <a:extLst>
              <a:ext uri="{FF2B5EF4-FFF2-40B4-BE49-F238E27FC236}">
                <a16:creationId xmlns:a16="http://schemas.microsoft.com/office/drawing/2014/main" id="{4C2DFCB6-E3D2-4AC2-A18E-EFF0ED725CD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6463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2582" name="Rectangle 6">
            <a:extLst>
              <a:ext uri="{FF2B5EF4-FFF2-40B4-BE49-F238E27FC236}">
                <a16:creationId xmlns:a16="http://schemas.microsoft.com/office/drawing/2014/main" id="{601B1CAB-765C-909E-5EE0-FCDC8A9CCFD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2583" name="Rectangle 7">
            <a:extLst>
              <a:ext uri="{FF2B5EF4-FFF2-40B4-BE49-F238E27FC236}">
                <a16:creationId xmlns:a16="http://schemas.microsoft.com/office/drawing/2014/main" id="{2958BC2D-3D91-2AF2-C4ED-9F75E6D45B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CC9D33A6-19FC-474D-B8FE-3711BB46C78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62115DF8-D9C9-2AEA-F17D-BA718595DA1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ED9D0E38-358C-E2E7-A0C5-59E2577679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n-US">
                <a:latin typeface="Arial" panose="020B0604020202020204" pitchFamily="34" charset="0"/>
              </a:rPr>
              <a:t>Sara</a:t>
            </a:r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ED4042DD-8769-BA05-D6EE-45A6FFB4A9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394459D2-E9B8-46DE-B5E4-B6BBF26FF615}" type="slidenum">
              <a:rPr lang="en-US" altLang="en-US" sz="1200" smtClean="0">
                <a:latin typeface="Arial" panose="020B0604020202020204" pitchFamily="34" charset="0"/>
              </a:rPr>
              <a:pPr/>
              <a:t>1</a:t>
            </a:fld>
            <a:endParaRPr lang="en-US" altLang="en-US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E0938874-F998-0DE0-64C0-86AD902022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76393E8C-180D-4D12-BA52-AF26CF6CE1EE}" type="slidenum">
              <a:rPr lang="en-GB" altLang="en-US" sz="1200" smtClean="0">
                <a:latin typeface="Arial" panose="020B0604020202020204" pitchFamily="34" charset="0"/>
              </a:rPr>
              <a:pPr/>
              <a:t>11</a:t>
            </a:fld>
            <a:endParaRPr lang="en-GB" altLang="en-US" sz="1200">
              <a:latin typeface="Arial" panose="020B0604020202020204" pitchFamily="34" charset="0"/>
            </a:endParaRPr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BCE67A0D-7CBF-8E91-2613-08E5DD1E44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8D8508DF-6851-FDCB-5AE3-242585840E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6463" y="4714875"/>
            <a:ext cx="4984750" cy="4467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D1392E0A-5E42-EB72-BA91-4DD237E17B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CF47C6CE-1C64-4169-85F9-96E870DC3211}" type="slidenum">
              <a:rPr lang="en-GB" altLang="en-US" sz="1200" smtClean="0">
                <a:latin typeface="Arial" panose="020B0604020202020204" pitchFamily="34" charset="0"/>
              </a:rPr>
              <a:pPr/>
              <a:t>12</a:t>
            </a:fld>
            <a:endParaRPr lang="en-GB" altLang="en-US" sz="1200">
              <a:latin typeface="Arial" panose="020B0604020202020204" pitchFamily="34" charset="0"/>
            </a:endParaRPr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CF9A1D02-73E7-4779-0841-63BDDEEBCB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C23287F1-EEB7-65F1-F4F1-D0FE140338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6463" y="4714875"/>
            <a:ext cx="4984750" cy="4467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0F455930-1130-50BD-8A52-52323165C1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615F84F3-745B-48F4-BB3C-2B01DB972CB0}" type="slidenum">
              <a:rPr lang="en-GB" altLang="en-US" sz="1200" smtClean="0">
                <a:latin typeface="Arial" panose="020B0604020202020204" pitchFamily="34" charset="0"/>
              </a:rPr>
              <a:pPr/>
              <a:t>13</a:t>
            </a:fld>
            <a:endParaRPr lang="en-GB" altLang="en-US" sz="1200">
              <a:latin typeface="Arial" panose="020B0604020202020204" pitchFamily="34" charset="0"/>
            </a:endParaRPr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CFCBEC93-0838-CA3D-803F-BBFA771417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41438" y="585788"/>
            <a:ext cx="3544887" cy="2657475"/>
          </a:xfrm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16D2A135-4FED-679D-B4FB-270C36938C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12763" y="3556000"/>
            <a:ext cx="5627687" cy="56261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E1132D18-CD1B-2D75-46C3-92FC43B6FE3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6528BAD4-D7AB-4280-9EE3-CB52EDAC3EAD}" type="slidenum">
              <a:rPr lang="en-GB" altLang="en-US" sz="1200" smtClean="0">
                <a:latin typeface="Arial" panose="020B0604020202020204" pitchFamily="34" charset="0"/>
              </a:rPr>
              <a:pPr/>
              <a:t>14</a:t>
            </a:fld>
            <a:endParaRPr lang="en-GB" altLang="en-US" sz="1200">
              <a:latin typeface="Arial" panose="020B0604020202020204" pitchFamily="34" charset="0"/>
            </a:endParaRPr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F226C354-B3F0-E7F9-B7B6-C66260211A0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41438" y="585788"/>
            <a:ext cx="3544887" cy="2657475"/>
          </a:xfrm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954589FE-37D6-058B-57A6-CA7501D9BF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12763" y="3556000"/>
            <a:ext cx="5627687" cy="56261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C8A0C237-74D6-DB25-E927-CD00250C7B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41C40B24-6002-4B40-88E3-3325B18B0CF9}" type="slidenum">
              <a:rPr lang="en-GB" altLang="en-US" sz="1200" smtClean="0">
                <a:latin typeface="Arial" panose="020B0604020202020204" pitchFamily="34" charset="0"/>
              </a:rPr>
              <a:pPr/>
              <a:t>15</a:t>
            </a:fld>
            <a:endParaRPr lang="en-GB" altLang="en-US" sz="1200">
              <a:latin typeface="Arial" panose="020B0604020202020204" pitchFamily="34" charset="0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36235256-CF77-EE63-6C09-0D107405D2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41438" y="585788"/>
            <a:ext cx="3544887" cy="2657475"/>
          </a:xfrm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307E75E7-4BC2-2890-B7EE-B021D2F867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12763" y="3556000"/>
            <a:ext cx="5627687" cy="56261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4">
            <a:extLst>
              <a:ext uri="{FF2B5EF4-FFF2-40B4-BE49-F238E27FC236}">
                <a16:creationId xmlns:a16="http://schemas.microsoft.com/office/drawing/2014/main" id="{883FB45F-40FC-CCAB-E61C-7B845EC2BB4E}"/>
              </a:ext>
            </a:extLst>
          </p:cNvPr>
          <p:cNvSpPr>
            <a:spLocks/>
          </p:cNvSpPr>
          <p:nvPr/>
        </p:nvSpPr>
        <p:spPr bwMode="auto">
          <a:xfrm>
            <a:off x="285750" y="2803525"/>
            <a:ext cx="1588" cy="3035300"/>
          </a:xfrm>
          <a:custGeom>
            <a:avLst/>
            <a:gdLst>
              <a:gd name="T0" fmla="*/ 0 w 1588"/>
              <a:gd name="T1" fmla="*/ 0 h 1912"/>
              <a:gd name="T2" fmla="*/ 0 w 1588"/>
              <a:gd name="T3" fmla="*/ 2147483646 h 1912"/>
              <a:gd name="T4" fmla="*/ 0 w 1588"/>
              <a:gd name="T5" fmla="*/ 2147483646 h 1912"/>
              <a:gd name="T6" fmla="*/ 0 w 1588"/>
              <a:gd name="T7" fmla="*/ 2147483646 h 1912"/>
              <a:gd name="T8" fmla="*/ 0 w 1588"/>
              <a:gd name="T9" fmla="*/ 2147483646 h 1912"/>
              <a:gd name="T10" fmla="*/ 0 w 1588"/>
              <a:gd name="T11" fmla="*/ 2147483646 h 1912"/>
              <a:gd name="T12" fmla="*/ 0 w 1588"/>
              <a:gd name="T13" fmla="*/ 0 h 1912"/>
              <a:gd name="T14" fmla="*/ 0 w 1588"/>
              <a:gd name="T15" fmla="*/ 0 h 191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588" h="1912">
                <a:moveTo>
                  <a:pt x="0" y="0"/>
                </a:move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9746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97075"/>
            <a:ext cx="7772400" cy="1431925"/>
          </a:xfrm>
        </p:spPr>
        <p:txBody>
          <a:bodyPr anchor="b" anchorCtr="1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6435351-BD6E-508C-39D2-6189BA0F07F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4BDA4EB-EE4A-0A1B-442A-CE0A54845C0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B20DE-B118-4AD5-820A-C49D297AF8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0990A4E-938A-1B32-8B3B-3A6187BCECE0}"/>
              </a:ext>
            </a:extLst>
          </p:cNvPr>
          <p:cNvSpPr>
            <a:spLocks noGrp="1" noChangeArrowheads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609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CC909B7-8413-81B4-0A22-F667E63470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1BEB415-68A6-8407-0F58-ACA8D3B3176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94DDC39-0BA1-F571-774F-8F1909A8E79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7403E1-DA9E-4F10-9EBE-AA00F53B15E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5198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0803F3F-E401-785A-6231-BDFCAF9399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6EA6986-9031-082F-B9AB-51648C3F085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D9252AE-0E26-A7D1-4C95-C352D9AA0C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281D93-5EC8-4C44-901B-A263047A632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5379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3A9757-08AF-0CB8-A40A-E2651A38E3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9202A1-71F0-6B46-C6F2-E8B82986418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B6A4B62-7798-7C64-FF42-7EAF53FD17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F90C3A-DBD0-414C-991A-0FA7FE212E9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0776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417606D-4940-E0CF-E1CF-4749490551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B73796A-D8B1-B8EB-B657-00C7924FCE5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6C5B716-A663-E52C-6E8F-55DFA84C748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157553-7159-43B1-A38C-893F06721A3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4880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C11E676-0C17-E07D-B9C0-2876429B0C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5273BCF-243D-7FA1-6CDE-1FA5E66F04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E7CBD96-919D-1EE5-3D0A-F60CCE5C6E5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2881FB-8DB6-445A-AF61-96AB85ACE8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0325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811C803-DE43-DFD2-90AA-B16219329C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A65C4D3-FC51-D783-2370-FC4034F75BD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1C242FF2-1E55-F064-1F40-6EAF27F8FB4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80BA90-639E-45F3-BEDB-235FF82EC74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9432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1E6AB4-D598-737C-4FCF-954A0ABB29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C27461-C705-3F99-B770-686E81EDF2B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B7E9365-9DEA-577F-5734-E5C3ED9DBC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C077F5-5EB7-44B4-B2E4-D5144364B0E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471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5CC830-E85A-6D4F-E29C-E68FE81D31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06653F0-5FE5-EA8B-C2E2-A33E1CF88A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711990-2276-3E0F-643B-98CD8C81D8D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91CA3F-2C0E-481E-ABB0-534C904F67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4132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A849C41-C29E-2D7D-BBA4-09EE3D16E0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7D7F8AE-290F-B2B3-A99F-09BA532C503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3F68B1E-156C-6AE7-B8B0-A1F77DCDAC4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8AF7B6-8E21-40A0-AD28-4C3BC3BC28C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8684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77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FDA59CF-BD49-4230-29D0-4F2C413829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C2F4F57-E741-3165-6A5D-B6298E1905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7094C0D-140A-B665-6DD1-837E18BCA9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02A7D4-69F8-4E92-BC80-1EF1D04E716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7669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>
            <a:extLst>
              <a:ext uri="{FF2B5EF4-FFF2-40B4-BE49-F238E27FC236}">
                <a16:creationId xmlns:a16="http://schemas.microsoft.com/office/drawing/2014/main" id="{BADB7A69-F956-8B94-05EB-0393D7E6C8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58723" name="Rectangle 3">
            <a:extLst>
              <a:ext uri="{FF2B5EF4-FFF2-40B4-BE49-F238E27FC236}">
                <a16:creationId xmlns:a16="http://schemas.microsoft.com/office/drawing/2014/main" id="{C4E95C52-5DBE-43F3-AB85-A8039B446A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8724" name="Rectangle 4">
            <a:extLst>
              <a:ext uri="{FF2B5EF4-FFF2-40B4-BE49-F238E27FC236}">
                <a16:creationId xmlns:a16="http://schemas.microsoft.com/office/drawing/2014/main" id="{C902E948-F903-7E67-0FE7-37FB35190BA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8725" name="Rectangle 5">
            <a:extLst>
              <a:ext uri="{FF2B5EF4-FFF2-40B4-BE49-F238E27FC236}">
                <a16:creationId xmlns:a16="http://schemas.microsoft.com/office/drawing/2014/main" id="{5541FC99-AB7C-16AF-F5A8-9E9D2409577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8726" name="Rectangle 6">
            <a:extLst>
              <a:ext uri="{FF2B5EF4-FFF2-40B4-BE49-F238E27FC236}">
                <a16:creationId xmlns:a16="http://schemas.microsoft.com/office/drawing/2014/main" id="{804F48F9-C7BF-E133-0264-0C0055A9884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F7237A7-2B6F-4432-AF50-B2F19340DF8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088" r:id="rId1"/>
    <p:sldLayoutId id="2147484078" r:id="rId2"/>
    <p:sldLayoutId id="2147484079" r:id="rId3"/>
    <p:sldLayoutId id="2147484080" r:id="rId4"/>
    <p:sldLayoutId id="2147484081" r:id="rId5"/>
    <p:sldLayoutId id="2147484082" r:id="rId6"/>
    <p:sldLayoutId id="2147484083" r:id="rId7"/>
    <p:sldLayoutId id="2147484084" r:id="rId8"/>
    <p:sldLayoutId id="2147484085" r:id="rId9"/>
    <p:sldLayoutId id="2147484086" r:id="rId10"/>
    <p:sldLayoutId id="214748408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ahoma" panose="020B0604030504040204" pitchFamily="34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ahoma" panose="020B0604030504040204" pitchFamily="34" charset="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reativecommons.org/licenses/by/3.0/" TargetMode="External"/><Relationship Id="rId4" Type="http://schemas.openxmlformats.org/officeDocument/2006/relationships/hyperlink" Target="https://www.newgrounds.com/art/view/boiledcarrot/art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reativecommons.org/licenses/by/3.0/" TargetMode="External"/><Relationship Id="rId4" Type="http://schemas.openxmlformats.org/officeDocument/2006/relationships/hyperlink" Target="https://www.newgrounds.com/art/view/boiledcarrot/art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6" name="Rectangle 4">
            <a:extLst>
              <a:ext uri="{FF2B5EF4-FFF2-40B4-BE49-F238E27FC236}">
                <a16:creationId xmlns:a16="http://schemas.microsoft.com/office/drawing/2014/main" id="{608E0A48-DEDC-72AD-BEF2-EFC00D0D004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908050"/>
            <a:ext cx="9144000" cy="5400675"/>
          </a:xfrm>
        </p:spPr>
        <p:txBody>
          <a:bodyPr/>
          <a:lstStyle/>
          <a:p>
            <a:pPr eaLnBrk="1" hangingPunct="1">
              <a:defRPr/>
            </a:pPr>
            <a:br>
              <a:rPr lang="en-GB" sz="4800" dirty="0"/>
            </a:br>
            <a:br>
              <a:rPr lang="en-GB" sz="48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GB" sz="5400" dirty="0">
                <a:solidFill>
                  <a:schemeClr val="bg2">
                    <a:lumMod val="50000"/>
                  </a:schemeClr>
                </a:solidFill>
                <a:latin typeface="Sassoon Infant Rg" panose="02000503030000020003" pitchFamily="2" charset="0"/>
                <a:ea typeface="Sassoon Infant Rg" panose="02000503030000020003" pitchFamily="2" charset="0"/>
              </a:rPr>
              <a:t>Twin Sails Infant School </a:t>
            </a:r>
            <a:br>
              <a:rPr lang="en-GB" sz="5400" dirty="0">
                <a:solidFill>
                  <a:schemeClr val="bg2">
                    <a:lumMod val="50000"/>
                  </a:schemeClr>
                </a:solidFill>
                <a:latin typeface="Sassoon Infant Rg" panose="02000503030000020003" pitchFamily="2" charset="0"/>
                <a:ea typeface="Sassoon Infant Rg" panose="02000503030000020003" pitchFamily="2" charset="0"/>
              </a:rPr>
            </a:br>
            <a:r>
              <a:rPr lang="en-GB" sz="5400" dirty="0">
                <a:solidFill>
                  <a:schemeClr val="bg2">
                    <a:lumMod val="50000"/>
                  </a:schemeClr>
                </a:solidFill>
                <a:latin typeface="Sassoon Infant Rg" panose="02000503030000020003" pitchFamily="2" charset="0"/>
                <a:ea typeface="Sassoon Infant Rg" panose="02000503030000020003" pitchFamily="2" charset="0"/>
              </a:rPr>
              <a:t>Phonics Information</a:t>
            </a:r>
            <a:br>
              <a:rPr lang="en-GB" sz="4800" dirty="0">
                <a:solidFill>
                  <a:schemeClr val="bg2"/>
                </a:solidFill>
                <a:latin typeface="Sassoon Infant Rg" panose="02000503030000020003" pitchFamily="2" charset="0"/>
                <a:ea typeface="Sassoon Infant Rg" panose="02000503030000020003" pitchFamily="2" charset="0"/>
              </a:rPr>
            </a:br>
            <a:br>
              <a:rPr lang="en-GB" sz="4800" dirty="0">
                <a:solidFill>
                  <a:schemeClr val="bg2"/>
                </a:solidFill>
                <a:latin typeface="Sassoon Infant Rg" panose="02000503030000020003" pitchFamily="2" charset="0"/>
                <a:ea typeface="Sassoon Infant Rg" panose="02000503030000020003" pitchFamily="2" charset="0"/>
              </a:rPr>
            </a:br>
            <a:r>
              <a:rPr lang="en-GB" sz="6000" dirty="0">
                <a:solidFill>
                  <a:schemeClr val="bg2"/>
                </a:solidFill>
                <a:latin typeface="Sassoon Infant Rg" panose="02000503030000020003" pitchFamily="2" charset="0"/>
                <a:ea typeface="Sassoon Infant Rg" panose="02000503030000020003" pitchFamily="2" charset="0"/>
              </a:rPr>
              <a:t>Welcome!</a:t>
            </a:r>
            <a:endParaRPr lang="en-US" sz="6000" dirty="0">
              <a:solidFill>
                <a:schemeClr val="bg2"/>
              </a:solidFill>
              <a:latin typeface="Sassoon Infant Rg" panose="02000503030000020003" pitchFamily="2" charset="0"/>
              <a:ea typeface="Sassoon Infant Rg" panose="02000503030000020003" pitchFamily="2" charset="0"/>
            </a:endParaRPr>
          </a:p>
        </p:txBody>
      </p:sp>
      <p:pic>
        <p:nvPicPr>
          <p:cNvPr id="5123" name="Picture 3">
            <a:extLst>
              <a:ext uri="{FF2B5EF4-FFF2-40B4-BE49-F238E27FC236}">
                <a16:creationId xmlns:a16="http://schemas.microsoft.com/office/drawing/2014/main" id="{E3A59670-787A-66D4-88D2-826E79FC44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088" y="260350"/>
            <a:ext cx="2663825" cy="247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78D3AAAA-B967-9CA4-5E82-CC6FEFD31C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5400">
                <a:solidFill>
                  <a:srgbClr val="0707BF"/>
                </a:solidFill>
                <a:effectLst/>
                <a:latin typeface="Sassoon Infant Rg" pitchFamily="2" charset="0"/>
                <a:cs typeface="Sassoon Infant Rg" pitchFamily="2" charset="0"/>
              </a:rPr>
              <a:t>Aims:</a:t>
            </a:r>
            <a:endParaRPr lang="en-GB" altLang="en-US" sz="5400">
              <a:solidFill>
                <a:srgbClr val="0707BF"/>
              </a:solidFill>
              <a:effectLst/>
              <a:latin typeface="Sassoon Infant Rg" pitchFamily="2" charset="0"/>
              <a:cs typeface="Sassoon Infant Rg" pitchFamily="2" charset="0"/>
            </a:endParaRPr>
          </a:p>
        </p:txBody>
      </p:sp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id="{CECE59E3-BF30-3281-77C5-AAC5BA4B3C6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484313"/>
            <a:ext cx="8229600" cy="4114800"/>
          </a:xfrm>
        </p:spPr>
        <p:txBody>
          <a:bodyPr/>
          <a:lstStyle/>
          <a:p>
            <a:r>
              <a:rPr lang="en-GB" altLang="en-US" sz="2800">
                <a:solidFill>
                  <a:srgbClr val="000000"/>
                </a:solidFill>
                <a:effectLst/>
                <a:latin typeface="Sassoon Infant Rg" pitchFamily="2" charset="0"/>
                <a:cs typeface="Sassoon Infant Rg" pitchFamily="2" charset="0"/>
              </a:rPr>
              <a:t>To share how phonics is taught.</a:t>
            </a:r>
            <a:r>
              <a:rPr lang="en-US" altLang="en-US" sz="2800">
                <a:solidFill>
                  <a:srgbClr val="000000"/>
                </a:solidFill>
                <a:effectLst/>
                <a:latin typeface="Sassoon Infant Rg" pitchFamily="2" charset="0"/>
                <a:cs typeface="Sassoon Infant Rg" pitchFamily="2" charset="0"/>
              </a:rPr>
              <a:t>​</a:t>
            </a:r>
          </a:p>
          <a:p>
            <a:r>
              <a:rPr lang="en-GB" altLang="en-US" sz="2800">
                <a:solidFill>
                  <a:srgbClr val="000000"/>
                </a:solidFill>
                <a:effectLst/>
                <a:latin typeface="Sassoon Infant Rg" pitchFamily="2" charset="0"/>
                <a:cs typeface="Sassoon Infant Rg" pitchFamily="2" charset="0"/>
              </a:rPr>
              <a:t>To develop parents’ confidence in helping their children with phonics and reading</a:t>
            </a:r>
            <a:r>
              <a:rPr lang="en-US" altLang="en-US" sz="2800">
                <a:solidFill>
                  <a:srgbClr val="000000"/>
                </a:solidFill>
                <a:effectLst/>
                <a:latin typeface="Sassoon Infant Rg" pitchFamily="2" charset="0"/>
                <a:cs typeface="Sassoon Infant Rg" pitchFamily="2" charset="0"/>
              </a:rPr>
              <a:t>​</a:t>
            </a:r>
          </a:p>
          <a:p>
            <a:r>
              <a:rPr lang="en-GB" altLang="en-US" sz="2800">
                <a:solidFill>
                  <a:srgbClr val="000000"/>
                </a:solidFill>
                <a:effectLst/>
                <a:latin typeface="Sassoon Infant Rg" pitchFamily="2" charset="0"/>
                <a:cs typeface="Sassoon Infant Rg" pitchFamily="2" charset="0"/>
              </a:rPr>
              <a:t>To teach the basics of phonics and some useful phonics terms</a:t>
            </a:r>
            <a:r>
              <a:rPr lang="en-US" altLang="en-US" sz="2800">
                <a:solidFill>
                  <a:srgbClr val="000000"/>
                </a:solidFill>
                <a:effectLst/>
                <a:latin typeface="Sassoon Infant Rg" pitchFamily="2" charset="0"/>
                <a:cs typeface="Sassoon Infant Rg" pitchFamily="2" charset="0"/>
              </a:rPr>
              <a:t>​</a:t>
            </a:r>
          </a:p>
          <a:p>
            <a:r>
              <a:rPr lang="en-GB" altLang="en-US" sz="2800">
                <a:solidFill>
                  <a:srgbClr val="000000"/>
                </a:solidFill>
                <a:effectLst/>
                <a:latin typeface="Sassoon Infant Rg" pitchFamily="2" charset="0"/>
                <a:cs typeface="Sassoon Infant Rg" pitchFamily="2" charset="0"/>
              </a:rPr>
              <a:t>To outline the different stages in phonic development.</a:t>
            </a:r>
            <a:endParaRPr lang="en-US" altLang="en-US" sz="2800">
              <a:solidFill>
                <a:srgbClr val="000000"/>
              </a:solidFill>
              <a:effectLst/>
              <a:latin typeface="Sassoon Infant Rg" pitchFamily="2" charset="0"/>
              <a:cs typeface="Sassoon Infant Rg" pitchFamily="2" charset="0"/>
            </a:endParaRPr>
          </a:p>
          <a:p>
            <a:r>
              <a:rPr lang="en-GB" altLang="en-US" sz="2800">
                <a:solidFill>
                  <a:srgbClr val="000000"/>
                </a:solidFill>
                <a:effectLst/>
                <a:latin typeface="Sassoon Infant Rg" pitchFamily="2" charset="0"/>
                <a:cs typeface="Sassoon Infant Rg" pitchFamily="2" charset="0"/>
              </a:rPr>
              <a:t>To show examples of activities and resources we use to teach phonics</a:t>
            </a:r>
            <a:r>
              <a:rPr lang="en-US" altLang="en-US" sz="2800">
                <a:solidFill>
                  <a:srgbClr val="000000"/>
                </a:solidFill>
                <a:effectLst/>
                <a:latin typeface="Sassoon Infant Rg" pitchFamily="2" charset="0"/>
                <a:cs typeface="Sassoon Infant Rg" pitchFamily="2" charset="0"/>
              </a:rPr>
              <a:t>​.</a:t>
            </a:r>
          </a:p>
          <a:p>
            <a:r>
              <a:rPr lang="en-GB" altLang="en-US" sz="2800">
                <a:solidFill>
                  <a:srgbClr val="000000"/>
                </a:solidFill>
                <a:effectLst/>
                <a:latin typeface="Sassoon Infant Rg" pitchFamily="2" charset="0"/>
                <a:cs typeface="Sassoon Infant Rg" pitchFamily="2" charset="0"/>
              </a:rPr>
              <a:t>To give parents an opportunity to ask questions.</a:t>
            </a:r>
            <a:r>
              <a:rPr lang="en-US" altLang="en-US" sz="2800">
                <a:solidFill>
                  <a:srgbClr val="000000"/>
                </a:solidFill>
                <a:effectLst/>
                <a:latin typeface="Sassoon Infant Rg" pitchFamily="2" charset="0"/>
                <a:cs typeface="Sassoon Infant Rg" pitchFamily="2" charset="0"/>
              </a:rPr>
              <a:t>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662DCE67-3E28-709C-7FD5-84CD1C108D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229600" cy="1317625"/>
          </a:xfrm>
        </p:spPr>
        <p:txBody>
          <a:bodyPr/>
          <a:lstStyle/>
          <a:p>
            <a:r>
              <a:rPr lang="en-US" altLang="en-US">
                <a:solidFill>
                  <a:srgbClr val="0707BF"/>
                </a:solidFill>
                <a:effectLst/>
                <a:latin typeface="Sassoon Infant Rg" pitchFamily="2" charset="0"/>
                <a:cs typeface="Sassoon Infant Rg" pitchFamily="2" charset="0"/>
              </a:rPr>
              <a:t>What is phonics?</a:t>
            </a:r>
            <a:endParaRPr lang="en-GB" altLang="en-US">
              <a:solidFill>
                <a:srgbClr val="0707BF"/>
              </a:solidFill>
              <a:effectLst/>
              <a:latin typeface="Sassoon Infant Rg" pitchFamily="2" charset="0"/>
              <a:cs typeface="Sassoon Infant Rg" pitchFamily="2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329E280-E362-A09F-F36D-DF4152334C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193925"/>
            <a:ext cx="8229600" cy="41148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/>
            </a:pPr>
            <a:endParaRPr lang="en-US" sz="2800" dirty="0">
              <a:solidFill>
                <a:srgbClr val="000000"/>
              </a:solidFill>
              <a:effectLst/>
              <a:latin typeface="Sassoon Infant Rg" panose="02000503030000020003" pitchFamily="2" charset="0"/>
              <a:ea typeface="Sassoon Infant Rg" panose="02000503030000020003" pitchFamily="2" charset="0"/>
            </a:endParaRPr>
          </a:p>
          <a:p>
            <a:pPr marL="0" indent="0">
              <a:buFontTx/>
              <a:buNone/>
              <a:defRPr/>
            </a:pPr>
            <a:endParaRPr lang="en-US" sz="2800" dirty="0">
              <a:solidFill>
                <a:srgbClr val="000000"/>
              </a:solidFill>
              <a:effectLst/>
              <a:latin typeface="Sassoon Infant Rg" panose="02000503030000020003" pitchFamily="2" charset="0"/>
              <a:ea typeface="Sassoon Infant Rg" panose="02000503030000020003" pitchFamily="2" charset="0"/>
            </a:endParaRPr>
          </a:p>
        </p:txBody>
      </p:sp>
      <p:sp>
        <p:nvSpPr>
          <p:cNvPr id="8196" name="Content Placeholder 2">
            <a:extLst>
              <a:ext uri="{FF2B5EF4-FFF2-40B4-BE49-F238E27FC236}">
                <a16:creationId xmlns:a16="http://schemas.microsoft.com/office/drawing/2014/main" id="{1AA1B245-E212-428A-2F8D-F21D0669AE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412875"/>
            <a:ext cx="4392613" cy="462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2800">
                <a:solidFill>
                  <a:srgbClr val="000000"/>
                </a:solidFill>
                <a:latin typeface="Sassoon Infant Rg" pitchFamily="2" charset="0"/>
                <a:ea typeface="Sassoon Infant Rg" pitchFamily="2" charset="0"/>
              </a:rPr>
              <a:t>There are 26 letters in the alphabet but there are 44 phonemes. </a:t>
            </a:r>
          </a:p>
          <a:p>
            <a:r>
              <a:rPr lang="en-US" altLang="en-US" sz="2800">
                <a:solidFill>
                  <a:srgbClr val="000000"/>
                </a:solidFill>
                <a:latin typeface="Sassoon Infant Rg" pitchFamily="2" charset="0"/>
                <a:ea typeface="Sassoon Infant Rg" pitchFamily="2" charset="0"/>
              </a:rPr>
              <a:t>Phonics involves matching the sounds of spoken English with individual letters or groups of letters. E.g the sound K can be                                        </a:t>
            </a:r>
          </a:p>
          <a:p>
            <a:pPr>
              <a:buFontTx/>
              <a:buNone/>
            </a:pPr>
            <a:r>
              <a:rPr lang="en-US" altLang="en-US" sz="2800">
                <a:solidFill>
                  <a:srgbClr val="000000"/>
                </a:solidFill>
                <a:latin typeface="Sassoon Infant Rg" pitchFamily="2" charset="0"/>
                <a:ea typeface="Sassoon Infant Rg" pitchFamily="2" charset="0"/>
              </a:rPr>
              <a:t>   c, k, ck.</a:t>
            </a:r>
          </a:p>
          <a:p>
            <a:pPr>
              <a:buFontTx/>
              <a:buNone/>
            </a:pPr>
            <a:endParaRPr lang="en-US" altLang="en-US" sz="2800">
              <a:solidFill>
                <a:srgbClr val="000000"/>
              </a:solidFill>
              <a:latin typeface="Sassoon Infant Rg" pitchFamily="2" charset="0"/>
              <a:ea typeface="Sassoon Infant Rg" pitchFamily="2" charset="0"/>
            </a:endParaRPr>
          </a:p>
        </p:txBody>
      </p:sp>
      <p:pic>
        <p:nvPicPr>
          <p:cNvPr id="8197" name="Picture 7" descr="Image preview">
            <a:extLst>
              <a:ext uri="{FF2B5EF4-FFF2-40B4-BE49-F238E27FC236}">
                <a16:creationId xmlns:a16="http://schemas.microsoft.com/office/drawing/2014/main" id="{32E57D52-C583-D39D-6B48-D42052006D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0" t="2760" r="674" b="2319"/>
          <a:stretch>
            <a:fillRect/>
          </a:stretch>
        </p:blipFill>
        <p:spPr bwMode="auto">
          <a:xfrm>
            <a:off x="4643438" y="608013"/>
            <a:ext cx="4284662" cy="570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1A267FD7-0D79-6DE1-C199-4119603BC5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229600" cy="1317625"/>
          </a:xfrm>
        </p:spPr>
        <p:txBody>
          <a:bodyPr/>
          <a:lstStyle/>
          <a:p>
            <a:r>
              <a:rPr lang="en-US" altLang="en-US">
                <a:solidFill>
                  <a:srgbClr val="0707BF"/>
                </a:solidFill>
                <a:effectLst/>
                <a:latin typeface="Sassoon Infant Rg" pitchFamily="2" charset="0"/>
                <a:cs typeface="Sassoon Infant Rg" pitchFamily="2" charset="0"/>
              </a:rPr>
              <a:t>What is phonics?</a:t>
            </a:r>
            <a:endParaRPr lang="en-GB" altLang="en-US">
              <a:solidFill>
                <a:srgbClr val="0707BF"/>
              </a:solidFill>
              <a:effectLst/>
              <a:latin typeface="Sassoon Infant Rg" pitchFamily="2" charset="0"/>
              <a:cs typeface="Sassoon Infant Rg" pitchFamily="2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353BBF2-1BC3-B5A0-3DA5-7A60646603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193925"/>
            <a:ext cx="8229600" cy="41148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/>
            </a:pPr>
            <a:endParaRPr lang="en-US" sz="2800" dirty="0">
              <a:solidFill>
                <a:srgbClr val="000000"/>
              </a:solidFill>
              <a:effectLst/>
              <a:latin typeface="Sassoon Infant Rg" panose="02000503030000020003" pitchFamily="2" charset="0"/>
              <a:ea typeface="Sassoon Infant Rg" panose="02000503030000020003" pitchFamily="2" charset="0"/>
            </a:endParaRPr>
          </a:p>
          <a:p>
            <a:pPr marL="0" indent="0">
              <a:buFontTx/>
              <a:buNone/>
              <a:defRPr/>
            </a:pPr>
            <a:endParaRPr lang="en-US" sz="2800" dirty="0">
              <a:solidFill>
                <a:srgbClr val="000000"/>
              </a:solidFill>
              <a:effectLst/>
              <a:latin typeface="Sassoon Infant Rg" panose="02000503030000020003" pitchFamily="2" charset="0"/>
              <a:ea typeface="Sassoon Infant Rg" panose="02000503030000020003" pitchFamily="2" charset="0"/>
            </a:endParaRPr>
          </a:p>
        </p:txBody>
      </p:sp>
      <p:sp>
        <p:nvSpPr>
          <p:cNvPr id="9220" name="Content Placeholder 2">
            <a:extLst>
              <a:ext uri="{FF2B5EF4-FFF2-40B4-BE49-F238E27FC236}">
                <a16:creationId xmlns:a16="http://schemas.microsoft.com/office/drawing/2014/main" id="{2E837DFC-A626-9A50-8987-EE04DDD6CA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609725"/>
            <a:ext cx="8229600" cy="462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2800">
                <a:solidFill>
                  <a:srgbClr val="000000"/>
                </a:solidFill>
                <a:latin typeface="Sassoon Infant Rg" pitchFamily="2" charset="0"/>
                <a:ea typeface="Sassoon Infant Rg" pitchFamily="2" charset="0"/>
              </a:rPr>
              <a:t>P</a:t>
            </a:r>
            <a:r>
              <a:rPr lang="en-GB" altLang="en-US" sz="2800">
                <a:solidFill>
                  <a:srgbClr val="000000"/>
                </a:solidFill>
                <a:latin typeface="Sassoon Infant Rg" pitchFamily="2" charset="0"/>
                <a:ea typeface="Sassoon Infant Rg" pitchFamily="2" charset="0"/>
              </a:rPr>
              <a:t>honics is a way of teaching children how to read and write.</a:t>
            </a:r>
          </a:p>
          <a:p>
            <a:r>
              <a:rPr lang="en-GB" altLang="en-US" sz="2800">
                <a:solidFill>
                  <a:srgbClr val="000000"/>
                </a:solidFill>
                <a:latin typeface="Sassoon Infant Rg" pitchFamily="2" charset="0"/>
                <a:ea typeface="Sassoon Infant Rg" pitchFamily="2" charset="0"/>
              </a:rPr>
              <a:t>It helps children hear, identify and use different sounds that distinguish one word from another in the English language.</a:t>
            </a:r>
          </a:p>
          <a:p>
            <a:r>
              <a:rPr lang="en-GB" altLang="en-US" sz="2800">
                <a:solidFill>
                  <a:srgbClr val="000000"/>
                </a:solidFill>
                <a:latin typeface="Sassoon Infant Rg" pitchFamily="2" charset="0"/>
                <a:ea typeface="Sassoon Infant Rg" pitchFamily="2" charset="0"/>
              </a:rPr>
              <a:t>Knowing phonics will help children to: </a:t>
            </a:r>
          </a:p>
          <a:p>
            <a:pPr>
              <a:buFontTx/>
              <a:buChar char="-"/>
            </a:pPr>
            <a:r>
              <a:rPr lang="en-GB" altLang="en-US" sz="2800">
                <a:solidFill>
                  <a:srgbClr val="000000"/>
                </a:solidFill>
                <a:latin typeface="Sassoon Infant Rg" pitchFamily="2" charset="0"/>
                <a:ea typeface="Sassoon Infant Rg" pitchFamily="2" charset="0"/>
              </a:rPr>
              <a:t>understand which letters to use when writing words</a:t>
            </a:r>
          </a:p>
          <a:p>
            <a:pPr>
              <a:buFontTx/>
              <a:buChar char="-"/>
            </a:pPr>
            <a:r>
              <a:rPr lang="en-GB" altLang="en-US" sz="2800">
                <a:solidFill>
                  <a:srgbClr val="000000"/>
                </a:solidFill>
                <a:latin typeface="Sassoon Infant Rg" pitchFamily="2" charset="0"/>
                <a:ea typeface="Sassoon Infant Rg" pitchFamily="2" charset="0"/>
              </a:rPr>
              <a:t>To become fluent readers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1D33D660-9CD6-24D8-C8B1-320230AE21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229600" cy="1265238"/>
          </a:xfrm>
        </p:spPr>
        <p:txBody>
          <a:bodyPr/>
          <a:lstStyle/>
          <a:p>
            <a:r>
              <a:rPr lang="en-US" altLang="en-US">
                <a:solidFill>
                  <a:srgbClr val="0707BF"/>
                </a:solidFill>
                <a:effectLst/>
                <a:latin typeface="Sassoon Infant Rg" pitchFamily="2" charset="0"/>
                <a:cs typeface="Sassoon Infant Rg" pitchFamily="2" charset="0"/>
              </a:rPr>
              <a:t>How is phonics taught?</a:t>
            </a:r>
            <a:endParaRPr lang="en-GB" altLang="en-US">
              <a:solidFill>
                <a:srgbClr val="0707BF"/>
              </a:solidFill>
              <a:effectLst/>
              <a:latin typeface="Sassoon Infant Rg" pitchFamily="2" charset="0"/>
              <a:cs typeface="Sassoon Infant Rg" pitchFamily="2" charset="0"/>
            </a:endParaRPr>
          </a:p>
        </p:txBody>
      </p:sp>
      <p:sp>
        <p:nvSpPr>
          <p:cNvPr id="10243" name="Content Placeholder 2">
            <a:extLst>
              <a:ext uri="{FF2B5EF4-FFF2-40B4-BE49-F238E27FC236}">
                <a16:creationId xmlns:a16="http://schemas.microsoft.com/office/drawing/2014/main" id="{938D1041-0660-F29A-11FC-9F870ACADD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412875"/>
            <a:ext cx="6551613" cy="462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2400">
                <a:solidFill>
                  <a:srgbClr val="000000"/>
                </a:solidFill>
                <a:latin typeface="Sassoon Infant Rg" pitchFamily="2" charset="0"/>
                <a:ea typeface="Sassoon Infant Rg" pitchFamily="2" charset="0"/>
              </a:rPr>
              <a:t>Daily 20 minute session.</a:t>
            </a:r>
          </a:p>
          <a:p>
            <a:r>
              <a:rPr lang="en-GB" altLang="en-US" sz="2400">
                <a:solidFill>
                  <a:srgbClr val="000000"/>
                </a:solidFill>
                <a:latin typeface="Sassoon Infant Rg" pitchFamily="2" charset="0"/>
                <a:ea typeface="Sassoon Infant Rg" pitchFamily="2" charset="0"/>
              </a:rPr>
              <a:t>Daily phonics sessions using our new scheme -  ‘Little Wandle – Letters and Sounds Revised’.</a:t>
            </a:r>
          </a:p>
        </p:txBody>
      </p:sp>
      <p:pic>
        <p:nvPicPr>
          <p:cNvPr id="10244" name="Picture 4">
            <a:extLst>
              <a:ext uri="{FF2B5EF4-FFF2-40B4-BE49-F238E27FC236}">
                <a16:creationId xmlns:a16="http://schemas.microsoft.com/office/drawing/2014/main" id="{39B9FD87-DA40-918E-DA5A-475FB18463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6" t="11111" r="83304" b="69560"/>
          <a:stretch>
            <a:fillRect/>
          </a:stretch>
        </p:blipFill>
        <p:spPr bwMode="auto">
          <a:xfrm>
            <a:off x="6977063" y="115888"/>
            <a:ext cx="1982787" cy="191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7" descr="Image preview">
            <a:extLst>
              <a:ext uri="{FF2B5EF4-FFF2-40B4-BE49-F238E27FC236}">
                <a16:creationId xmlns:a16="http://schemas.microsoft.com/office/drawing/2014/main" id="{73C58020-D705-7992-B845-CFD43B9FFF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2997200"/>
            <a:ext cx="2603500" cy="347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9" descr="Image preview">
            <a:extLst>
              <a:ext uri="{FF2B5EF4-FFF2-40B4-BE49-F238E27FC236}">
                <a16:creationId xmlns:a16="http://schemas.microsoft.com/office/drawing/2014/main" id="{6C4713D4-B520-2071-1A97-56FC7D4ECF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2" t="5113" r="4791"/>
          <a:stretch>
            <a:fillRect/>
          </a:stretch>
        </p:blipFill>
        <p:spPr bwMode="auto">
          <a:xfrm>
            <a:off x="4859338" y="2997200"/>
            <a:ext cx="2376487" cy="34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D741CDDD-F65A-6C41-74AB-99782F0957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4213" y="333375"/>
            <a:ext cx="6870700" cy="863600"/>
          </a:xfrm>
        </p:spPr>
        <p:txBody>
          <a:bodyPr/>
          <a:lstStyle/>
          <a:p>
            <a:pPr eaLnBrk="1" hangingPunct="1"/>
            <a:r>
              <a:rPr lang="en-GB" altLang="en-US">
                <a:solidFill>
                  <a:srgbClr val="0707BF"/>
                </a:solidFill>
                <a:effectLst/>
                <a:latin typeface="Sassoon Infant Rg" pitchFamily="2" charset="0"/>
                <a:cs typeface="Sassoon Infant Rg" pitchFamily="2" charset="0"/>
              </a:rPr>
              <a:t>Phonics Words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06C84D11-5DC3-1841-4DB0-86E91CC2E1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9750" y="1196975"/>
            <a:ext cx="7696200" cy="3657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GB" sz="2400" dirty="0">
                <a:solidFill>
                  <a:srgbClr val="000000"/>
                </a:solidFill>
                <a:effectLst/>
                <a:latin typeface="Sassoon Infant Rg" panose="02000503030000020003" pitchFamily="2" charset="0"/>
                <a:ea typeface="Sassoon Infant Rg" panose="02000503030000020003" pitchFamily="2" charset="0"/>
              </a:rPr>
              <a:t>Your children will learn to use the term:</a:t>
            </a:r>
            <a:endParaRPr lang="en-GB" sz="4400" dirty="0">
              <a:solidFill>
                <a:srgbClr val="000000"/>
              </a:solidFill>
              <a:effectLst/>
              <a:latin typeface="Sassoon Infant Rg" panose="02000503030000020003" pitchFamily="2" charset="0"/>
              <a:ea typeface="Sassoon Infant Rg" panose="02000503030000020003" pitchFamily="2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GB" sz="4400" dirty="0">
                <a:solidFill>
                  <a:srgbClr val="000000"/>
                </a:solidFill>
                <a:effectLst/>
                <a:latin typeface="Sassoon Infant Rg" panose="02000503030000020003" pitchFamily="2" charset="0"/>
                <a:ea typeface="Sassoon Infant Rg" panose="02000503030000020003" pitchFamily="2" charset="0"/>
              </a:rPr>
              <a:t>				Phoneme</a:t>
            </a:r>
            <a:r>
              <a:rPr lang="en-GB" sz="2800" i="1" dirty="0">
                <a:solidFill>
                  <a:srgbClr val="000000"/>
                </a:solidFill>
                <a:effectLst/>
                <a:latin typeface="Sassoon Infant Rg" panose="02000503030000020003" pitchFamily="2" charset="0"/>
                <a:ea typeface="Sassoon Infant Rg" panose="02000503030000020003" pitchFamily="2" charset="0"/>
              </a:rPr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GB" sz="2800" dirty="0">
              <a:solidFill>
                <a:srgbClr val="000000"/>
              </a:solidFill>
              <a:effectLst/>
              <a:latin typeface="Sassoon Infant Rg" panose="02000503030000020003" pitchFamily="2" charset="0"/>
              <a:ea typeface="Sassoon Infant Rg" panose="02000503030000020003" pitchFamily="2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GB" sz="2800" dirty="0">
                <a:solidFill>
                  <a:srgbClr val="000000"/>
                </a:solidFill>
                <a:effectLst/>
                <a:latin typeface="Sassoon Infant Rg" panose="02000503030000020003" pitchFamily="2" charset="0"/>
                <a:ea typeface="Sassoon Infant Rg" panose="02000503030000020003" pitchFamily="2" charset="0"/>
              </a:rPr>
              <a:t>Phonemes are sounds that can be heard in words. There are 44 phonemes in total and they are the smallest unit of sound.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GB" sz="2800" dirty="0">
                <a:solidFill>
                  <a:srgbClr val="000000"/>
                </a:solidFill>
                <a:effectLst/>
                <a:latin typeface="Sassoon Infant Rg" panose="02000503030000020003" pitchFamily="2" charset="0"/>
                <a:ea typeface="Sassoon Infant Rg" panose="02000503030000020003" pitchFamily="2" charset="0"/>
              </a:rPr>
              <a:t>The word c-a-t has 3 phonemes whereas the word b-</a:t>
            </a:r>
            <a:r>
              <a:rPr lang="en-GB" sz="2800" dirty="0" err="1">
                <a:solidFill>
                  <a:srgbClr val="000000"/>
                </a:solidFill>
                <a:effectLst/>
                <a:latin typeface="Sassoon Infant Rg" panose="02000503030000020003" pitchFamily="2" charset="0"/>
                <a:ea typeface="Sassoon Infant Rg" panose="02000503030000020003" pitchFamily="2" charset="0"/>
              </a:rPr>
              <a:t>ee</a:t>
            </a:r>
            <a:r>
              <a:rPr lang="en-GB" sz="2800" dirty="0">
                <a:solidFill>
                  <a:srgbClr val="000000"/>
                </a:solidFill>
                <a:effectLst/>
                <a:latin typeface="Sassoon Infant Rg" panose="02000503030000020003" pitchFamily="2" charset="0"/>
                <a:ea typeface="Sassoon Infant Rg" panose="02000503030000020003" pitchFamily="2" charset="0"/>
              </a:rPr>
              <a:t> has 2.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GB" sz="2400" b="1" dirty="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GB" sz="2400" b="1" dirty="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GB" sz="2400" b="1" dirty="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GB" sz="2400" b="1" dirty="0"/>
          </a:p>
          <a:p>
            <a:pPr eaLnBrk="1" hangingPunct="1">
              <a:lnSpc>
                <a:spcPct val="90000"/>
              </a:lnSpc>
              <a:defRPr/>
            </a:pPr>
            <a:endParaRPr lang="en-GB" sz="2400" b="1" dirty="0"/>
          </a:p>
          <a:p>
            <a:pPr eaLnBrk="1" hangingPunct="1">
              <a:lnSpc>
                <a:spcPct val="90000"/>
              </a:lnSpc>
              <a:defRPr/>
            </a:pPr>
            <a:endParaRPr lang="en-GB" sz="2400" dirty="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GB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5DD1258D-1618-9599-2D2F-43951EEDE2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4213" y="333375"/>
            <a:ext cx="6870700" cy="863600"/>
          </a:xfrm>
        </p:spPr>
        <p:txBody>
          <a:bodyPr/>
          <a:lstStyle/>
          <a:p>
            <a:pPr eaLnBrk="1" hangingPunct="1"/>
            <a:r>
              <a:rPr lang="en-GB" altLang="en-US">
                <a:solidFill>
                  <a:srgbClr val="0707BF"/>
                </a:solidFill>
                <a:effectLst/>
                <a:latin typeface="Sassoon Infant Rg" pitchFamily="2" charset="0"/>
                <a:cs typeface="Sassoon Infant Rg" pitchFamily="2" charset="0"/>
              </a:rPr>
              <a:t>Phonics Words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B9E5E622-9011-ABC1-6C8C-5586A9545A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9750" y="1196975"/>
            <a:ext cx="5111750" cy="53276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GB" sz="2400" dirty="0">
                <a:solidFill>
                  <a:srgbClr val="000000"/>
                </a:solidFill>
                <a:effectLst/>
                <a:latin typeface="Sassoon Infant Rg" panose="02000503030000020003" pitchFamily="2" charset="0"/>
                <a:ea typeface="Sassoon Infant Rg" panose="02000503030000020003" pitchFamily="2" charset="0"/>
              </a:rPr>
              <a:t>Your children will learn to use the term:</a:t>
            </a:r>
            <a:endParaRPr lang="en-GB" sz="4400" dirty="0">
              <a:solidFill>
                <a:srgbClr val="000000"/>
              </a:solidFill>
              <a:effectLst/>
              <a:latin typeface="Sassoon Infant Rg" panose="02000503030000020003" pitchFamily="2" charset="0"/>
              <a:ea typeface="Sassoon Infant Rg" panose="02000503030000020003" pitchFamily="2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GB" sz="4400" dirty="0">
                <a:solidFill>
                  <a:srgbClr val="000000"/>
                </a:solidFill>
                <a:effectLst/>
                <a:latin typeface="Sassoon Infant Rg" panose="02000503030000020003" pitchFamily="2" charset="0"/>
                <a:ea typeface="Sassoon Infant Rg" panose="02000503030000020003" pitchFamily="2" charset="0"/>
              </a:rPr>
              <a:t>		Grapheme</a:t>
            </a:r>
            <a:r>
              <a:rPr lang="en-GB" sz="2800" i="1" dirty="0">
                <a:solidFill>
                  <a:srgbClr val="000000"/>
                </a:solidFill>
                <a:effectLst/>
                <a:latin typeface="Sassoon Infant Rg" panose="02000503030000020003" pitchFamily="2" charset="0"/>
                <a:ea typeface="Sassoon Infant Rg" panose="02000503030000020003" pitchFamily="2" charset="0"/>
              </a:rPr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GB" sz="2800" dirty="0">
              <a:solidFill>
                <a:srgbClr val="000000"/>
              </a:solidFill>
              <a:effectLst/>
              <a:latin typeface="Sassoon Infant Rg" panose="02000503030000020003" pitchFamily="2" charset="0"/>
              <a:ea typeface="Sassoon Infant Rg" panose="02000503030000020003" pitchFamily="2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GB" sz="2800" dirty="0">
                <a:solidFill>
                  <a:srgbClr val="000000"/>
                </a:solidFill>
                <a:effectLst/>
                <a:latin typeface="Sassoon Infant Rg" panose="02000503030000020003" pitchFamily="2" charset="0"/>
                <a:ea typeface="Sassoon Infant Rg" panose="02000503030000020003" pitchFamily="2" charset="0"/>
              </a:rPr>
              <a:t>This is how a phoneme is written down.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GB" sz="2400" b="1" dirty="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GB" sz="2400" b="1" dirty="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GB" sz="2400" b="1" dirty="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GB" sz="2400" b="1" dirty="0"/>
          </a:p>
          <a:p>
            <a:pPr eaLnBrk="1" hangingPunct="1">
              <a:lnSpc>
                <a:spcPct val="90000"/>
              </a:lnSpc>
              <a:defRPr/>
            </a:pPr>
            <a:endParaRPr lang="en-GB" sz="2400" b="1" dirty="0"/>
          </a:p>
          <a:p>
            <a:pPr eaLnBrk="1" hangingPunct="1">
              <a:lnSpc>
                <a:spcPct val="90000"/>
              </a:lnSpc>
              <a:defRPr/>
            </a:pPr>
            <a:endParaRPr lang="en-GB" sz="2400" dirty="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GB" sz="2400" dirty="0"/>
          </a:p>
        </p:txBody>
      </p:sp>
      <p:pic>
        <p:nvPicPr>
          <p:cNvPr id="12292" name="Picture 7" descr="Image preview">
            <a:extLst>
              <a:ext uri="{FF2B5EF4-FFF2-40B4-BE49-F238E27FC236}">
                <a16:creationId xmlns:a16="http://schemas.microsoft.com/office/drawing/2014/main" id="{EE4931BF-5556-24B0-80AD-AD549274AA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02" t="6567" r="7843" b="8305"/>
          <a:stretch>
            <a:fillRect/>
          </a:stretch>
        </p:blipFill>
        <p:spPr bwMode="auto">
          <a:xfrm>
            <a:off x="5724525" y="1160463"/>
            <a:ext cx="3257550" cy="453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EC3A0138-868F-6D20-11B8-F2A198F0B0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4213" y="333375"/>
            <a:ext cx="6870700" cy="863600"/>
          </a:xfrm>
        </p:spPr>
        <p:txBody>
          <a:bodyPr/>
          <a:lstStyle/>
          <a:p>
            <a:pPr eaLnBrk="1" hangingPunct="1"/>
            <a:r>
              <a:rPr lang="en-GB" altLang="en-US">
                <a:solidFill>
                  <a:srgbClr val="0707BF"/>
                </a:solidFill>
                <a:effectLst/>
                <a:latin typeface="Sassoon Infant Rg" pitchFamily="2" charset="0"/>
                <a:cs typeface="Sassoon Infant Rg" pitchFamily="2" charset="0"/>
              </a:rPr>
              <a:t>Phonics Words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D4E5DB61-5951-334F-46D3-A1FB19273B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9750" y="1196975"/>
            <a:ext cx="7696200" cy="3657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GB" sz="2400" dirty="0">
                <a:solidFill>
                  <a:srgbClr val="000000"/>
                </a:solidFill>
                <a:effectLst/>
                <a:latin typeface="Sassoon Infant Rg" panose="02000503030000020003" pitchFamily="2" charset="0"/>
                <a:ea typeface="Sassoon Infant Rg" panose="02000503030000020003" pitchFamily="2" charset="0"/>
              </a:rPr>
              <a:t>Your children will learn to use the term:</a:t>
            </a:r>
            <a:endParaRPr lang="en-GB" sz="4400" dirty="0">
              <a:solidFill>
                <a:srgbClr val="000000"/>
              </a:solidFill>
              <a:effectLst/>
              <a:latin typeface="Sassoon Infant Rg" panose="02000503030000020003" pitchFamily="2" charset="0"/>
              <a:ea typeface="Sassoon Infant Rg" panose="02000503030000020003" pitchFamily="2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GB" sz="4400" dirty="0">
                <a:solidFill>
                  <a:srgbClr val="000000"/>
                </a:solidFill>
                <a:effectLst/>
                <a:latin typeface="Sassoon Infant Rg" panose="02000503030000020003" pitchFamily="2" charset="0"/>
                <a:ea typeface="Sassoon Infant Rg" panose="02000503030000020003" pitchFamily="2" charset="0"/>
              </a:rPr>
              <a:t>			Segment	Blend</a:t>
            </a:r>
            <a:r>
              <a:rPr lang="en-GB" sz="2800" i="1" dirty="0">
                <a:solidFill>
                  <a:srgbClr val="000000"/>
                </a:solidFill>
                <a:effectLst/>
                <a:latin typeface="Sassoon Infant Rg" panose="02000503030000020003" pitchFamily="2" charset="0"/>
                <a:ea typeface="Sassoon Infant Rg" panose="02000503030000020003" pitchFamily="2" charset="0"/>
              </a:rPr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GB" sz="2800" dirty="0">
              <a:solidFill>
                <a:srgbClr val="000000"/>
              </a:solidFill>
              <a:effectLst/>
              <a:latin typeface="Sassoon Infant Rg" panose="02000503030000020003" pitchFamily="2" charset="0"/>
              <a:ea typeface="Sassoon Infant Rg" panose="02000503030000020003" pitchFamily="2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GB" sz="2800" dirty="0">
                <a:solidFill>
                  <a:srgbClr val="000000"/>
                </a:solidFill>
                <a:effectLst/>
                <a:latin typeface="Sassoon Infant Rg" panose="02000503030000020003" pitchFamily="2" charset="0"/>
                <a:ea typeface="Sassoon Infant Rg" panose="02000503030000020003" pitchFamily="2" charset="0"/>
              </a:rPr>
              <a:t>Children need to be able to hear the separate sounds in a word, segment and then blend them together to say the whole word .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GB" sz="2400" b="1" dirty="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GB" sz="2400" dirty="0">
                <a:solidFill>
                  <a:srgbClr val="000000"/>
                </a:solidFill>
                <a:effectLst/>
                <a:latin typeface="Sassoon Infant Rg" panose="02000503030000020003" pitchFamily="2" charset="0"/>
                <a:ea typeface="Sassoon Infant Rg" panose="02000503030000020003" pitchFamily="2" charset="0"/>
              </a:rPr>
              <a:t>/b/  /e/  /d/ = bed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GB" sz="1400" dirty="0">
              <a:solidFill>
                <a:srgbClr val="000000"/>
              </a:solidFill>
              <a:effectLst/>
              <a:latin typeface="Sassoon Infant Rg" panose="02000503030000020003" pitchFamily="2" charset="0"/>
              <a:ea typeface="Sassoon Infant Rg" panose="02000503030000020003" pitchFamily="2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GB" sz="2400" dirty="0">
                <a:solidFill>
                  <a:srgbClr val="000000"/>
                </a:solidFill>
                <a:effectLst/>
                <a:latin typeface="Sassoon Infant Rg" panose="02000503030000020003" pitchFamily="2" charset="0"/>
                <a:ea typeface="Sassoon Infant Rg" panose="02000503030000020003" pitchFamily="2" charset="0"/>
              </a:rPr>
              <a:t>/t/  /</a:t>
            </a:r>
            <a:r>
              <a:rPr lang="en-GB" sz="2400" dirty="0" err="1">
                <a:solidFill>
                  <a:srgbClr val="000000"/>
                </a:solidFill>
                <a:effectLst/>
                <a:latin typeface="Sassoon Infant Rg" panose="02000503030000020003" pitchFamily="2" charset="0"/>
                <a:ea typeface="Sassoon Infant Rg" panose="02000503030000020003" pitchFamily="2" charset="0"/>
              </a:rPr>
              <a:t>i</a:t>
            </a:r>
            <a:r>
              <a:rPr lang="en-GB" sz="2400" dirty="0">
                <a:solidFill>
                  <a:srgbClr val="000000"/>
                </a:solidFill>
                <a:effectLst/>
                <a:latin typeface="Sassoon Infant Rg" panose="02000503030000020003" pitchFamily="2" charset="0"/>
                <a:ea typeface="Sassoon Infant Rg" panose="02000503030000020003" pitchFamily="2" charset="0"/>
              </a:rPr>
              <a:t>/  /n/  = tin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GB" sz="1200" dirty="0">
              <a:solidFill>
                <a:srgbClr val="000000"/>
              </a:solidFill>
              <a:effectLst/>
              <a:latin typeface="Sassoon Infant Rg" panose="02000503030000020003" pitchFamily="2" charset="0"/>
              <a:ea typeface="Sassoon Infant Rg" panose="02000503030000020003" pitchFamily="2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GB" sz="2400" dirty="0">
                <a:solidFill>
                  <a:srgbClr val="000000"/>
                </a:solidFill>
                <a:effectLst/>
                <a:latin typeface="Sassoon Infant Rg" panose="02000503030000020003" pitchFamily="2" charset="0"/>
                <a:ea typeface="Sassoon Infant Rg" panose="02000503030000020003" pitchFamily="2" charset="0"/>
              </a:rPr>
              <a:t>/m/  /u/  /g/ = mug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GB" sz="2400" b="1" dirty="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GB" sz="2400" b="1" dirty="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GB" sz="2400" b="1" dirty="0"/>
          </a:p>
          <a:p>
            <a:pPr eaLnBrk="1" hangingPunct="1">
              <a:lnSpc>
                <a:spcPct val="90000"/>
              </a:lnSpc>
              <a:defRPr/>
            </a:pPr>
            <a:endParaRPr lang="en-GB" sz="2400" b="1" dirty="0"/>
          </a:p>
          <a:p>
            <a:pPr eaLnBrk="1" hangingPunct="1">
              <a:lnSpc>
                <a:spcPct val="90000"/>
              </a:lnSpc>
              <a:defRPr/>
            </a:pPr>
            <a:endParaRPr lang="en-GB" sz="2400" dirty="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GB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E0171E79-C063-C1A9-14C7-D8B9342F7B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4213" y="333375"/>
            <a:ext cx="6870700" cy="863600"/>
          </a:xfrm>
        </p:spPr>
        <p:txBody>
          <a:bodyPr/>
          <a:lstStyle/>
          <a:p>
            <a:pPr eaLnBrk="1" hangingPunct="1"/>
            <a:r>
              <a:rPr lang="en-GB" altLang="en-US">
                <a:solidFill>
                  <a:srgbClr val="0707BF"/>
                </a:solidFill>
                <a:effectLst/>
                <a:latin typeface="Sassoon Infant Rg" pitchFamily="2" charset="0"/>
                <a:cs typeface="Sassoon Infant Rg" pitchFamily="2" charset="0"/>
              </a:rPr>
              <a:t>Phonics Words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D544D355-FE6D-C505-389D-C22129F924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9750" y="1196975"/>
            <a:ext cx="7696200" cy="3657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GB" sz="2400" dirty="0">
                <a:solidFill>
                  <a:srgbClr val="000000"/>
                </a:solidFill>
                <a:effectLst/>
                <a:latin typeface="Sassoon Infant Rg" panose="02000503030000020003" pitchFamily="2" charset="0"/>
                <a:ea typeface="Sassoon Infant Rg" panose="02000503030000020003" pitchFamily="2" charset="0"/>
              </a:rPr>
              <a:t>Your children will learn to use the term:</a:t>
            </a:r>
            <a:endParaRPr lang="en-GB" sz="4400" dirty="0">
              <a:solidFill>
                <a:srgbClr val="000000"/>
              </a:solidFill>
              <a:effectLst/>
              <a:latin typeface="Sassoon Infant Rg" panose="02000503030000020003" pitchFamily="2" charset="0"/>
              <a:ea typeface="Sassoon Infant Rg" panose="02000503030000020003" pitchFamily="2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GB" sz="4400" dirty="0">
                <a:solidFill>
                  <a:srgbClr val="000000"/>
                </a:solidFill>
                <a:effectLst/>
                <a:latin typeface="Sassoon Infant Rg" panose="02000503030000020003" pitchFamily="2" charset="0"/>
                <a:ea typeface="Sassoon Infant Rg" panose="02000503030000020003" pitchFamily="2" charset="0"/>
              </a:rPr>
              <a:t>				Digraph</a:t>
            </a:r>
            <a:r>
              <a:rPr lang="en-GB" sz="2800" i="1" dirty="0">
                <a:solidFill>
                  <a:srgbClr val="000000"/>
                </a:solidFill>
                <a:effectLst/>
                <a:latin typeface="Sassoon Infant Rg" panose="02000503030000020003" pitchFamily="2" charset="0"/>
                <a:ea typeface="Sassoon Infant Rg" panose="02000503030000020003" pitchFamily="2" charset="0"/>
              </a:rPr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GB" sz="2800" dirty="0">
              <a:solidFill>
                <a:srgbClr val="000000"/>
              </a:solidFill>
              <a:effectLst/>
              <a:latin typeface="Sassoon Infant Rg" panose="02000503030000020003" pitchFamily="2" charset="0"/>
              <a:ea typeface="Sassoon Infant Rg" panose="02000503030000020003" pitchFamily="2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GB" sz="2800" dirty="0">
                <a:solidFill>
                  <a:srgbClr val="000000"/>
                </a:solidFill>
                <a:effectLst/>
                <a:latin typeface="Sassoon Infant Rg" panose="02000503030000020003" pitchFamily="2" charset="0"/>
                <a:ea typeface="Sassoon Infant Rg" panose="02000503030000020003" pitchFamily="2" charset="0"/>
              </a:rPr>
              <a:t>This means that the phoneme is made up of two letters.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GB" sz="2800" dirty="0">
                <a:solidFill>
                  <a:srgbClr val="000000"/>
                </a:solidFill>
                <a:effectLst/>
                <a:latin typeface="Sassoon Infant Rg" panose="02000503030000020003" pitchFamily="2" charset="0"/>
                <a:ea typeface="Sassoon Infant Rg" panose="02000503030000020003" pitchFamily="2" charset="0"/>
              </a:rPr>
              <a:t>E.g. ck, </a:t>
            </a:r>
            <a:r>
              <a:rPr lang="en-GB" sz="2800" dirty="0" err="1">
                <a:solidFill>
                  <a:srgbClr val="000000"/>
                </a:solidFill>
                <a:effectLst/>
                <a:latin typeface="Sassoon Infant Rg" panose="02000503030000020003" pitchFamily="2" charset="0"/>
                <a:ea typeface="Sassoon Infant Rg" panose="02000503030000020003" pitchFamily="2" charset="0"/>
              </a:rPr>
              <a:t>ee</a:t>
            </a:r>
            <a:r>
              <a:rPr lang="en-GB" sz="2800" dirty="0">
                <a:solidFill>
                  <a:srgbClr val="000000"/>
                </a:solidFill>
                <a:effectLst/>
                <a:latin typeface="Sassoon Infant Rg" panose="02000503030000020003" pitchFamily="2" charset="0"/>
                <a:ea typeface="Sassoon Infant Rg" panose="02000503030000020003" pitchFamily="2" charset="0"/>
              </a:rPr>
              <a:t>, or, </a:t>
            </a:r>
            <a:r>
              <a:rPr lang="en-GB" sz="2800" dirty="0" err="1">
                <a:solidFill>
                  <a:srgbClr val="000000"/>
                </a:solidFill>
                <a:effectLst/>
                <a:latin typeface="Sassoon Infant Rg" panose="02000503030000020003" pitchFamily="2" charset="0"/>
                <a:ea typeface="Sassoon Infant Rg" panose="02000503030000020003" pitchFamily="2" charset="0"/>
              </a:rPr>
              <a:t>ar</a:t>
            </a:r>
            <a:endParaRPr lang="en-GB" sz="2800" dirty="0">
              <a:solidFill>
                <a:srgbClr val="000000"/>
              </a:solidFill>
              <a:effectLst/>
              <a:latin typeface="Sassoon Infant Rg" panose="02000503030000020003" pitchFamily="2" charset="0"/>
              <a:ea typeface="Sassoon Infant Rg" panose="02000503030000020003" pitchFamily="2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n-GB" sz="4000" b="1" dirty="0">
                <a:solidFill>
                  <a:srgbClr val="000000"/>
                </a:solidFill>
                <a:effectLst/>
                <a:latin typeface="Sassoon Infant Rg" panose="02000503030000020003" pitchFamily="2" charset="0"/>
                <a:ea typeface="Sassoon Infant Rg" panose="02000503030000020003" pitchFamily="2" charset="0"/>
              </a:rPr>
              <a:t>Trigraph</a:t>
            </a:r>
            <a:r>
              <a:rPr lang="en-GB" sz="2400" i="1" dirty="0">
                <a:solidFill>
                  <a:srgbClr val="000000"/>
                </a:solidFill>
                <a:effectLst/>
                <a:latin typeface="Sassoon Infant Rg" panose="02000503030000020003" pitchFamily="2" charset="0"/>
                <a:ea typeface="Sassoon Infant Rg" panose="02000503030000020003" pitchFamily="2" charset="0"/>
              </a:rPr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GB" sz="2400" dirty="0">
              <a:solidFill>
                <a:srgbClr val="000000"/>
              </a:solidFill>
              <a:effectLst/>
              <a:latin typeface="Sassoon Infant Rg" panose="02000503030000020003" pitchFamily="2" charset="0"/>
              <a:ea typeface="Sassoon Infant Rg" panose="02000503030000020003" pitchFamily="2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GB" sz="2400" dirty="0">
                <a:solidFill>
                  <a:srgbClr val="000000"/>
                </a:solidFill>
                <a:effectLst/>
                <a:latin typeface="Sassoon Infant Rg" panose="02000503030000020003" pitchFamily="2" charset="0"/>
                <a:ea typeface="Sassoon Infant Rg" panose="02000503030000020003" pitchFamily="2" charset="0"/>
              </a:rPr>
              <a:t>This means that the phoneme is made up of three letters.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GB" sz="2400" dirty="0">
                <a:solidFill>
                  <a:srgbClr val="000000"/>
                </a:solidFill>
                <a:effectLst/>
                <a:latin typeface="Sassoon Infant Rg" panose="02000503030000020003" pitchFamily="2" charset="0"/>
                <a:ea typeface="Sassoon Infant Rg" panose="02000503030000020003" pitchFamily="2" charset="0"/>
              </a:rPr>
              <a:t>E.g. </a:t>
            </a:r>
            <a:r>
              <a:rPr lang="en-GB" sz="2400" dirty="0" err="1">
                <a:solidFill>
                  <a:srgbClr val="000000"/>
                </a:solidFill>
                <a:effectLst/>
                <a:latin typeface="Sassoon Infant Rg" panose="02000503030000020003" pitchFamily="2" charset="0"/>
                <a:ea typeface="Sassoon Infant Rg" panose="02000503030000020003" pitchFamily="2" charset="0"/>
              </a:rPr>
              <a:t>igh</a:t>
            </a:r>
            <a:r>
              <a:rPr lang="en-GB" sz="2400" dirty="0">
                <a:solidFill>
                  <a:srgbClr val="000000"/>
                </a:solidFill>
                <a:effectLst/>
                <a:latin typeface="Sassoon Infant Rg" panose="02000503030000020003" pitchFamily="2" charset="0"/>
                <a:ea typeface="Sassoon Infant Rg" panose="02000503030000020003" pitchFamily="2" charset="0"/>
              </a:rPr>
              <a:t>, ear, </a:t>
            </a:r>
            <a:r>
              <a:rPr lang="en-GB" sz="2400" dirty="0" err="1">
                <a:solidFill>
                  <a:srgbClr val="000000"/>
                </a:solidFill>
                <a:effectLst/>
                <a:latin typeface="Sassoon Infant Rg" panose="02000503030000020003" pitchFamily="2" charset="0"/>
                <a:ea typeface="Sassoon Infant Rg" panose="02000503030000020003" pitchFamily="2" charset="0"/>
              </a:rPr>
              <a:t>ure</a:t>
            </a:r>
            <a:endParaRPr lang="en-GB" sz="2000" dirty="0"/>
          </a:p>
          <a:p>
            <a:pPr eaLnBrk="1" hangingPunct="1">
              <a:lnSpc>
                <a:spcPct val="90000"/>
              </a:lnSpc>
              <a:defRPr/>
            </a:pPr>
            <a:endParaRPr lang="en-GB" sz="2400" dirty="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GB" sz="2400" b="1" dirty="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GB" sz="2400" b="1" dirty="0"/>
          </a:p>
          <a:p>
            <a:pPr eaLnBrk="1" hangingPunct="1">
              <a:lnSpc>
                <a:spcPct val="90000"/>
              </a:lnSpc>
              <a:defRPr/>
            </a:pPr>
            <a:endParaRPr lang="en-GB" sz="2400" b="1" dirty="0"/>
          </a:p>
          <a:p>
            <a:pPr eaLnBrk="1" hangingPunct="1">
              <a:lnSpc>
                <a:spcPct val="90000"/>
              </a:lnSpc>
              <a:defRPr/>
            </a:pPr>
            <a:endParaRPr lang="en-GB" sz="2400" dirty="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GB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61F525E8-D668-50CC-32AE-FD65073E74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351837" cy="1143000"/>
          </a:xfrm>
        </p:spPr>
        <p:txBody>
          <a:bodyPr/>
          <a:lstStyle/>
          <a:p>
            <a:pPr eaLnBrk="1" hangingPunct="1"/>
            <a:r>
              <a:rPr lang="en-GB" altLang="en-US" b="1">
                <a:solidFill>
                  <a:srgbClr val="0707BF"/>
                </a:solidFill>
                <a:effectLst/>
                <a:latin typeface="Sassoon Infant Rg" pitchFamily="2" charset="0"/>
                <a:cs typeface="Sassoon Infant Rg" pitchFamily="2" charset="0"/>
              </a:rPr>
              <a:t>Phase 1: </a:t>
            </a:r>
            <a:r>
              <a:rPr lang="en-GB" altLang="en-US">
                <a:solidFill>
                  <a:srgbClr val="0707BF"/>
                </a:solidFill>
                <a:effectLst/>
                <a:latin typeface="Sassoon Infant Rg" pitchFamily="2" charset="0"/>
                <a:cs typeface="Sassoon Infant Rg" pitchFamily="2" charset="0"/>
              </a:rPr>
              <a:t>Getting ready for phonics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1B309BBE-3D37-B1EA-1C23-6B9B346356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3850" y="1268413"/>
            <a:ext cx="7067550" cy="438785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endParaRPr lang="en-GB" b="1" dirty="0">
              <a:solidFill>
                <a:srgbClr val="000000"/>
              </a:solidFill>
              <a:effectLst/>
              <a:latin typeface="Sassoon Infant Rg" panose="02000503030000020003" pitchFamily="2" charset="0"/>
              <a:ea typeface="Sassoon Infant Rg" panose="02000503030000020003" pitchFamily="2" charset="0"/>
            </a:endParaRPr>
          </a:p>
          <a:p>
            <a:pPr eaLnBrk="1" hangingPunct="1">
              <a:buFontTx/>
              <a:buNone/>
              <a:defRPr/>
            </a:pPr>
            <a:r>
              <a:rPr lang="en-GB" b="1" dirty="0">
                <a:solidFill>
                  <a:srgbClr val="000000"/>
                </a:solidFill>
                <a:effectLst/>
                <a:latin typeface="Sassoon Infant Rg" panose="02000503030000020003" pitchFamily="2" charset="0"/>
                <a:ea typeface="Sassoon Infant Rg" panose="02000503030000020003" pitchFamily="2" charset="0"/>
              </a:rPr>
              <a:t>1</a:t>
            </a:r>
            <a:r>
              <a:rPr lang="en-GB" dirty="0">
                <a:solidFill>
                  <a:srgbClr val="000000"/>
                </a:solidFill>
                <a:effectLst/>
                <a:latin typeface="Sassoon Infant Rg" panose="02000503030000020003" pitchFamily="2" charset="0"/>
                <a:ea typeface="Sassoon Infant Rg" panose="02000503030000020003" pitchFamily="2" charset="0"/>
              </a:rPr>
              <a:t>. </a:t>
            </a:r>
            <a:r>
              <a:rPr lang="en-GB" b="1" dirty="0">
                <a:solidFill>
                  <a:srgbClr val="000000"/>
                </a:solidFill>
                <a:effectLst/>
                <a:latin typeface="Sassoon Infant Rg" panose="02000503030000020003" pitchFamily="2" charset="0"/>
                <a:ea typeface="Sassoon Infant Rg" panose="02000503030000020003" pitchFamily="2" charset="0"/>
              </a:rPr>
              <a:t>Tuning into sounds</a:t>
            </a:r>
          </a:p>
          <a:p>
            <a:pPr eaLnBrk="1" hangingPunct="1">
              <a:buFontTx/>
              <a:buNone/>
              <a:defRPr/>
            </a:pPr>
            <a:r>
              <a:rPr lang="en-GB" b="1" dirty="0">
                <a:solidFill>
                  <a:srgbClr val="000000"/>
                </a:solidFill>
                <a:effectLst/>
                <a:latin typeface="Sassoon Infant Rg" panose="02000503030000020003" pitchFamily="2" charset="0"/>
                <a:ea typeface="Sassoon Infant Rg" panose="02000503030000020003" pitchFamily="2" charset="0"/>
              </a:rPr>
              <a:t>2. Listening and remembering sounds</a:t>
            </a:r>
          </a:p>
          <a:p>
            <a:pPr eaLnBrk="1" hangingPunct="1">
              <a:buFontTx/>
              <a:buNone/>
              <a:defRPr/>
            </a:pPr>
            <a:r>
              <a:rPr lang="en-GB" b="1" dirty="0">
                <a:solidFill>
                  <a:srgbClr val="000000"/>
                </a:solidFill>
                <a:effectLst/>
                <a:latin typeface="Sassoon Infant Rg" panose="02000503030000020003" pitchFamily="2" charset="0"/>
                <a:ea typeface="Sassoon Infant Rg" panose="02000503030000020003" pitchFamily="2" charset="0"/>
              </a:rPr>
              <a:t>3. Talking about sounds</a:t>
            </a:r>
          </a:p>
          <a:p>
            <a:pPr eaLnBrk="1" hangingPunct="1">
              <a:buFontTx/>
              <a:buNone/>
              <a:defRPr/>
            </a:pPr>
            <a:r>
              <a:rPr lang="en-GB" dirty="0">
                <a:solidFill>
                  <a:srgbClr val="000000"/>
                </a:solidFill>
                <a:effectLst/>
                <a:latin typeface="Sassoon Infant Rg" panose="02000503030000020003" pitchFamily="2" charset="0"/>
                <a:ea typeface="Sassoon Infant Rg" panose="02000503030000020003" pitchFamily="2" charset="0"/>
              </a:rPr>
              <a:t>    - Music and movement</a:t>
            </a:r>
          </a:p>
          <a:p>
            <a:pPr eaLnBrk="1" hangingPunct="1">
              <a:buFontTx/>
              <a:buNone/>
              <a:defRPr/>
            </a:pPr>
            <a:r>
              <a:rPr lang="en-GB" dirty="0">
                <a:solidFill>
                  <a:srgbClr val="000000"/>
                </a:solidFill>
                <a:effectLst/>
                <a:latin typeface="Sassoon Infant Rg" panose="02000503030000020003" pitchFamily="2" charset="0"/>
                <a:ea typeface="Sassoon Infant Rg" panose="02000503030000020003" pitchFamily="2" charset="0"/>
              </a:rPr>
              <a:t>    - Rhythm and rhyme</a:t>
            </a:r>
          </a:p>
          <a:p>
            <a:pPr eaLnBrk="1" hangingPunct="1">
              <a:buFontTx/>
              <a:buNone/>
              <a:defRPr/>
            </a:pPr>
            <a:r>
              <a:rPr lang="en-GB" dirty="0">
                <a:solidFill>
                  <a:srgbClr val="000000"/>
                </a:solidFill>
                <a:effectLst/>
                <a:latin typeface="Sassoon Infant Rg" panose="02000503030000020003" pitchFamily="2" charset="0"/>
                <a:ea typeface="Sassoon Infant Rg" panose="02000503030000020003" pitchFamily="2" charset="0"/>
              </a:rPr>
              <a:t>    - Sound effects</a:t>
            </a:r>
          </a:p>
          <a:p>
            <a:pPr eaLnBrk="1" hangingPunct="1">
              <a:buFontTx/>
              <a:buNone/>
              <a:defRPr/>
            </a:pPr>
            <a:r>
              <a:rPr lang="en-GB" dirty="0">
                <a:solidFill>
                  <a:srgbClr val="000000"/>
                </a:solidFill>
                <a:effectLst/>
                <a:latin typeface="Sassoon Infant Rg" panose="02000503030000020003" pitchFamily="2" charset="0"/>
                <a:ea typeface="Sassoon Infant Rg" panose="02000503030000020003" pitchFamily="2" charset="0"/>
              </a:rPr>
              <a:t>    - Speaking and listening skills</a:t>
            </a:r>
          </a:p>
          <a:p>
            <a:pPr eaLnBrk="1" hangingPunct="1">
              <a:buFontTx/>
              <a:buNone/>
              <a:defRPr/>
            </a:pPr>
            <a:endParaRPr lang="en-GB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50BCA971-DDBA-B740-C9FA-AC6F444B95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3850" y="-100013"/>
            <a:ext cx="7848600" cy="1600201"/>
          </a:xfrm>
        </p:spPr>
        <p:txBody>
          <a:bodyPr/>
          <a:lstStyle/>
          <a:p>
            <a:pPr eaLnBrk="1" hangingPunct="1"/>
            <a:r>
              <a:rPr lang="en-GB" altLang="en-US" sz="3600" b="1">
                <a:solidFill>
                  <a:srgbClr val="0707BF"/>
                </a:solidFill>
                <a:effectLst/>
                <a:latin typeface="Sassoon Infant Rg" pitchFamily="2" charset="0"/>
                <a:cs typeface="Sassoon Infant Rg" pitchFamily="2" charset="0"/>
              </a:rPr>
              <a:t>Phase 2: Learning phonemes to read and write simple words</a:t>
            </a:r>
            <a:r>
              <a:rPr lang="en-GB" altLang="en-US" sz="4000" b="1">
                <a:solidFill>
                  <a:srgbClr val="0707BF"/>
                </a:solidFill>
                <a:effectLst/>
                <a:latin typeface="Sassoon Infant Rg" pitchFamily="2" charset="0"/>
                <a:cs typeface="Sassoon Infant Rg" pitchFamily="2" charset="0"/>
              </a:rPr>
              <a:t> 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89F56B59-BC75-97E6-C734-9C31A0588A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341438"/>
            <a:ext cx="8229600" cy="4114800"/>
          </a:xfrm>
        </p:spPr>
        <p:txBody>
          <a:bodyPr/>
          <a:lstStyle/>
          <a:p>
            <a:pPr eaLnBrk="1" hangingPunct="1"/>
            <a:r>
              <a:rPr lang="en-GB" altLang="en-US" b="1">
                <a:solidFill>
                  <a:srgbClr val="000000"/>
                </a:solidFill>
                <a:effectLst/>
                <a:latin typeface="Sassoon Infant Rg" pitchFamily="2" charset="0"/>
                <a:cs typeface="Sassoon Infant Rg" pitchFamily="2" charset="0"/>
              </a:rPr>
              <a:t>Children will learn their first 19 phonemes</a:t>
            </a:r>
            <a:r>
              <a:rPr lang="en-GB" altLang="en-US">
                <a:solidFill>
                  <a:srgbClr val="000000"/>
                </a:solidFill>
                <a:effectLst/>
                <a:latin typeface="Sassoon Infant Rg" pitchFamily="2" charset="0"/>
                <a:cs typeface="Sassoon Infant Rg" pitchFamily="2" charset="0"/>
              </a:rPr>
              <a:t>:  </a:t>
            </a:r>
          </a:p>
          <a:p>
            <a:pPr eaLnBrk="1" hangingPunct="1">
              <a:buFontTx/>
              <a:buNone/>
            </a:pPr>
            <a:r>
              <a:rPr lang="en-GB" altLang="en-US" b="1">
                <a:effectLst/>
                <a:latin typeface="Sassoon Infant Rg" pitchFamily="2" charset="0"/>
                <a:cs typeface="Sassoon Infant Rg" pitchFamily="2" charset="0"/>
              </a:rPr>
              <a:t>Set 1</a:t>
            </a:r>
            <a:r>
              <a:rPr lang="en-GB" altLang="en-US">
                <a:effectLst/>
                <a:latin typeface="Sassoon Infant Rg" pitchFamily="2" charset="0"/>
                <a:cs typeface="Sassoon Infant Rg" pitchFamily="2" charset="0"/>
              </a:rPr>
              <a:t>:  s  a  t  p    </a:t>
            </a:r>
            <a:r>
              <a:rPr lang="en-GB" altLang="en-US" b="1">
                <a:effectLst/>
                <a:latin typeface="Sassoon Infant Rg" pitchFamily="2" charset="0"/>
                <a:cs typeface="Sassoon Infant Rg" pitchFamily="2" charset="0"/>
              </a:rPr>
              <a:t>Set 2</a:t>
            </a:r>
            <a:r>
              <a:rPr lang="en-GB" altLang="en-US">
                <a:effectLst/>
                <a:latin typeface="Sassoon Infant Rg" pitchFamily="2" charset="0"/>
                <a:cs typeface="Sassoon Infant Rg" pitchFamily="2" charset="0"/>
              </a:rPr>
              <a:t>:  i   n   m  d</a:t>
            </a:r>
          </a:p>
          <a:p>
            <a:pPr eaLnBrk="1" hangingPunct="1">
              <a:buFontTx/>
              <a:buNone/>
            </a:pPr>
            <a:r>
              <a:rPr lang="en-GB" altLang="en-US" b="1">
                <a:effectLst/>
                <a:latin typeface="Sassoon Infant Rg" pitchFamily="2" charset="0"/>
                <a:cs typeface="Sassoon Infant Rg" pitchFamily="2" charset="0"/>
              </a:rPr>
              <a:t>Set 3</a:t>
            </a:r>
            <a:r>
              <a:rPr lang="en-GB" altLang="en-US">
                <a:effectLst/>
                <a:latin typeface="Sassoon Infant Rg" pitchFamily="2" charset="0"/>
                <a:cs typeface="Sassoon Infant Rg" pitchFamily="2" charset="0"/>
              </a:rPr>
              <a:t>:  g  o  c  k    </a:t>
            </a:r>
            <a:r>
              <a:rPr lang="en-GB" altLang="en-US" b="1">
                <a:effectLst/>
                <a:latin typeface="Sassoon Infant Rg" pitchFamily="2" charset="0"/>
                <a:cs typeface="Sassoon Infant Rg" pitchFamily="2" charset="0"/>
              </a:rPr>
              <a:t>Set 4:</a:t>
            </a:r>
            <a:r>
              <a:rPr lang="en-GB" altLang="en-US">
                <a:effectLst/>
                <a:latin typeface="Sassoon Infant Rg" pitchFamily="2" charset="0"/>
                <a:cs typeface="Sassoon Infant Rg" pitchFamily="2" charset="0"/>
              </a:rPr>
              <a:t>  ck (as in duck)  e  u  r</a:t>
            </a:r>
          </a:p>
          <a:p>
            <a:pPr eaLnBrk="1" hangingPunct="1">
              <a:buFontTx/>
              <a:buNone/>
            </a:pPr>
            <a:r>
              <a:rPr lang="en-GB" altLang="en-US" b="1">
                <a:effectLst/>
                <a:latin typeface="Sassoon Infant Rg" pitchFamily="2" charset="0"/>
                <a:cs typeface="Sassoon Infant Rg" pitchFamily="2" charset="0"/>
              </a:rPr>
              <a:t>Set 5</a:t>
            </a:r>
            <a:r>
              <a:rPr lang="en-GB" altLang="en-US">
                <a:effectLst/>
                <a:latin typeface="Sassoon Infant Rg" pitchFamily="2" charset="0"/>
                <a:cs typeface="Sassoon Infant Rg" pitchFamily="2" charset="0"/>
              </a:rPr>
              <a:t>:  h   b  l   f      ff (as in puff)   ll (as in hill)     ss (as in hiss)</a:t>
            </a:r>
          </a:p>
          <a:p>
            <a:pPr eaLnBrk="1" hangingPunct="1"/>
            <a:r>
              <a:rPr lang="en-GB" altLang="en-US" b="1">
                <a:solidFill>
                  <a:srgbClr val="000000"/>
                </a:solidFill>
                <a:effectLst/>
                <a:latin typeface="Sassoon Infant Rg" pitchFamily="2" charset="0"/>
                <a:cs typeface="Sassoon Infant Rg" pitchFamily="2" charset="0"/>
              </a:rPr>
              <a:t>They will use these phonemes to read and spell simple “consonant-vowel-consonant” (CVC) words:  </a:t>
            </a:r>
          </a:p>
          <a:p>
            <a:pPr eaLnBrk="1" hangingPunct="1">
              <a:buFontTx/>
              <a:buNone/>
            </a:pPr>
            <a:r>
              <a:rPr lang="en-GB" altLang="en-US">
                <a:solidFill>
                  <a:srgbClr val="0707BF"/>
                </a:solidFill>
                <a:effectLst/>
                <a:latin typeface="Sassoon Infant Rg" pitchFamily="2" charset="0"/>
                <a:cs typeface="Sassoon Infant Rg" pitchFamily="2" charset="0"/>
              </a:rPr>
              <a:t>     </a:t>
            </a:r>
            <a:r>
              <a:rPr lang="en-GB" altLang="en-US">
                <a:effectLst/>
                <a:latin typeface="Sassoon Infant Rg" pitchFamily="2" charset="0"/>
                <a:cs typeface="Sassoon Infant Rg" pitchFamily="2" charset="0"/>
              </a:rPr>
              <a:t>sat, tap, dig, duck, rug, puff, hill, hiss</a:t>
            </a:r>
          </a:p>
          <a:p>
            <a:pPr eaLnBrk="1" hangingPunct="1">
              <a:buFontTx/>
              <a:buNone/>
            </a:pPr>
            <a:r>
              <a:rPr lang="en-GB" altLang="en-US" b="1">
                <a:effectLst/>
                <a:latin typeface="Sassoon Infant Rg" pitchFamily="2" charset="0"/>
                <a:cs typeface="Sassoon Infant Rg" pitchFamily="2" charset="0"/>
              </a:rPr>
              <a:t>          All these words contain 3 phonemes.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B1F8E2DA-AD0C-E197-85F7-A8EDB91C9F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229600" cy="1265238"/>
          </a:xfrm>
        </p:spPr>
        <p:txBody>
          <a:bodyPr/>
          <a:lstStyle/>
          <a:p>
            <a:r>
              <a:rPr lang="en-US" altLang="en-US">
                <a:solidFill>
                  <a:srgbClr val="0707BF"/>
                </a:solidFill>
                <a:effectLst/>
                <a:latin typeface="Sassoon Infant Rg" pitchFamily="2" charset="0"/>
                <a:cs typeface="Sassoon Infant Rg" pitchFamily="2" charset="0"/>
              </a:rPr>
              <a:t>Reading</a:t>
            </a:r>
            <a:endParaRPr lang="en-GB" altLang="en-US">
              <a:solidFill>
                <a:srgbClr val="0707BF"/>
              </a:solidFill>
              <a:effectLst/>
              <a:latin typeface="Sassoon Infant Rg" pitchFamily="2" charset="0"/>
              <a:cs typeface="Sassoon Infant Rg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D66F59-9086-8A74-74B0-487EAC46CF64}"/>
              </a:ext>
            </a:extLst>
          </p:cNvPr>
          <p:cNvSpPr txBox="1">
            <a:spLocks/>
          </p:cNvSpPr>
          <p:nvPr/>
        </p:nvSpPr>
        <p:spPr bwMode="auto">
          <a:xfrm>
            <a:off x="323850" y="1412875"/>
            <a:ext cx="8362950" cy="462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defRPr/>
            </a:pPr>
            <a:r>
              <a:rPr lang="en-GB" sz="2400" dirty="0">
                <a:solidFill>
                  <a:srgbClr val="000000"/>
                </a:solidFill>
                <a:latin typeface="Sassoon Infant Rg" pitchFamily="2"/>
                <a:ea typeface="Sassoon Infant Rg" pitchFamily="2"/>
              </a:rPr>
              <a:t>Children read the same book in school 3 times a week in a group. </a:t>
            </a:r>
          </a:p>
          <a:p>
            <a:pPr>
              <a:defRPr/>
            </a:pPr>
            <a:r>
              <a:rPr lang="en-GB" sz="2400" dirty="0">
                <a:solidFill>
                  <a:srgbClr val="000000"/>
                </a:solidFill>
                <a:latin typeface="Sassoon Infant Rg" pitchFamily="2"/>
                <a:ea typeface="Sassoon Infant Rg" pitchFamily="2"/>
              </a:rPr>
              <a:t>Each session focuses on a different reading skill -     </a:t>
            </a:r>
          </a:p>
          <a:p>
            <a:pPr marL="0" indent="0">
              <a:buFontTx/>
              <a:buNone/>
              <a:defRPr/>
            </a:pPr>
            <a:r>
              <a:rPr lang="en-GB" sz="2400" dirty="0">
                <a:solidFill>
                  <a:srgbClr val="000000"/>
                </a:solidFill>
                <a:latin typeface="Sassoon Infant Rg" pitchFamily="2"/>
                <a:ea typeface="Sassoon Infant Rg" pitchFamily="2"/>
              </a:rPr>
              <a:t>  - session one – decoding</a:t>
            </a:r>
          </a:p>
          <a:p>
            <a:pPr marL="0" indent="0">
              <a:buFontTx/>
              <a:buNone/>
              <a:defRPr/>
            </a:pPr>
            <a:r>
              <a:rPr lang="en-GB" sz="2400" dirty="0">
                <a:solidFill>
                  <a:srgbClr val="000000"/>
                </a:solidFill>
                <a:latin typeface="Sassoon Infant Rg" pitchFamily="2"/>
                <a:ea typeface="Sassoon Infant Rg" pitchFamily="2"/>
              </a:rPr>
              <a:t>  - session two – prosody (expression and intonation)</a:t>
            </a:r>
          </a:p>
          <a:p>
            <a:pPr marL="0" indent="0">
              <a:buFontTx/>
              <a:buNone/>
              <a:defRPr/>
            </a:pPr>
            <a:r>
              <a:rPr lang="en-GB" sz="2400" dirty="0">
                <a:solidFill>
                  <a:srgbClr val="000000"/>
                </a:solidFill>
                <a:latin typeface="Sassoon Infant Rg" pitchFamily="2"/>
                <a:ea typeface="Sassoon Infant Rg" pitchFamily="2"/>
              </a:rPr>
              <a:t>  - session three – comprehension </a:t>
            </a:r>
          </a:p>
          <a:p>
            <a:pPr marL="0" indent="0">
              <a:buFontTx/>
              <a:buNone/>
              <a:defRPr/>
            </a:pPr>
            <a:endParaRPr lang="en-US" altLang="en-US" sz="2800" dirty="0">
              <a:solidFill>
                <a:srgbClr val="000000"/>
              </a:solidFill>
              <a:latin typeface="Sassoon Infant Rg" panose="02000503030000020003" pitchFamily="2" charset="0"/>
              <a:ea typeface="Sassoon Infant Rg" panose="02000503030000020003" pitchFamily="2" charset="0"/>
            </a:endParaRPr>
          </a:p>
        </p:txBody>
      </p:sp>
      <p:pic>
        <p:nvPicPr>
          <p:cNvPr id="15364" name="Picture 4">
            <a:extLst>
              <a:ext uri="{FF2B5EF4-FFF2-40B4-BE49-F238E27FC236}">
                <a16:creationId xmlns:a16="http://schemas.microsoft.com/office/drawing/2014/main" id="{65E70065-5445-DD9A-1D18-0730A5778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6" t="11111" r="83304" b="69560"/>
          <a:stretch>
            <a:fillRect/>
          </a:stretch>
        </p:blipFill>
        <p:spPr bwMode="auto">
          <a:xfrm>
            <a:off x="6011863" y="3879850"/>
            <a:ext cx="2808287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96E91650-80F5-6E6F-C807-AB44EAC7F4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341438"/>
            <a:ext cx="748982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50000"/>
              </a:spcAft>
              <a:buClrTx/>
              <a:buSzTx/>
              <a:buNone/>
            </a:pPr>
            <a:r>
              <a:rPr lang="en-GB" altLang="en-US" dirty="0">
                <a:solidFill>
                  <a:srgbClr val="000000"/>
                </a:solidFill>
                <a:latin typeface="Sassoon Infant Rg"/>
                <a:cs typeface="Arial"/>
              </a:rPr>
              <a:t>When your child reads at home, please record this in their reading record.</a:t>
            </a:r>
          </a:p>
          <a:p>
            <a:pPr>
              <a:spcBef>
                <a:spcPct val="0"/>
              </a:spcBef>
              <a:spcAft>
                <a:spcPct val="50000"/>
              </a:spcAft>
              <a:buClrTx/>
              <a:buSzTx/>
              <a:buNone/>
            </a:pPr>
            <a:r>
              <a:rPr lang="en-GB" altLang="en-US" dirty="0">
                <a:solidFill>
                  <a:srgbClr val="000000"/>
                </a:solidFill>
                <a:latin typeface="Sassoon Infant Rg"/>
                <a:cs typeface="Arial"/>
              </a:rPr>
              <a:t>Your child will be read with three times a week at school.</a:t>
            </a:r>
          </a:p>
        </p:txBody>
      </p:sp>
      <p:sp>
        <p:nvSpPr>
          <p:cNvPr id="20483" name="Text Box 3">
            <a:extLst>
              <a:ext uri="{FF2B5EF4-FFF2-40B4-BE49-F238E27FC236}">
                <a16:creationId xmlns:a16="http://schemas.microsoft.com/office/drawing/2014/main" id="{D9F076FF-B37B-481A-BD9D-58BD5508E6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333375"/>
            <a:ext cx="76327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4000" b="1">
                <a:solidFill>
                  <a:schemeClr val="bg1"/>
                </a:solidFill>
                <a:latin typeface="Sassoon Infant Rg" pitchFamily="2" charset="0"/>
              </a:rPr>
              <a:t>R</a:t>
            </a:r>
            <a:r>
              <a:rPr lang="en-GB" altLang="en-US" sz="4000" b="1">
                <a:solidFill>
                  <a:schemeClr val="bg1"/>
                </a:solidFill>
                <a:latin typeface="Sassoon Infant Rg" pitchFamily="2" charset="0"/>
              </a:rPr>
              <a:t>eading</a:t>
            </a:r>
          </a:p>
        </p:txBody>
      </p:sp>
      <p:pic>
        <p:nvPicPr>
          <p:cNvPr id="20484" name="Picture 2" descr="Image preview">
            <a:extLst>
              <a:ext uri="{FF2B5EF4-FFF2-40B4-BE49-F238E27FC236}">
                <a16:creationId xmlns:a16="http://schemas.microsoft.com/office/drawing/2014/main" id="{6208EAB2-9B17-EB3E-3FCA-5E46B14E32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8" y="3684588"/>
            <a:ext cx="3924300" cy="294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2">
            <a:extLst>
              <a:ext uri="{FF2B5EF4-FFF2-40B4-BE49-F238E27FC236}">
                <a16:creationId xmlns:a16="http://schemas.microsoft.com/office/drawing/2014/main" id="{6B6EFC9A-F60D-0E93-0CA1-2A2B86DB8F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3390900"/>
            <a:ext cx="3913188" cy="340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745BF57F-F762-3164-059C-BE76F6246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341438"/>
            <a:ext cx="7489825" cy="434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Aft>
                <a:spcPct val="50000"/>
              </a:spcAft>
              <a:buFont typeface="Arial" panose="020B0604020202020204" pitchFamily="34" charset="0"/>
              <a:buChar char="•"/>
              <a:defRPr/>
            </a:pPr>
            <a:r>
              <a:rPr lang="en-GB" sz="3200" b="1" dirty="0">
                <a:solidFill>
                  <a:srgbClr val="000000"/>
                </a:solidFill>
                <a:latin typeface="Sassoon Infant Rg" panose="02000503030000020003" pitchFamily="2" charset="0"/>
                <a:ea typeface="Sassoon Infant Rg" panose="02000503030000020003" pitchFamily="2" charset="0"/>
              </a:rPr>
              <a:t>Oral blending: the robot game</a:t>
            </a:r>
          </a:p>
          <a:p>
            <a:pPr>
              <a:spcAft>
                <a:spcPct val="50000"/>
              </a:spcAft>
              <a:defRPr/>
            </a:pPr>
            <a:r>
              <a:rPr lang="en-GB" sz="2800" dirty="0">
                <a:solidFill>
                  <a:srgbClr val="000000"/>
                </a:solidFill>
                <a:latin typeface="Sassoon Infant Rg" panose="02000503030000020003" pitchFamily="2" charset="0"/>
                <a:ea typeface="Sassoon Infant Rg" panose="02000503030000020003" pitchFamily="2" charset="0"/>
              </a:rPr>
              <a:t>Children need to practise hearing a series of spoken sounds and merging them together to make a word. For example, you say ‘b-u-s’, and your child says ‘bus’.</a:t>
            </a:r>
          </a:p>
          <a:p>
            <a:pPr>
              <a:spcAft>
                <a:spcPct val="50000"/>
              </a:spcAft>
              <a:defRPr/>
            </a:pPr>
            <a:r>
              <a:rPr lang="en-GB" sz="2800" b="1" dirty="0">
                <a:solidFill>
                  <a:srgbClr val="000000"/>
                </a:solidFill>
                <a:latin typeface="Sassoon Infant Rg" panose="02000503030000020003" pitchFamily="2" charset="0"/>
                <a:ea typeface="Sassoon Infant Rg" panose="02000503030000020003" pitchFamily="2" charset="0"/>
              </a:rPr>
              <a:t>“What’s in the box?”</a:t>
            </a:r>
            <a:r>
              <a:rPr lang="en-GB" sz="2800" dirty="0">
                <a:solidFill>
                  <a:srgbClr val="000000"/>
                </a:solidFill>
                <a:latin typeface="Sassoon Infant Rg" panose="02000503030000020003" pitchFamily="2" charset="0"/>
                <a:ea typeface="Sassoon Infant Rg" panose="02000503030000020003" pitchFamily="2" charset="0"/>
              </a:rPr>
              <a:t> is a great game for practising this skill.</a:t>
            </a:r>
          </a:p>
          <a:p>
            <a:pPr marL="457200" indent="-457200">
              <a:spcAft>
                <a:spcPct val="50000"/>
              </a:spcAft>
              <a:buFont typeface="Arial" panose="020B0604020202020204" pitchFamily="34" charset="0"/>
              <a:buChar char="•"/>
              <a:defRPr/>
            </a:pPr>
            <a:r>
              <a:rPr lang="en-GB" sz="3200" b="1" dirty="0">
                <a:solidFill>
                  <a:srgbClr val="000000"/>
                </a:solidFill>
                <a:latin typeface="Sassoon Infant Rg" panose="02000503030000020003" pitchFamily="2" charset="0"/>
                <a:ea typeface="Sassoon Infant Rg" panose="02000503030000020003" pitchFamily="2" charset="0"/>
              </a:rPr>
              <a:t>Reading, reading, reading!</a:t>
            </a:r>
          </a:p>
        </p:txBody>
      </p:sp>
      <p:sp>
        <p:nvSpPr>
          <p:cNvPr id="22531" name="Text Box 3">
            <a:extLst>
              <a:ext uri="{FF2B5EF4-FFF2-40B4-BE49-F238E27FC236}">
                <a16:creationId xmlns:a16="http://schemas.microsoft.com/office/drawing/2014/main" id="{C7E1AAE9-6CA6-E591-9558-3D9FED8F22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333375"/>
            <a:ext cx="76327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en-US" sz="4000" b="1">
                <a:solidFill>
                  <a:schemeClr val="bg1"/>
                </a:solidFill>
                <a:latin typeface="Sassoon Infant Rg" pitchFamily="2" charset="0"/>
              </a:rPr>
              <a:t>How can I help at home?</a:t>
            </a:r>
          </a:p>
        </p:txBody>
      </p:sp>
      <p:pic>
        <p:nvPicPr>
          <p:cNvPr id="22532" name="Picture 2">
            <a:extLst>
              <a:ext uri="{FF2B5EF4-FFF2-40B4-BE49-F238E27FC236}">
                <a16:creationId xmlns:a16="http://schemas.microsoft.com/office/drawing/2014/main" id="{33D7A483-E718-1C3D-2581-3CDC40A5E6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765175"/>
            <a:ext cx="1373187" cy="213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3" name="TextBox 3">
            <a:extLst>
              <a:ext uri="{FF2B5EF4-FFF2-40B4-BE49-F238E27FC236}">
                <a16:creationId xmlns:a16="http://schemas.microsoft.com/office/drawing/2014/main" id="{CC141F88-2529-4DAA-89A5-6B828D919CB5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7229475" y="3181350"/>
            <a:ext cx="46038" cy="604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900">
                <a:hlinkClick r:id="rId4" tooltip="https://www.newgrounds.com/art/view/boiledcarrot/art"/>
              </a:rPr>
              <a:t>This Photo</a:t>
            </a:r>
            <a:r>
              <a:rPr lang="en-GB" altLang="en-US" sz="900"/>
              <a:t> by Unknown Author is licensed under </a:t>
            </a:r>
            <a:r>
              <a:rPr lang="en-GB" altLang="en-US" sz="900">
                <a:hlinkClick r:id="rId5" tooltip="https://creativecommons.org/licenses/by/3.0/"/>
              </a:rPr>
              <a:t>CC BY</a:t>
            </a:r>
            <a:endParaRPr lang="en-GB" altLang="en-US" sz="900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4F3C6E7B-EB2E-4FB1-2F4A-3ACAB5B48B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341438"/>
            <a:ext cx="8108950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Aft>
                <a:spcPct val="50000"/>
              </a:spcAft>
              <a:buFont typeface="Arial" panose="020B0604020202020204" pitchFamily="34" charset="0"/>
              <a:buChar char="•"/>
            </a:pPr>
            <a:r>
              <a:rPr lang="en-GB" altLang="en-US" sz="2800" dirty="0">
                <a:solidFill>
                  <a:srgbClr val="000000"/>
                </a:solidFill>
                <a:latin typeface="Sassoon Infant Rg"/>
                <a:cs typeface="Sassoon Infant Rg" pitchFamily="2" charset="0"/>
              </a:rPr>
              <a:t>Research has shown that reading a book and chatting has a positive impact a year later on children’s ability to…                </a:t>
            </a:r>
            <a:endParaRPr lang="en-GB" altLang="en-US" sz="2800">
              <a:solidFill>
                <a:srgbClr val="000000"/>
              </a:solidFill>
              <a:latin typeface="Sassoon Infant Rg" pitchFamily="2" charset="0"/>
              <a:cs typeface="Sassoon Infant Rg" pitchFamily="2" charset="0"/>
            </a:endParaRPr>
          </a:p>
          <a:p>
            <a:pPr marL="0" indent="0">
              <a:spcAft>
                <a:spcPct val="50000"/>
              </a:spcAft>
            </a:pPr>
            <a:r>
              <a:rPr lang="en-GB" altLang="en-US" sz="2800" dirty="0">
                <a:solidFill>
                  <a:srgbClr val="000000"/>
                </a:solidFill>
                <a:latin typeface="Sassoon Infant Rg"/>
                <a:cs typeface="Sassoon Infant Rg" pitchFamily="2" charset="0"/>
              </a:rPr>
              <a:t> • understand words and sentences                         • use a wide range of vocabulary                             • develop listening comprehension skills. </a:t>
            </a:r>
            <a:endParaRPr lang="en-GB" altLang="en-US" sz="2800">
              <a:solidFill>
                <a:srgbClr val="000000"/>
              </a:solidFill>
              <a:latin typeface="Sassoon Infant Rg" pitchFamily="2" charset="0"/>
              <a:cs typeface="Sassoon Infant Rg" pitchFamily="2" charset="0"/>
            </a:endParaRPr>
          </a:p>
          <a:p>
            <a:pPr>
              <a:spcAft>
                <a:spcPct val="50000"/>
              </a:spcAft>
              <a:buFont typeface="Arial" panose="020B0604020202020204" pitchFamily="34" charset="0"/>
              <a:buChar char="•"/>
            </a:pPr>
            <a:r>
              <a:rPr lang="en-GB" altLang="en-US" sz="2800" dirty="0">
                <a:solidFill>
                  <a:srgbClr val="000000"/>
                </a:solidFill>
                <a:latin typeface="Sassoon Infant Rg"/>
                <a:cs typeface="Sassoon Infant Rg" pitchFamily="2" charset="0"/>
              </a:rPr>
              <a:t>The amount of books children were exposed to by age 6 was a positive predictor of their reading ability two years later.</a:t>
            </a:r>
            <a:endParaRPr lang="en-GB" altLang="en-US" sz="2800" b="1" dirty="0">
              <a:solidFill>
                <a:srgbClr val="000000"/>
              </a:solidFill>
              <a:latin typeface="Sassoon Infant Rg"/>
              <a:cs typeface="Sassoon Infant Rg" pitchFamily="2" charset="0"/>
            </a:endParaRPr>
          </a:p>
        </p:txBody>
      </p:sp>
      <p:sp>
        <p:nvSpPr>
          <p:cNvPr id="24579" name="Text Box 3">
            <a:extLst>
              <a:ext uri="{FF2B5EF4-FFF2-40B4-BE49-F238E27FC236}">
                <a16:creationId xmlns:a16="http://schemas.microsoft.com/office/drawing/2014/main" id="{94B75748-82F4-B702-4CAE-3B02A893CD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333375"/>
            <a:ext cx="76327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en-US" sz="4000" b="1">
                <a:solidFill>
                  <a:schemeClr val="bg1"/>
                </a:solidFill>
                <a:latin typeface="Sassoon Infant Rg" pitchFamily="2" charset="0"/>
              </a:rPr>
              <a:t>How can I help at home?</a:t>
            </a:r>
          </a:p>
        </p:txBody>
      </p:sp>
      <p:pic>
        <p:nvPicPr>
          <p:cNvPr id="24580" name="Picture 2">
            <a:extLst>
              <a:ext uri="{FF2B5EF4-FFF2-40B4-BE49-F238E27FC236}">
                <a16:creationId xmlns:a16="http://schemas.microsoft.com/office/drawing/2014/main" id="{5C1648F9-4273-6A6B-A90E-32FB31A15F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7638" y="3175"/>
            <a:ext cx="830262" cy="128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1" name="TextBox 3">
            <a:extLst>
              <a:ext uri="{FF2B5EF4-FFF2-40B4-BE49-F238E27FC236}">
                <a16:creationId xmlns:a16="http://schemas.microsoft.com/office/drawing/2014/main" id="{9644618C-5396-5211-533C-0B2ACC81E009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7229475" y="3181350"/>
            <a:ext cx="46038" cy="604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900">
                <a:hlinkClick r:id="rId4" tooltip="https://www.newgrounds.com/art/view/boiledcarrot/art"/>
              </a:rPr>
              <a:t>This Photo</a:t>
            </a:r>
            <a:r>
              <a:rPr lang="en-GB" altLang="en-US" sz="900"/>
              <a:t> by Unknown Author is licensed under </a:t>
            </a:r>
            <a:r>
              <a:rPr lang="en-GB" altLang="en-US" sz="900">
                <a:hlinkClick r:id="rId5" tooltip="https://creativecommons.org/licenses/by/3.0/"/>
              </a:rPr>
              <a:t>CC BY</a:t>
            </a:r>
            <a:endParaRPr lang="en-GB" altLang="en-US" sz="900"/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477725-BECC-8ECA-1683-0B3466EB66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pic>
        <p:nvPicPr>
          <p:cNvPr id="26627" name="Picture 4">
            <a:extLst>
              <a:ext uri="{FF2B5EF4-FFF2-40B4-BE49-F238E27FC236}">
                <a16:creationId xmlns:a16="http://schemas.microsoft.com/office/drawing/2014/main" id="{0E85EEFB-F8DD-13C3-35ED-FBD3AEE72C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9075"/>
            <a:ext cx="9144000" cy="387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B078F1-F7D9-3E42-D998-E46CC42379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33375"/>
            <a:ext cx="8229600" cy="5686425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GB" sz="2800" b="1" u="sng" dirty="0">
                <a:solidFill>
                  <a:srgbClr val="000000"/>
                </a:solidFill>
                <a:effectLst/>
                <a:latin typeface="Sassoon Infant Rg" panose="02000503030000020003" pitchFamily="2" charset="0"/>
                <a:ea typeface="Sassoon Infant Rg" panose="02000503030000020003" pitchFamily="2" charset="0"/>
              </a:rPr>
              <a:t>Learn to Read book</a:t>
            </a:r>
          </a:p>
          <a:p>
            <a:pPr marL="0" indent="0">
              <a:buFontTx/>
              <a:buNone/>
              <a:defRPr/>
            </a:pPr>
            <a:r>
              <a:rPr lang="en-GB" sz="2800" dirty="0">
                <a:solidFill>
                  <a:srgbClr val="000000"/>
                </a:solidFill>
                <a:effectLst/>
                <a:latin typeface="Sassoon Infant Rg" panose="02000503030000020003" pitchFamily="2" charset="0"/>
                <a:ea typeface="Sassoon Infant Rg" panose="02000503030000020003" pitchFamily="2" charset="0"/>
              </a:rPr>
              <a:t>Your child should be able to read their book without your help. </a:t>
            </a:r>
          </a:p>
          <a:p>
            <a:pPr marL="0" indent="0">
              <a:buFontTx/>
              <a:buNone/>
              <a:defRPr/>
            </a:pPr>
            <a:r>
              <a:rPr lang="en-GB" sz="2800" dirty="0">
                <a:solidFill>
                  <a:srgbClr val="000000"/>
                </a:solidFill>
                <a:effectLst/>
                <a:latin typeface="Sassoon Infant Rg" panose="02000503030000020003" pitchFamily="2" charset="0"/>
                <a:ea typeface="Sassoon Infant Rg" panose="02000503030000020003" pitchFamily="2" charset="0"/>
              </a:rPr>
              <a:t>• If they can’t read a word read it to them. </a:t>
            </a:r>
          </a:p>
          <a:p>
            <a:pPr marL="0" indent="0">
              <a:buFontTx/>
              <a:buNone/>
              <a:defRPr/>
            </a:pPr>
            <a:r>
              <a:rPr lang="en-GB" sz="2800" dirty="0">
                <a:solidFill>
                  <a:srgbClr val="000000"/>
                </a:solidFill>
                <a:effectLst/>
                <a:latin typeface="Sassoon Infant Rg" panose="02000503030000020003" pitchFamily="2" charset="0"/>
                <a:ea typeface="Sassoon Infant Rg" panose="02000503030000020003" pitchFamily="2" charset="0"/>
              </a:rPr>
              <a:t>• Talk about the book and celebrate their success. </a:t>
            </a:r>
          </a:p>
          <a:p>
            <a:pPr marL="0" indent="0">
              <a:buFontTx/>
              <a:buNone/>
              <a:defRPr/>
            </a:pPr>
            <a:endParaRPr lang="en-GB" sz="2800" dirty="0">
              <a:solidFill>
                <a:srgbClr val="000000"/>
              </a:solidFill>
              <a:effectLst/>
              <a:latin typeface="Sassoon Infant Rg" panose="02000503030000020003" pitchFamily="2" charset="0"/>
              <a:ea typeface="Sassoon Infant Rg" panose="02000503030000020003" pitchFamily="2" charset="0"/>
            </a:endParaRPr>
          </a:p>
          <a:p>
            <a:pPr marL="0" indent="0">
              <a:buFontTx/>
              <a:buNone/>
              <a:defRPr/>
            </a:pPr>
            <a:r>
              <a:rPr lang="en-GB" sz="2800" b="1" u="sng" dirty="0">
                <a:solidFill>
                  <a:srgbClr val="000000"/>
                </a:solidFill>
                <a:effectLst/>
                <a:latin typeface="Sassoon Infant Rg" panose="02000503030000020003" pitchFamily="2" charset="0"/>
                <a:ea typeface="Sassoon Infant Rg" panose="02000503030000020003" pitchFamily="2" charset="0"/>
              </a:rPr>
              <a:t>Love to Read</a:t>
            </a:r>
          </a:p>
          <a:p>
            <a:pPr marL="0" indent="0">
              <a:buFontTx/>
              <a:buNone/>
              <a:defRPr/>
            </a:pPr>
            <a:r>
              <a:rPr lang="en-GB" sz="2800" dirty="0">
                <a:solidFill>
                  <a:srgbClr val="000000"/>
                </a:solidFill>
                <a:effectLst/>
                <a:latin typeface="Sassoon Infant Rg" panose="02000503030000020003" pitchFamily="2" charset="0"/>
                <a:ea typeface="Sassoon Infant Rg" panose="02000503030000020003" pitchFamily="2" charset="0"/>
              </a:rPr>
              <a:t>Your child will be able to take a love to read book home each day. These have a heart sticker on. </a:t>
            </a:r>
          </a:p>
          <a:p>
            <a:pPr>
              <a:defRPr/>
            </a:pPr>
            <a:r>
              <a:rPr lang="en-GB" sz="2800" dirty="0">
                <a:solidFill>
                  <a:srgbClr val="000000"/>
                </a:solidFill>
                <a:effectLst/>
                <a:latin typeface="Sassoon Infant Rg" panose="02000503030000020003" pitchFamily="2" charset="0"/>
                <a:ea typeface="Sassoon Infant Rg" panose="02000503030000020003" pitchFamily="2" charset="0"/>
              </a:rPr>
              <a:t>Share and enjoy together.</a:t>
            </a:r>
          </a:p>
          <a:p>
            <a:pPr>
              <a:defRPr/>
            </a:pPr>
            <a:r>
              <a:rPr lang="en-GB" sz="2800" dirty="0">
                <a:solidFill>
                  <a:srgbClr val="000000"/>
                </a:solidFill>
                <a:effectLst/>
                <a:latin typeface="Sassoon Infant Rg" panose="02000503030000020003" pitchFamily="2" charset="0"/>
                <a:ea typeface="Sassoon Infant Rg" panose="02000503030000020003" pitchFamily="2" charset="0"/>
              </a:rPr>
              <a:t>Introduce new and exciting language. </a:t>
            </a:r>
          </a:p>
          <a:p>
            <a:pPr>
              <a:defRPr/>
            </a:pPr>
            <a:r>
              <a:rPr lang="en-GB" sz="2800" dirty="0">
                <a:solidFill>
                  <a:srgbClr val="000000"/>
                </a:solidFill>
                <a:effectLst/>
                <a:latin typeface="Sassoon Infant Rg" panose="02000503030000020003" pitchFamily="2" charset="0"/>
                <a:ea typeface="Sassoon Infant Rg" panose="02000503030000020003" pitchFamily="2" charset="0"/>
              </a:rPr>
              <a:t>Promote a love of reading.</a:t>
            </a:r>
          </a:p>
        </p:txBody>
      </p:sp>
      <p:pic>
        <p:nvPicPr>
          <p:cNvPr id="27651" name="Picture 4" descr="A pink heart with black background&#10;&#10;Description automatically generated">
            <a:extLst>
              <a:ext uri="{FF2B5EF4-FFF2-40B4-BE49-F238E27FC236}">
                <a16:creationId xmlns:a16="http://schemas.microsoft.com/office/drawing/2014/main" id="{6F4E71AF-0C52-5A2F-0548-7D1C645881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5084763"/>
            <a:ext cx="1828800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E336F-0216-A55A-7E6B-B97E0159B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F85D53-E569-D10B-A953-B6D2D1FCBE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pic>
        <p:nvPicPr>
          <p:cNvPr id="28676" name="Picture 2" descr="Image preview">
            <a:extLst>
              <a:ext uri="{FF2B5EF4-FFF2-40B4-BE49-F238E27FC236}">
                <a16:creationId xmlns:a16="http://schemas.microsoft.com/office/drawing/2014/main" id="{F426C5BB-8486-9EEB-A101-8FF5834696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250" y="3657600"/>
            <a:ext cx="4149725" cy="311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Picture 4" descr="Image preview">
            <a:extLst>
              <a:ext uri="{FF2B5EF4-FFF2-40B4-BE49-F238E27FC236}">
                <a16:creationId xmlns:a16="http://schemas.microsoft.com/office/drawing/2014/main" id="{0710B9A3-E3B0-2EF5-B7CE-BDBBC7CD70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78" r="8807" b="8142"/>
          <a:stretch>
            <a:fillRect/>
          </a:stretch>
        </p:blipFill>
        <p:spPr bwMode="auto">
          <a:xfrm>
            <a:off x="200025" y="114300"/>
            <a:ext cx="4930775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Picture 3">
            <a:extLst>
              <a:ext uri="{FF2B5EF4-FFF2-40B4-BE49-F238E27FC236}">
                <a16:creationId xmlns:a16="http://schemas.microsoft.com/office/drawing/2014/main" id="{20952BFA-E26B-73A4-2F0A-9C369F6B6C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1300" y="114300"/>
            <a:ext cx="36068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4">
            <a:extLst>
              <a:ext uri="{FF2B5EF4-FFF2-40B4-BE49-F238E27FC236}">
                <a16:creationId xmlns:a16="http://schemas.microsoft.com/office/drawing/2014/main" id="{ADCE6336-6209-F296-E9BC-A0B1D78994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225" y="2636838"/>
            <a:ext cx="4149725" cy="468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9pPr>
          </a:lstStyle>
          <a:p>
            <a:pPr eaLnBrk="1" hangingPunct="1">
              <a:defRPr/>
            </a:pPr>
            <a:br>
              <a:rPr lang="en-GB" sz="4800" kern="0">
                <a:solidFill>
                  <a:schemeClr val="bg2">
                    <a:lumMod val="50000"/>
                  </a:schemeClr>
                </a:solidFill>
                <a:effectLst/>
              </a:rPr>
            </a:br>
            <a:r>
              <a:rPr lang="en-GB" sz="4800" kern="0">
                <a:solidFill>
                  <a:schemeClr val="bg2">
                    <a:lumMod val="50000"/>
                  </a:schemeClr>
                </a:solidFill>
                <a:effectLst/>
                <a:latin typeface="Sassoon Infant Rg" panose="02000503030000020003" pitchFamily="2" charset="0"/>
                <a:ea typeface="Sassoon Infant Rg" panose="02000503030000020003" pitchFamily="2" charset="0"/>
              </a:rPr>
              <a:t>Thank you so much for coming today.</a:t>
            </a:r>
            <a:br>
              <a:rPr lang="en-GB" sz="4800" kern="0">
                <a:solidFill>
                  <a:schemeClr val="bg2"/>
                </a:solidFill>
                <a:effectLst/>
                <a:latin typeface="Sassoon Infant Rg" panose="02000503030000020003" pitchFamily="2" charset="0"/>
                <a:ea typeface="Sassoon Infant Rg" panose="02000503030000020003" pitchFamily="2" charset="0"/>
              </a:rPr>
            </a:br>
            <a:endParaRPr lang="en-US" sz="6000" kern="0" dirty="0">
              <a:solidFill>
                <a:schemeClr val="bg2"/>
              </a:solidFill>
              <a:effectLst/>
              <a:latin typeface="Sassoon Infant Rg" panose="02000503030000020003" pitchFamily="2" charset="0"/>
              <a:ea typeface="Sassoon Infant Rg" panose="02000503030000020003" pitchFamily="2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cean">
  <a:themeElements>
    <a:clrScheme name="Ocean 1">
      <a:dk1>
        <a:srgbClr val="010199"/>
      </a:dk1>
      <a:lt1>
        <a:srgbClr val="FFFFFF"/>
      </a:lt1>
      <a:dk2>
        <a:srgbClr val="000099"/>
      </a:dk2>
      <a:lt2>
        <a:srgbClr val="FFFFFF"/>
      </a:lt2>
      <a:accent1>
        <a:srgbClr val="33CCCC"/>
      </a:accent1>
      <a:accent2>
        <a:srgbClr val="00C600"/>
      </a:accent2>
      <a:accent3>
        <a:srgbClr val="AAAACA"/>
      </a:accent3>
      <a:accent4>
        <a:srgbClr val="DADADA"/>
      </a:accent4>
      <a:accent5>
        <a:srgbClr val="ADE2E2"/>
      </a:accent5>
      <a:accent6>
        <a:srgbClr val="00B300"/>
      </a:accent6>
      <a:hlink>
        <a:srgbClr val="FFCC00"/>
      </a:hlink>
      <a:folHlink>
        <a:srgbClr val="6699FF"/>
      </a:folHlink>
    </a:clrScheme>
    <a:fontScheme name="Ocea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Ocean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ED2482497847B48ABD92985BAE3FF3E" ma:contentTypeVersion="17" ma:contentTypeDescription="Create a new document." ma:contentTypeScope="" ma:versionID="ebc523e0c18f6bef9ac6832f9a079ec0">
  <xsd:schema xmlns:xsd="http://www.w3.org/2001/XMLSchema" xmlns:xs="http://www.w3.org/2001/XMLSchema" xmlns:p="http://schemas.microsoft.com/office/2006/metadata/properties" xmlns:ns2="6203901c-4365-4b63-a5de-207a6022fe20" xmlns:ns3="671c3dbd-f6b9-45a9-acf1-b19a65427ecc" targetNamespace="http://schemas.microsoft.com/office/2006/metadata/properties" ma:root="true" ma:fieldsID="68e33c4519605a41e42efd8d6ee4f071" ns2:_="" ns3:_="">
    <xsd:import namespace="6203901c-4365-4b63-a5de-207a6022fe20"/>
    <xsd:import namespace="671c3dbd-f6b9-45a9-acf1-b19a65427ec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03901c-4365-4b63-a5de-207a6022fe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1d540af1-d68f-467e-ace9-7cc47904e87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1c3dbd-f6b9-45a9-acf1-b19a65427ec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544f533b-f56b-49db-8975-3bfeaa9e23b8}" ma:internalName="TaxCatchAll" ma:showField="CatchAllData" ma:web="671c3dbd-f6b9-45a9-acf1-b19a65427e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9F7609F-A2CA-4B91-92F3-DBE44185E54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45B8698-9977-4514-A74A-5D20FC242211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16C09777-5211-4377-B296-6577BA6BCB4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203901c-4365-4b63-a5de-207a6022fe20"/>
    <ds:schemaRef ds:uri="671c3dbd-f6b9-45a9-acf1-b19a65427e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Ocean</Template>
  <TotalTime>11423</TotalTime>
  <Words>920</Words>
  <Application>Microsoft Office PowerPoint</Application>
  <PresentationFormat>On-screen Show (4:3)</PresentationFormat>
  <Paragraphs>125</Paragraphs>
  <Slides>18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Ocean</vt:lpstr>
      <vt:lpstr>  Twin Sails Infant School  Phonics Information  Welcome!</vt:lpstr>
      <vt:lpstr>Aims:</vt:lpstr>
      <vt:lpstr>What is phonics?</vt:lpstr>
      <vt:lpstr>What is phonics?</vt:lpstr>
      <vt:lpstr>How is phonics taught?</vt:lpstr>
      <vt:lpstr>Phonics Words</vt:lpstr>
      <vt:lpstr>Phonics Words</vt:lpstr>
      <vt:lpstr>Phonics Words</vt:lpstr>
      <vt:lpstr>Phonics Words</vt:lpstr>
      <vt:lpstr>Phase 1: Getting ready for phonics</vt:lpstr>
      <vt:lpstr>Phase 2: Learning phonemes to read and write simple words </vt:lpstr>
      <vt:lpstr>Reading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Hamworthy First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2</dc:title>
  <dc:creator>steelec</dc:creator>
  <cp:lastModifiedBy>Kayleigh Atwill</cp:lastModifiedBy>
  <cp:revision>176</cp:revision>
  <dcterms:created xsi:type="dcterms:W3CDTF">2006-09-13T10:25:08Z</dcterms:created>
  <dcterms:modified xsi:type="dcterms:W3CDTF">2023-09-25T13:08:47Z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0x010100A6F5C6BBC532914290CCDA377D14A075</vt:lpwstr>
  </property>
</Properties>
</file>