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4"/>
  </p:sldMasterIdLst>
  <p:notesMasterIdLst>
    <p:notesMasterId r:id="rId24"/>
  </p:notesMasterIdLst>
  <p:sldIdLst>
    <p:sldId id="355" r:id="rId5"/>
    <p:sldId id="350" r:id="rId6"/>
    <p:sldId id="256" r:id="rId7"/>
    <p:sldId id="352" r:id="rId8"/>
    <p:sldId id="303" r:id="rId9"/>
    <p:sldId id="346" r:id="rId10"/>
    <p:sldId id="357" r:id="rId11"/>
    <p:sldId id="356" r:id="rId12"/>
    <p:sldId id="296" r:id="rId13"/>
    <p:sldId id="329" r:id="rId14"/>
    <p:sldId id="348" r:id="rId15"/>
    <p:sldId id="341" r:id="rId16"/>
    <p:sldId id="344" r:id="rId17"/>
    <p:sldId id="335" r:id="rId18"/>
    <p:sldId id="349" r:id="rId19"/>
    <p:sldId id="289" r:id="rId20"/>
    <p:sldId id="290" r:id="rId21"/>
    <p:sldId id="345" r:id="rId22"/>
    <p:sldId id="32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0000"/>
    <a:srgbClr val="9912BE"/>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BE1FF3-43BF-4AE9-AD76-EA0197D85583}" v="46" dt="2023-09-11T09:49:43.7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CA0F1D-BE2C-4536-9381-7B6D525523D5}"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BA5917E5-BAA0-4C85-9C71-CBE4B973CBB5}">
      <dgm:prSet/>
      <dgm:spPr/>
      <dgm:t>
        <a:bodyPr/>
        <a:lstStyle/>
        <a:p>
          <a:r>
            <a:rPr lang="en-US">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If your child is being picked up by someone new, please email the school office or the class email.  In fact, do both if possible!</a:t>
          </a:r>
        </a:p>
      </dgm:t>
    </dgm:pt>
    <dgm:pt modelId="{F1E7FAFF-5B56-462D-B737-0C5AA760FB06}" type="parTrans" cxnId="{5A159BD1-9A45-4061-A56A-9325F5E78089}">
      <dgm:prSet/>
      <dgm:spPr/>
      <dgm:t>
        <a:bodyPr/>
        <a:lstStyle/>
        <a:p>
          <a:endParaRPr lang="en-US"/>
        </a:p>
      </dgm:t>
    </dgm:pt>
    <dgm:pt modelId="{63803F61-6531-4F0C-B633-938D6E12D06A}" type="sibTrans" cxnId="{5A159BD1-9A45-4061-A56A-9325F5E78089}">
      <dgm:prSet/>
      <dgm:spPr/>
      <dgm:t>
        <a:bodyPr/>
        <a:lstStyle/>
        <a:p>
          <a:endParaRPr lang="en-US"/>
        </a:p>
      </dgm:t>
    </dgm:pt>
    <dgm:pt modelId="{EA66C442-51BA-4E8B-B8EC-60DB59C07675}">
      <dgm:prSet/>
      <dgm:spPr/>
      <dgm:t>
        <a:bodyPr/>
        <a:lstStyle/>
        <a:p>
          <a:r>
            <a:rPr lang="en-US">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Any questions, worries, thoughts we are always here. I ask the team not to reply to emails after 5.30 but please know we will respond as soon as possible.</a:t>
          </a:r>
        </a:p>
      </dgm:t>
    </dgm:pt>
    <dgm:pt modelId="{814BB31A-7247-48B7-95A3-DCF025A4D537}" type="parTrans" cxnId="{40EAE0E5-17D5-4AF3-853A-440FE0855659}">
      <dgm:prSet/>
      <dgm:spPr/>
      <dgm:t>
        <a:bodyPr/>
        <a:lstStyle/>
        <a:p>
          <a:endParaRPr lang="en-US"/>
        </a:p>
      </dgm:t>
    </dgm:pt>
    <dgm:pt modelId="{925733CE-B843-429F-9B5E-6B8C3F03EBBF}" type="sibTrans" cxnId="{40EAE0E5-17D5-4AF3-853A-440FE0855659}">
      <dgm:prSet/>
      <dgm:spPr/>
      <dgm:t>
        <a:bodyPr/>
        <a:lstStyle/>
        <a:p>
          <a:endParaRPr lang="en-US"/>
        </a:p>
      </dgm:t>
    </dgm:pt>
    <dgm:pt modelId="{B29B884A-D742-43AF-BFE5-C90ED30234A4}">
      <dgm:prSet/>
      <dgm:spPr/>
      <dgm:t>
        <a:bodyPr/>
        <a:lstStyle/>
        <a:p>
          <a:r>
            <a:rPr lang="en-US">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You can also catch us at the end of the day or speak to Senior Leadership Team who are usually on the school gates at the start of the day.</a:t>
          </a:r>
        </a:p>
      </dgm:t>
    </dgm:pt>
    <dgm:pt modelId="{36D9436A-2351-409E-904E-B1B6FF89C59F}" type="parTrans" cxnId="{3516FB6D-F5E9-43CA-808B-7D52D442EF06}">
      <dgm:prSet/>
      <dgm:spPr/>
      <dgm:t>
        <a:bodyPr/>
        <a:lstStyle/>
        <a:p>
          <a:endParaRPr lang="en-US"/>
        </a:p>
      </dgm:t>
    </dgm:pt>
    <dgm:pt modelId="{DD5A02FD-BCC6-454C-B10A-A2292FBFE863}" type="sibTrans" cxnId="{3516FB6D-F5E9-43CA-808B-7D52D442EF06}">
      <dgm:prSet/>
      <dgm:spPr/>
      <dgm:t>
        <a:bodyPr/>
        <a:lstStyle/>
        <a:p>
          <a:endParaRPr lang="en-US"/>
        </a:p>
      </dgm:t>
    </dgm:pt>
    <dgm:pt modelId="{283E32D5-7C43-413B-AA87-89698730FB80}" type="pres">
      <dgm:prSet presAssocID="{44CA0F1D-BE2C-4536-9381-7B6D525523D5}" presName="vert0" presStyleCnt="0">
        <dgm:presLayoutVars>
          <dgm:dir/>
          <dgm:animOne val="branch"/>
          <dgm:animLvl val="lvl"/>
        </dgm:presLayoutVars>
      </dgm:prSet>
      <dgm:spPr/>
    </dgm:pt>
    <dgm:pt modelId="{02517E28-C633-4EF1-A29F-72C39FE7F4A0}" type="pres">
      <dgm:prSet presAssocID="{BA5917E5-BAA0-4C85-9C71-CBE4B973CBB5}" presName="thickLine" presStyleLbl="alignNode1" presStyleIdx="0" presStyleCnt="3" custLinFactNeighborX="-10739" custLinFactNeighborY="-26624"/>
      <dgm:spPr/>
    </dgm:pt>
    <dgm:pt modelId="{294E0369-349B-48A7-8372-9A2502B92DC2}" type="pres">
      <dgm:prSet presAssocID="{BA5917E5-BAA0-4C85-9C71-CBE4B973CBB5}" presName="horz1" presStyleCnt="0"/>
      <dgm:spPr/>
    </dgm:pt>
    <dgm:pt modelId="{56C1E680-F053-4A25-A4B0-5E389696D02C}" type="pres">
      <dgm:prSet presAssocID="{BA5917E5-BAA0-4C85-9C71-CBE4B973CBB5}" presName="tx1" presStyleLbl="revTx" presStyleIdx="0" presStyleCnt="3"/>
      <dgm:spPr/>
    </dgm:pt>
    <dgm:pt modelId="{D1F6C37A-9820-49E5-BAEC-5C927D4EC65B}" type="pres">
      <dgm:prSet presAssocID="{BA5917E5-BAA0-4C85-9C71-CBE4B973CBB5}" presName="vert1" presStyleCnt="0"/>
      <dgm:spPr/>
    </dgm:pt>
    <dgm:pt modelId="{10800C38-6FF1-48F5-A245-CDB0CCCE9F0A}" type="pres">
      <dgm:prSet presAssocID="{EA66C442-51BA-4E8B-B8EC-60DB59C07675}" presName="thickLine" presStyleLbl="alignNode1" presStyleIdx="1" presStyleCnt="3"/>
      <dgm:spPr/>
    </dgm:pt>
    <dgm:pt modelId="{642D9B53-024C-4352-9D88-C9601D594490}" type="pres">
      <dgm:prSet presAssocID="{EA66C442-51BA-4E8B-B8EC-60DB59C07675}" presName="horz1" presStyleCnt="0"/>
      <dgm:spPr/>
    </dgm:pt>
    <dgm:pt modelId="{0DE48BE1-FFDE-4325-A4F0-A27DEE25F9A3}" type="pres">
      <dgm:prSet presAssocID="{EA66C442-51BA-4E8B-B8EC-60DB59C07675}" presName="tx1" presStyleLbl="revTx" presStyleIdx="1" presStyleCnt="3"/>
      <dgm:spPr/>
    </dgm:pt>
    <dgm:pt modelId="{850B820C-3212-4607-A9BF-5003801FB5CE}" type="pres">
      <dgm:prSet presAssocID="{EA66C442-51BA-4E8B-B8EC-60DB59C07675}" presName="vert1" presStyleCnt="0"/>
      <dgm:spPr/>
    </dgm:pt>
    <dgm:pt modelId="{60483760-58D9-4185-8BA1-78902A6D6681}" type="pres">
      <dgm:prSet presAssocID="{B29B884A-D742-43AF-BFE5-C90ED30234A4}" presName="thickLine" presStyleLbl="alignNode1" presStyleIdx="2" presStyleCnt="3"/>
      <dgm:spPr/>
    </dgm:pt>
    <dgm:pt modelId="{67C1B490-1F14-4494-8B28-5EDF677F757B}" type="pres">
      <dgm:prSet presAssocID="{B29B884A-D742-43AF-BFE5-C90ED30234A4}" presName="horz1" presStyleCnt="0"/>
      <dgm:spPr/>
    </dgm:pt>
    <dgm:pt modelId="{8603FFDF-FFE8-4C26-AD6A-2EDD2B1251BA}" type="pres">
      <dgm:prSet presAssocID="{B29B884A-D742-43AF-BFE5-C90ED30234A4}" presName="tx1" presStyleLbl="revTx" presStyleIdx="2" presStyleCnt="3"/>
      <dgm:spPr/>
    </dgm:pt>
    <dgm:pt modelId="{EB0D6BC0-44B9-4B35-BBBE-E9F8EDD284AA}" type="pres">
      <dgm:prSet presAssocID="{B29B884A-D742-43AF-BFE5-C90ED30234A4}" presName="vert1" presStyleCnt="0"/>
      <dgm:spPr/>
    </dgm:pt>
  </dgm:ptLst>
  <dgm:cxnLst>
    <dgm:cxn modelId="{3DB4D922-288B-44CF-AFB8-C50ADF15BA85}" type="presOf" srcId="{BA5917E5-BAA0-4C85-9C71-CBE4B973CBB5}" destId="{56C1E680-F053-4A25-A4B0-5E389696D02C}" srcOrd="0" destOrd="0" presId="urn:microsoft.com/office/officeart/2008/layout/LinedList"/>
    <dgm:cxn modelId="{3516FB6D-F5E9-43CA-808B-7D52D442EF06}" srcId="{44CA0F1D-BE2C-4536-9381-7B6D525523D5}" destId="{B29B884A-D742-43AF-BFE5-C90ED30234A4}" srcOrd="2" destOrd="0" parTransId="{36D9436A-2351-409E-904E-B1B6FF89C59F}" sibTransId="{DD5A02FD-BCC6-454C-B10A-A2292FBFE863}"/>
    <dgm:cxn modelId="{1FEDE05A-5881-46A8-BE78-72C8EA21F518}" type="presOf" srcId="{B29B884A-D742-43AF-BFE5-C90ED30234A4}" destId="{8603FFDF-FFE8-4C26-AD6A-2EDD2B1251BA}" srcOrd="0" destOrd="0" presId="urn:microsoft.com/office/officeart/2008/layout/LinedList"/>
    <dgm:cxn modelId="{CEA27581-EE8F-4346-9F5A-077B6C16217D}" type="presOf" srcId="{44CA0F1D-BE2C-4536-9381-7B6D525523D5}" destId="{283E32D5-7C43-413B-AA87-89698730FB80}" srcOrd="0" destOrd="0" presId="urn:microsoft.com/office/officeart/2008/layout/LinedList"/>
    <dgm:cxn modelId="{5A159BD1-9A45-4061-A56A-9325F5E78089}" srcId="{44CA0F1D-BE2C-4536-9381-7B6D525523D5}" destId="{BA5917E5-BAA0-4C85-9C71-CBE4B973CBB5}" srcOrd="0" destOrd="0" parTransId="{F1E7FAFF-5B56-462D-B737-0C5AA760FB06}" sibTransId="{63803F61-6531-4F0C-B633-938D6E12D06A}"/>
    <dgm:cxn modelId="{40EAE0E5-17D5-4AF3-853A-440FE0855659}" srcId="{44CA0F1D-BE2C-4536-9381-7B6D525523D5}" destId="{EA66C442-51BA-4E8B-B8EC-60DB59C07675}" srcOrd="1" destOrd="0" parTransId="{814BB31A-7247-48B7-95A3-DCF025A4D537}" sibTransId="{925733CE-B843-429F-9B5E-6B8C3F03EBBF}"/>
    <dgm:cxn modelId="{4922B3EE-89FC-4590-B2D0-58FDD7EDF48C}" type="presOf" srcId="{EA66C442-51BA-4E8B-B8EC-60DB59C07675}" destId="{0DE48BE1-FFDE-4325-A4F0-A27DEE25F9A3}" srcOrd="0" destOrd="0" presId="urn:microsoft.com/office/officeart/2008/layout/LinedList"/>
    <dgm:cxn modelId="{5030CD50-6460-4109-BF0C-9ADE9096F5E8}" type="presParOf" srcId="{283E32D5-7C43-413B-AA87-89698730FB80}" destId="{02517E28-C633-4EF1-A29F-72C39FE7F4A0}" srcOrd="0" destOrd="0" presId="urn:microsoft.com/office/officeart/2008/layout/LinedList"/>
    <dgm:cxn modelId="{DB47FA93-B0C1-41E0-833B-623C991660E5}" type="presParOf" srcId="{283E32D5-7C43-413B-AA87-89698730FB80}" destId="{294E0369-349B-48A7-8372-9A2502B92DC2}" srcOrd="1" destOrd="0" presId="urn:microsoft.com/office/officeart/2008/layout/LinedList"/>
    <dgm:cxn modelId="{C173B723-9DFB-4ADF-9FD7-7CDDC1B666BE}" type="presParOf" srcId="{294E0369-349B-48A7-8372-9A2502B92DC2}" destId="{56C1E680-F053-4A25-A4B0-5E389696D02C}" srcOrd="0" destOrd="0" presId="urn:microsoft.com/office/officeart/2008/layout/LinedList"/>
    <dgm:cxn modelId="{E0DC6E74-7516-4D4B-9BEB-89459337ECEE}" type="presParOf" srcId="{294E0369-349B-48A7-8372-9A2502B92DC2}" destId="{D1F6C37A-9820-49E5-BAEC-5C927D4EC65B}" srcOrd="1" destOrd="0" presId="urn:microsoft.com/office/officeart/2008/layout/LinedList"/>
    <dgm:cxn modelId="{B8711411-D726-45D7-B437-C706AE1EA4B3}" type="presParOf" srcId="{283E32D5-7C43-413B-AA87-89698730FB80}" destId="{10800C38-6FF1-48F5-A245-CDB0CCCE9F0A}" srcOrd="2" destOrd="0" presId="urn:microsoft.com/office/officeart/2008/layout/LinedList"/>
    <dgm:cxn modelId="{5F73B48D-C05C-4C7F-B78B-FB5C1711EE14}" type="presParOf" srcId="{283E32D5-7C43-413B-AA87-89698730FB80}" destId="{642D9B53-024C-4352-9D88-C9601D594490}" srcOrd="3" destOrd="0" presId="urn:microsoft.com/office/officeart/2008/layout/LinedList"/>
    <dgm:cxn modelId="{C57CE77A-0D13-4EA1-8A95-BB9ABDDCAD6C}" type="presParOf" srcId="{642D9B53-024C-4352-9D88-C9601D594490}" destId="{0DE48BE1-FFDE-4325-A4F0-A27DEE25F9A3}" srcOrd="0" destOrd="0" presId="urn:microsoft.com/office/officeart/2008/layout/LinedList"/>
    <dgm:cxn modelId="{23D22BD6-1572-42E1-89CC-171D7B5BF250}" type="presParOf" srcId="{642D9B53-024C-4352-9D88-C9601D594490}" destId="{850B820C-3212-4607-A9BF-5003801FB5CE}" srcOrd="1" destOrd="0" presId="urn:microsoft.com/office/officeart/2008/layout/LinedList"/>
    <dgm:cxn modelId="{D1AEEB7E-AA6F-4C42-98E7-BF2CBE4367B3}" type="presParOf" srcId="{283E32D5-7C43-413B-AA87-89698730FB80}" destId="{60483760-58D9-4185-8BA1-78902A6D6681}" srcOrd="4" destOrd="0" presId="urn:microsoft.com/office/officeart/2008/layout/LinedList"/>
    <dgm:cxn modelId="{66B2D529-37F5-44DA-A082-9BD799E6F1BC}" type="presParOf" srcId="{283E32D5-7C43-413B-AA87-89698730FB80}" destId="{67C1B490-1F14-4494-8B28-5EDF677F757B}" srcOrd="5" destOrd="0" presId="urn:microsoft.com/office/officeart/2008/layout/LinedList"/>
    <dgm:cxn modelId="{73402507-B627-4A5B-A725-93D25B4857E6}" type="presParOf" srcId="{67C1B490-1F14-4494-8B28-5EDF677F757B}" destId="{8603FFDF-FFE8-4C26-AD6A-2EDD2B1251BA}" srcOrd="0" destOrd="0" presId="urn:microsoft.com/office/officeart/2008/layout/LinedList"/>
    <dgm:cxn modelId="{50BAB523-1683-4291-AB8A-9CAF52098326}" type="presParOf" srcId="{67C1B490-1F14-4494-8B28-5EDF677F757B}" destId="{EB0D6BC0-44B9-4B35-BBBE-E9F8EDD284AA}"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4462D5-AB06-4F16-A3A8-5B1A0459705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F8AF564-4D88-45F0-8825-D53B47FFEA75}">
      <dgm:prSet/>
      <dgm:spPr/>
      <dgm:t>
        <a:bodyPr/>
        <a:lstStyle/>
        <a:p>
          <a:r>
            <a:rPr lang="en-US" b="1">
              <a:solidFill>
                <a:srgbClr val="0000FF"/>
              </a:solidFill>
              <a:latin typeface="Sassoon Infant Rg" panose="02000503030000020003" pitchFamily="2" charset="0"/>
              <a:ea typeface="Sassoon Infant Rg" panose="02000503030000020003" pitchFamily="2" charset="0"/>
            </a:rPr>
            <a:t>Reading</a:t>
          </a:r>
          <a:endParaRPr lang="en-US">
            <a:solidFill>
              <a:srgbClr val="0000FF"/>
            </a:solidFill>
            <a:latin typeface="Sassoon Infant Rg" panose="02000503030000020003" pitchFamily="2" charset="0"/>
            <a:ea typeface="Sassoon Infant Rg" panose="02000503030000020003" pitchFamily="2" charset="0"/>
          </a:endParaRPr>
        </a:p>
      </dgm:t>
    </dgm:pt>
    <dgm:pt modelId="{187DB4E9-7147-428A-A0E2-72F6DE04066E}" type="parTrans" cxnId="{B6D09478-ADFD-4061-9280-56FC05C05251}">
      <dgm:prSet/>
      <dgm:spPr/>
      <dgm:t>
        <a:bodyPr/>
        <a:lstStyle/>
        <a:p>
          <a:endParaRPr lang="en-US"/>
        </a:p>
      </dgm:t>
    </dgm:pt>
    <dgm:pt modelId="{8D4AF27C-5D50-49DF-8FB5-DA0817063580}" type="sibTrans" cxnId="{B6D09478-ADFD-4061-9280-56FC05C05251}">
      <dgm:prSet/>
      <dgm:spPr/>
      <dgm:t>
        <a:bodyPr/>
        <a:lstStyle/>
        <a:p>
          <a:endParaRPr lang="en-US"/>
        </a:p>
      </dgm:t>
    </dgm:pt>
    <dgm:pt modelId="{940BA143-C683-471E-B685-AC47CC7CD358}">
      <dgm:prSet/>
      <dgm:spPr/>
      <dgm:t>
        <a:bodyPr/>
        <a:lstStyle/>
        <a:p>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Each week your child will take home a </a:t>
          </a:r>
          <a:r>
            <a:rPr lang="en-US" sz="2500" kern="1200" err="1">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colour</a:t>
          </a:r>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 banded 'learn to read' book to </a:t>
          </a:r>
          <a:r>
            <a:rPr lang="en-US" sz="2500" kern="1200" err="1">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practise</a:t>
          </a:r>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 </a:t>
          </a:r>
        </a:p>
      </dgm:t>
    </dgm:pt>
    <dgm:pt modelId="{F32C89A1-12FF-45C2-BDCB-9AE57C38813E}" type="parTrans" cxnId="{7C201C6F-4AF5-48B6-A18C-7EBBAB6D7168}">
      <dgm:prSet/>
      <dgm:spPr/>
      <dgm:t>
        <a:bodyPr/>
        <a:lstStyle/>
        <a:p>
          <a:endParaRPr lang="en-US"/>
        </a:p>
      </dgm:t>
    </dgm:pt>
    <dgm:pt modelId="{26C6C9D8-7FF6-49CC-BC7D-8EAB3EC91A76}" type="sibTrans" cxnId="{7C201C6F-4AF5-48B6-A18C-7EBBAB6D7168}">
      <dgm:prSet/>
      <dgm:spPr/>
      <dgm:t>
        <a:bodyPr/>
        <a:lstStyle/>
        <a:p>
          <a:endParaRPr lang="en-US"/>
        </a:p>
      </dgm:t>
    </dgm:pt>
    <dgm:pt modelId="{ACAA53D3-9625-49A4-9C28-935E283DF26D}">
      <dgm:prSet/>
      <dgm:spPr/>
      <dgm:t>
        <a:bodyPr/>
        <a:lstStyle/>
        <a:p>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The book should be read lots of times before changing to another book. This is to give children an opportunity to improve fluency and understanding.</a:t>
          </a:r>
        </a:p>
      </dgm:t>
    </dgm:pt>
    <dgm:pt modelId="{967F39A4-BA08-48F2-BB63-DB472F22DEA3}" type="parTrans" cxnId="{B67E7920-DEB1-41AB-A7B6-DE4A6E1C2276}">
      <dgm:prSet/>
      <dgm:spPr/>
      <dgm:t>
        <a:bodyPr/>
        <a:lstStyle/>
        <a:p>
          <a:endParaRPr lang="en-US"/>
        </a:p>
      </dgm:t>
    </dgm:pt>
    <dgm:pt modelId="{AB880BDD-5892-434F-9B34-1C7956295AF4}" type="sibTrans" cxnId="{B67E7920-DEB1-41AB-A7B6-DE4A6E1C2276}">
      <dgm:prSet/>
      <dgm:spPr/>
      <dgm:t>
        <a:bodyPr/>
        <a:lstStyle/>
        <a:p>
          <a:endParaRPr lang="en-US"/>
        </a:p>
      </dgm:t>
    </dgm:pt>
    <dgm:pt modelId="{D508B504-F9FD-4A7D-8615-60D83AF9CDB5}">
      <dgm:prSet custT="1"/>
      <dgm:spPr/>
      <dgm:t>
        <a:bodyPr/>
        <a:lstStyle/>
        <a:p>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When the school library is open children may also get a 'love to read' book.</a:t>
          </a:r>
        </a:p>
      </dgm:t>
    </dgm:pt>
    <dgm:pt modelId="{0BAAAEB3-B4E9-4504-9F70-EB1BE2D1D409}" type="parTrans" cxnId="{77453B3D-E45B-4B07-B5A6-E624E4432A1E}">
      <dgm:prSet/>
      <dgm:spPr/>
      <dgm:t>
        <a:bodyPr/>
        <a:lstStyle/>
        <a:p>
          <a:endParaRPr lang="en-US"/>
        </a:p>
      </dgm:t>
    </dgm:pt>
    <dgm:pt modelId="{7C80E271-1F8E-4CD3-9657-F87FF9695F36}" type="sibTrans" cxnId="{77453B3D-E45B-4B07-B5A6-E624E4432A1E}">
      <dgm:prSet/>
      <dgm:spPr/>
      <dgm:t>
        <a:bodyPr/>
        <a:lstStyle/>
        <a:p>
          <a:endParaRPr lang="en-US"/>
        </a:p>
      </dgm:t>
    </dgm:pt>
    <dgm:pt modelId="{D566AC6A-2CF0-43F8-89B0-4EB886E0CE0A}" type="pres">
      <dgm:prSet presAssocID="{374462D5-AB06-4F16-A3A8-5B1A04597052}" presName="linear" presStyleCnt="0">
        <dgm:presLayoutVars>
          <dgm:animLvl val="lvl"/>
          <dgm:resizeHandles val="exact"/>
        </dgm:presLayoutVars>
      </dgm:prSet>
      <dgm:spPr/>
    </dgm:pt>
    <dgm:pt modelId="{EC0C9269-4B6C-4B51-8F57-9B250D350985}" type="pres">
      <dgm:prSet presAssocID="{8F8AF564-4D88-45F0-8825-D53B47FFEA75}" presName="parentText" presStyleLbl="node1" presStyleIdx="0" presStyleCnt="1">
        <dgm:presLayoutVars>
          <dgm:chMax val="0"/>
          <dgm:bulletEnabled val="1"/>
        </dgm:presLayoutVars>
      </dgm:prSet>
      <dgm:spPr/>
    </dgm:pt>
    <dgm:pt modelId="{C8C73085-DAD9-4ECE-84E4-4191B92BFBBF}" type="pres">
      <dgm:prSet presAssocID="{8F8AF564-4D88-45F0-8825-D53B47FFEA75}" presName="childText" presStyleLbl="revTx" presStyleIdx="0" presStyleCnt="1">
        <dgm:presLayoutVars>
          <dgm:bulletEnabled val="1"/>
        </dgm:presLayoutVars>
      </dgm:prSet>
      <dgm:spPr/>
    </dgm:pt>
  </dgm:ptLst>
  <dgm:cxnLst>
    <dgm:cxn modelId="{81F67507-36EA-479D-95EC-76957CC46D3E}" type="presOf" srcId="{374462D5-AB06-4F16-A3A8-5B1A04597052}" destId="{D566AC6A-2CF0-43F8-89B0-4EB886E0CE0A}" srcOrd="0" destOrd="0" presId="urn:microsoft.com/office/officeart/2005/8/layout/vList2"/>
    <dgm:cxn modelId="{B67E7920-DEB1-41AB-A7B6-DE4A6E1C2276}" srcId="{8F8AF564-4D88-45F0-8825-D53B47FFEA75}" destId="{ACAA53D3-9625-49A4-9C28-935E283DF26D}" srcOrd="1" destOrd="0" parTransId="{967F39A4-BA08-48F2-BB63-DB472F22DEA3}" sibTransId="{AB880BDD-5892-434F-9B34-1C7956295AF4}"/>
    <dgm:cxn modelId="{77453B3D-E45B-4B07-B5A6-E624E4432A1E}" srcId="{8F8AF564-4D88-45F0-8825-D53B47FFEA75}" destId="{D508B504-F9FD-4A7D-8615-60D83AF9CDB5}" srcOrd="2" destOrd="0" parTransId="{0BAAAEB3-B4E9-4504-9F70-EB1BE2D1D409}" sibTransId="{7C80E271-1F8E-4CD3-9657-F87FF9695F36}"/>
    <dgm:cxn modelId="{C5787E68-6485-47E5-823B-0D3BAAD5F600}" type="presOf" srcId="{8F8AF564-4D88-45F0-8825-D53B47FFEA75}" destId="{EC0C9269-4B6C-4B51-8F57-9B250D350985}" srcOrd="0" destOrd="0" presId="urn:microsoft.com/office/officeart/2005/8/layout/vList2"/>
    <dgm:cxn modelId="{7C201C6F-4AF5-48B6-A18C-7EBBAB6D7168}" srcId="{8F8AF564-4D88-45F0-8825-D53B47FFEA75}" destId="{940BA143-C683-471E-B685-AC47CC7CD358}" srcOrd="0" destOrd="0" parTransId="{F32C89A1-12FF-45C2-BDCB-9AE57C38813E}" sibTransId="{26C6C9D8-7FF6-49CC-BC7D-8EAB3EC91A76}"/>
    <dgm:cxn modelId="{3B54A875-6201-4A07-ACCC-4322C2F4FF96}" type="presOf" srcId="{940BA143-C683-471E-B685-AC47CC7CD358}" destId="{C8C73085-DAD9-4ECE-84E4-4191B92BFBBF}" srcOrd="0" destOrd="0" presId="urn:microsoft.com/office/officeart/2005/8/layout/vList2"/>
    <dgm:cxn modelId="{B6D09478-ADFD-4061-9280-56FC05C05251}" srcId="{374462D5-AB06-4F16-A3A8-5B1A04597052}" destId="{8F8AF564-4D88-45F0-8825-D53B47FFEA75}" srcOrd="0" destOrd="0" parTransId="{187DB4E9-7147-428A-A0E2-72F6DE04066E}" sibTransId="{8D4AF27C-5D50-49DF-8FB5-DA0817063580}"/>
    <dgm:cxn modelId="{9892165A-F3A7-47E3-9C34-E0982F7BCC9F}" type="presOf" srcId="{ACAA53D3-9625-49A4-9C28-935E283DF26D}" destId="{C8C73085-DAD9-4ECE-84E4-4191B92BFBBF}" srcOrd="0" destOrd="1" presId="urn:microsoft.com/office/officeart/2005/8/layout/vList2"/>
    <dgm:cxn modelId="{293F007F-38B3-4969-B307-2E7B96AB0C23}" type="presOf" srcId="{D508B504-F9FD-4A7D-8615-60D83AF9CDB5}" destId="{C8C73085-DAD9-4ECE-84E4-4191B92BFBBF}" srcOrd="0" destOrd="2" presId="urn:microsoft.com/office/officeart/2005/8/layout/vList2"/>
    <dgm:cxn modelId="{FF92B6BB-9515-4CB8-B303-FEB8D0EDFE94}" type="presParOf" srcId="{D566AC6A-2CF0-43F8-89B0-4EB886E0CE0A}" destId="{EC0C9269-4B6C-4B51-8F57-9B250D350985}" srcOrd="0" destOrd="0" presId="urn:microsoft.com/office/officeart/2005/8/layout/vList2"/>
    <dgm:cxn modelId="{0B062091-E4BC-4F6B-9758-8EA9DD3DB10B}" type="presParOf" srcId="{D566AC6A-2CF0-43F8-89B0-4EB886E0CE0A}" destId="{C8C73085-DAD9-4ECE-84E4-4191B92BFBB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517E28-C633-4EF1-A29F-72C39FE7F4A0}">
      <dsp:nvSpPr>
        <dsp:cNvPr id="0" name=""/>
        <dsp:cNvSpPr/>
      </dsp:nvSpPr>
      <dsp:spPr>
        <a:xfrm>
          <a:off x="0" y="0"/>
          <a:ext cx="649605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6C1E680-F053-4A25-A4B0-5E389696D02C}">
      <dsp:nvSpPr>
        <dsp:cNvPr id="0" name=""/>
        <dsp:cNvSpPr/>
      </dsp:nvSpPr>
      <dsp:spPr>
        <a:xfrm>
          <a:off x="0" y="2232"/>
          <a:ext cx="64960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If your child is being picked up by someone new, please email the school office or the class email.  In fact, do both if possible!</a:t>
          </a:r>
        </a:p>
      </dsp:txBody>
      <dsp:txXfrm>
        <a:off x="0" y="2232"/>
        <a:ext cx="6496050" cy="1522511"/>
      </dsp:txXfrm>
    </dsp:sp>
    <dsp:sp modelId="{10800C38-6FF1-48F5-A245-CDB0CCCE9F0A}">
      <dsp:nvSpPr>
        <dsp:cNvPr id="0" name=""/>
        <dsp:cNvSpPr/>
      </dsp:nvSpPr>
      <dsp:spPr>
        <a:xfrm>
          <a:off x="0" y="1524744"/>
          <a:ext cx="6496050" cy="0"/>
        </a:xfrm>
        <a:prstGeom prst="line">
          <a:avLst/>
        </a:prstGeom>
        <a:gradFill rotWithShape="0">
          <a:gsLst>
            <a:gs pos="0">
              <a:schemeClr val="accent2">
                <a:hueOff val="-419062"/>
                <a:satOff val="-4829"/>
                <a:lumOff val="1079"/>
                <a:alphaOff val="0"/>
                <a:satMod val="103000"/>
                <a:lumMod val="102000"/>
                <a:tint val="94000"/>
              </a:schemeClr>
            </a:gs>
            <a:gs pos="50000">
              <a:schemeClr val="accent2">
                <a:hueOff val="-419062"/>
                <a:satOff val="-4829"/>
                <a:lumOff val="1079"/>
                <a:alphaOff val="0"/>
                <a:satMod val="110000"/>
                <a:lumMod val="100000"/>
                <a:shade val="100000"/>
              </a:schemeClr>
            </a:gs>
            <a:gs pos="100000">
              <a:schemeClr val="accent2">
                <a:hueOff val="-419062"/>
                <a:satOff val="-4829"/>
                <a:lumOff val="1079"/>
                <a:alphaOff val="0"/>
                <a:lumMod val="99000"/>
                <a:satMod val="120000"/>
                <a:shade val="78000"/>
              </a:schemeClr>
            </a:gs>
          </a:gsLst>
          <a:lin ang="5400000" scaled="0"/>
        </a:gradFill>
        <a:ln w="6350" cap="flat" cmpd="sng" algn="ctr">
          <a:solidFill>
            <a:schemeClr val="accent2">
              <a:hueOff val="-419062"/>
              <a:satOff val="-4829"/>
              <a:lumOff val="107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DE48BE1-FFDE-4325-A4F0-A27DEE25F9A3}">
      <dsp:nvSpPr>
        <dsp:cNvPr id="0" name=""/>
        <dsp:cNvSpPr/>
      </dsp:nvSpPr>
      <dsp:spPr>
        <a:xfrm>
          <a:off x="0" y="1524744"/>
          <a:ext cx="64960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Any questions, worries, thoughts we are always here. I ask the team not to reply to emails after 5.30 but please know we will respond as soon as possible.</a:t>
          </a:r>
        </a:p>
      </dsp:txBody>
      <dsp:txXfrm>
        <a:off x="0" y="1524744"/>
        <a:ext cx="6496050" cy="1522511"/>
      </dsp:txXfrm>
    </dsp:sp>
    <dsp:sp modelId="{60483760-58D9-4185-8BA1-78902A6D6681}">
      <dsp:nvSpPr>
        <dsp:cNvPr id="0" name=""/>
        <dsp:cNvSpPr/>
      </dsp:nvSpPr>
      <dsp:spPr>
        <a:xfrm>
          <a:off x="0" y="3047255"/>
          <a:ext cx="6496050" cy="0"/>
        </a:xfrm>
        <a:prstGeom prst="line">
          <a:avLst/>
        </a:prstGeom>
        <a:gradFill rotWithShape="0">
          <a:gsLst>
            <a:gs pos="0">
              <a:schemeClr val="accent2">
                <a:hueOff val="-838123"/>
                <a:satOff val="-9658"/>
                <a:lumOff val="2159"/>
                <a:alphaOff val="0"/>
                <a:satMod val="103000"/>
                <a:lumMod val="102000"/>
                <a:tint val="94000"/>
              </a:schemeClr>
            </a:gs>
            <a:gs pos="50000">
              <a:schemeClr val="accent2">
                <a:hueOff val="-838123"/>
                <a:satOff val="-9658"/>
                <a:lumOff val="2159"/>
                <a:alphaOff val="0"/>
                <a:satMod val="110000"/>
                <a:lumMod val="100000"/>
                <a:shade val="100000"/>
              </a:schemeClr>
            </a:gs>
            <a:gs pos="100000">
              <a:schemeClr val="accent2">
                <a:hueOff val="-838123"/>
                <a:satOff val="-9658"/>
                <a:lumOff val="2159"/>
                <a:alphaOff val="0"/>
                <a:lumMod val="99000"/>
                <a:satMod val="120000"/>
                <a:shade val="78000"/>
              </a:schemeClr>
            </a:gs>
          </a:gsLst>
          <a:lin ang="5400000" scaled="0"/>
        </a:gradFill>
        <a:ln w="6350" cap="flat" cmpd="sng" algn="ctr">
          <a:solidFill>
            <a:schemeClr val="accent2">
              <a:hueOff val="-838123"/>
              <a:satOff val="-9658"/>
              <a:lumOff val="215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603FFDF-FFE8-4C26-AD6A-2EDD2B1251BA}">
      <dsp:nvSpPr>
        <dsp:cNvPr id="0" name=""/>
        <dsp:cNvSpPr/>
      </dsp:nvSpPr>
      <dsp:spPr>
        <a:xfrm>
          <a:off x="0" y="3047255"/>
          <a:ext cx="64960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You can also catch us at the end of the day or speak to Senior Leadership Team who are usually on the school gates at the start of the day.</a:t>
          </a:r>
        </a:p>
      </dsp:txBody>
      <dsp:txXfrm>
        <a:off x="0" y="3047255"/>
        <a:ext cx="6496050" cy="15225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C9269-4B6C-4B51-8F57-9B250D350985}">
      <dsp:nvSpPr>
        <dsp:cNvPr id="0" name=""/>
        <dsp:cNvSpPr/>
      </dsp:nvSpPr>
      <dsp:spPr>
        <a:xfrm>
          <a:off x="0" y="1626"/>
          <a:ext cx="5614987" cy="1031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1" kern="1200">
              <a:solidFill>
                <a:srgbClr val="0000FF"/>
              </a:solidFill>
              <a:latin typeface="Sassoon Infant Rg" panose="02000503030000020003" pitchFamily="2" charset="0"/>
              <a:ea typeface="Sassoon Infant Rg" panose="02000503030000020003" pitchFamily="2" charset="0"/>
            </a:rPr>
            <a:t>Reading</a:t>
          </a:r>
          <a:endParaRPr lang="en-US" sz="4200" kern="1200">
            <a:solidFill>
              <a:srgbClr val="0000FF"/>
            </a:solidFill>
            <a:latin typeface="Sassoon Infant Rg" panose="02000503030000020003" pitchFamily="2" charset="0"/>
            <a:ea typeface="Sassoon Infant Rg" panose="02000503030000020003" pitchFamily="2" charset="0"/>
          </a:endParaRPr>
        </a:p>
      </dsp:txBody>
      <dsp:txXfrm>
        <a:off x="50375" y="52001"/>
        <a:ext cx="5514237" cy="931190"/>
      </dsp:txXfrm>
    </dsp:sp>
    <dsp:sp modelId="{C8C73085-DAD9-4ECE-84E4-4191B92BFBBF}">
      <dsp:nvSpPr>
        <dsp:cNvPr id="0" name=""/>
        <dsp:cNvSpPr/>
      </dsp:nvSpPr>
      <dsp:spPr>
        <a:xfrm>
          <a:off x="0" y="1033566"/>
          <a:ext cx="5614987" cy="3738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76" tIns="31750" rIns="177800" bIns="31750" numCol="1" spcCol="1270" anchor="t" anchorCtr="0">
          <a:noAutofit/>
        </a:bodyPr>
        <a:lstStyle/>
        <a:p>
          <a:pPr marL="228600" lvl="1" indent="-228600" algn="l" defTabSz="1111250">
            <a:lnSpc>
              <a:spcPct val="90000"/>
            </a:lnSpc>
            <a:spcBef>
              <a:spcPct val="0"/>
            </a:spcBef>
            <a:spcAft>
              <a:spcPct val="20000"/>
            </a:spcAft>
            <a:buChar char="•"/>
          </a:pPr>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Each week your child will take home a </a:t>
          </a:r>
          <a:r>
            <a:rPr lang="en-US" sz="2500" kern="1200" err="1">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colour</a:t>
          </a:r>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 banded 'learn to read' book to </a:t>
          </a:r>
          <a:r>
            <a:rPr lang="en-US" sz="2500" kern="1200" err="1">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practise</a:t>
          </a:r>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 </a:t>
          </a:r>
        </a:p>
        <a:p>
          <a:pPr marL="228600" lvl="1" indent="-228600" algn="l" defTabSz="1111250">
            <a:lnSpc>
              <a:spcPct val="90000"/>
            </a:lnSpc>
            <a:spcBef>
              <a:spcPct val="0"/>
            </a:spcBef>
            <a:spcAft>
              <a:spcPct val="20000"/>
            </a:spcAft>
            <a:buChar char="•"/>
          </a:pPr>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The book should be read lots of times before changing to another book. This is to give children an opportunity to improve fluency and understanding.</a:t>
          </a:r>
        </a:p>
        <a:p>
          <a:pPr marL="228600" lvl="1" indent="-228600" algn="l" defTabSz="1111250">
            <a:lnSpc>
              <a:spcPct val="90000"/>
            </a:lnSpc>
            <a:spcBef>
              <a:spcPct val="0"/>
            </a:spcBef>
            <a:spcAft>
              <a:spcPct val="20000"/>
            </a:spcAft>
            <a:buChar char="•"/>
          </a:pPr>
          <a:r>
            <a:rPr lang="en-US" sz="2500" kern="12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When the school library is open children may also get a 'love to read' book.</a:t>
          </a:r>
        </a:p>
      </dsp:txBody>
      <dsp:txXfrm>
        <a:off x="0" y="1033566"/>
        <a:ext cx="5614987" cy="373842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0B281A-4146-43E3-9C9B-C035A37124CD}" type="datetimeFigureOut">
              <a:rPr lang="en-GB" smtClean="0"/>
              <a:t>11/09/2023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F6F7A-7B6F-4A9C-A589-70091F636BB1}" type="slidenum">
              <a:rPr lang="en-GB" smtClean="0"/>
              <a:t>‹#›</a:t>
            </a:fld>
            <a:endParaRPr lang="en-GB"/>
          </a:p>
        </p:txBody>
      </p:sp>
    </p:spTree>
    <p:extLst>
      <p:ext uri="{BB962C8B-B14F-4D97-AF65-F5344CB8AC3E}">
        <p14:creationId xmlns:p14="http://schemas.microsoft.com/office/powerpoint/2010/main" val="1750124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17FF6A7-8976-473F-BCC6-7F8DE425B6C5}" type="slidenum">
              <a:rPr lang="en-GB" altLang="en-US" smtClean="0"/>
              <a:pPr/>
              <a:t>4</a:t>
            </a:fld>
            <a:endParaRPr lang="en-GB" alt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Kayleigh</a:t>
            </a:r>
            <a:endParaRPr lang="en-GB" altLang="en-US"/>
          </a:p>
        </p:txBody>
      </p:sp>
    </p:spTree>
    <p:extLst>
      <p:ext uri="{BB962C8B-B14F-4D97-AF65-F5344CB8AC3E}">
        <p14:creationId xmlns:p14="http://schemas.microsoft.com/office/powerpoint/2010/main" val="1728211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Andrea</a:t>
            </a:r>
          </a:p>
        </p:txBody>
      </p:sp>
      <p:sp>
        <p:nvSpPr>
          <p:cNvPr id="717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4130C2-1BDF-4BD7-AFF6-A8FDB26590F6}" type="slidenum">
              <a:rPr lang="en-GB" altLang="en-US" smtClean="0"/>
              <a:pPr/>
              <a:t>5</a:t>
            </a:fld>
            <a:endParaRPr lang="en-GB" altLang="en-US"/>
          </a:p>
        </p:txBody>
      </p:sp>
    </p:spTree>
    <p:extLst>
      <p:ext uri="{BB962C8B-B14F-4D97-AF65-F5344CB8AC3E}">
        <p14:creationId xmlns:p14="http://schemas.microsoft.com/office/powerpoint/2010/main" val="2130979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DCF6F7A-7B6F-4A9C-A589-70091F636BB1}" type="slidenum">
              <a:rPr lang="en-GB" smtClean="0"/>
              <a:t>12</a:t>
            </a:fld>
            <a:endParaRPr lang="en-GB"/>
          </a:p>
        </p:txBody>
      </p:sp>
    </p:spTree>
    <p:extLst>
      <p:ext uri="{BB962C8B-B14F-4D97-AF65-F5344CB8AC3E}">
        <p14:creationId xmlns:p14="http://schemas.microsoft.com/office/powerpoint/2010/main" val="3355930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3A6C18F-FB41-49F8-8A46-9BBF3780E597}" type="slidenum">
              <a:rPr lang="en-GB" altLang="en-US" smtClean="0"/>
              <a:pPr/>
              <a:t>16</a:t>
            </a:fld>
            <a:endParaRPr lang="en-GB"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Alex</a:t>
            </a:r>
            <a:endParaRPr lang="en-GB" altLang="en-US"/>
          </a:p>
        </p:txBody>
      </p:sp>
    </p:spTree>
    <p:extLst>
      <p:ext uri="{BB962C8B-B14F-4D97-AF65-F5344CB8AC3E}">
        <p14:creationId xmlns:p14="http://schemas.microsoft.com/office/powerpoint/2010/main" val="899003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777601-B890-4649-83A3-4ED6F67CB43B}" type="slidenum">
              <a:rPr lang="en-GB" altLang="en-US" smtClean="0"/>
              <a:pPr/>
              <a:t>17</a:t>
            </a:fld>
            <a:endParaRPr lang="en-GB"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Alex</a:t>
            </a:r>
            <a:endParaRPr lang="en-GB" altLang="en-US"/>
          </a:p>
          <a:p>
            <a:pPr eaLnBrk="1" hangingPunct="1"/>
            <a:endParaRPr lang="en-GB" altLang="en-US"/>
          </a:p>
        </p:txBody>
      </p:sp>
    </p:spTree>
    <p:extLst>
      <p:ext uri="{BB962C8B-B14F-4D97-AF65-F5344CB8AC3E}">
        <p14:creationId xmlns:p14="http://schemas.microsoft.com/office/powerpoint/2010/main" val="95670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19D3E-EA86-CFD0-05A9-C27CE19F2E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FC312DC-3EB9-CC71-6223-7BA1DE2C60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52F52B3-1C6E-2207-D669-6BBC484E2B57}"/>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5" name="Footer Placeholder 4">
            <a:extLst>
              <a:ext uri="{FF2B5EF4-FFF2-40B4-BE49-F238E27FC236}">
                <a16:creationId xmlns:a16="http://schemas.microsoft.com/office/drawing/2014/main" id="{E67FF224-34DC-5F27-54B5-7D863783B4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B7D33A-AD7A-293C-0B23-6BA54F1DBB3D}"/>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2944442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71747-F9DC-4460-170F-31631909C0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E69553-3273-24ED-60BF-B08DAB9041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8C11D2-1EBC-639F-9979-16B39D489661}"/>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5" name="Footer Placeholder 4">
            <a:extLst>
              <a:ext uri="{FF2B5EF4-FFF2-40B4-BE49-F238E27FC236}">
                <a16:creationId xmlns:a16="http://schemas.microsoft.com/office/drawing/2014/main" id="{EFBE9CF9-2285-86F0-C0DB-12267FDBD3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1718DD-047B-73E3-0FB1-4B553EECCDB4}"/>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1224955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268E-5379-24C0-0EDE-37A2857E83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59E6B9-B454-FF1E-09D1-BB74EEEA49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6CA7C5-660C-B354-7505-973DF4AD559D}"/>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5" name="Footer Placeholder 4">
            <a:extLst>
              <a:ext uri="{FF2B5EF4-FFF2-40B4-BE49-F238E27FC236}">
                <a16:creationId xmlns:a16="http://schemas.microsoft.com/office/drawing/2014/main" id="{BDD5E459-40F4-6E53-7B02-863717570B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E6BC21-CA65-972A-31A1-88C92144D2DC}"/>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169318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1172E-EB22-7A27-3F06-9E7A1FCEA0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DFEEF9-7043-12B2-3490-B16F773FD0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F3C8EC-1FB0-EBDD-3342-2AAFAB8B4F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256C20D-A574-7A4C-D363-B09C6BBC5BE3}"/>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6" name="Footer Placeholder 5">
            <a:extLst>
              <a:ext uri="{FF2B5EF4-FFF2-40B4-BE49-F238E27FC236}">
                <a16:creationId xmlns:a16="http://schemas.microsoft.com/office/drawing/2014/main" id="{4203C003-8C15-2C64-BFE8-3313AA9DB8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009E80-379E-DAA4-C630-59407FB0AF04}"/>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636340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C9B5D-0893-B776-4177-80DBA93EAE1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F54337-8AD2-054D-0648-AD5735E008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E4BFBC-10C0-77FA-0032-7FCA45C02F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96ACF3F-9DD9-56F9-8C91-2311DC42E5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09F5AB-912D-8D96-5EA5-D949B89679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6FC8C18-E485-8AD2-05FB-6083E4956C7F}"/>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8" name="Footer Placeholder 7">
            <a:extLst>
              <a:ext uri="{FF2B5EF4-FFF2-40B4-BE49-F238E27FC236}">
                <a16:creationId xmlns:a16="http://schemas.microsoft.com/office/drawing/2014/main" id="{5CBFE939-D171-703A-0D60-3C52ECF78B2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0E4D9BD-2A26-4D61-FC7E-B722E72D2137}"/>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1105519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11CF-A61B-EC16-0CE2-5E68702EBE4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AE30C7-A980-3C4C-1F86-D3CE0A580A70}"/>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4" name="Footer Placeholder 3">
            <a:extLst>
              <a:ext uri="{FF2B5EF4-FFF2-40B4-BE49-F238E27FC236}">
                <a16:creationId xmlns:a16="http://schemas.microsoft.com/office/drawing/2014/main" id="{34149B7E-288C-1E2E-0CB3-6E3D4523737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4903156-631A-4C2C-4225-6B72A9531890}"/>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3914328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4824F7-C7B5-3BC7-0272-B70F6ADFEAE9}"/>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3" name="Footer Placeholder 2">
            <a:extLst>
              <a:ext uri="{FF2B5EF4-FFF2-40B4-BE49-F238E27FC236}">
                <a16:creationId xmlns:a16="http://schemas.microsoft.com/office/drawing/2014/main" id="{A0E3E7BF-CC4B-ADD4-3ECB-00B467AC57A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B4A9642-C5D2-5BDC-7C57-55FB5BA6A074}"/>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2115526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47E5-3FEF-6D8C-E739-872F6E2627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846F46-7556-5F4C-2C89-58B9A2277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CF10A3-5A21-24EE-B193-C5A51F86E6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A92390-C7F4-30B6-0840-8348D4303374}"/>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6" name="Footer Placeholder 5">
            <a:extLst>
              <a:ext uri="{FF2B5EF4-FFF2-40B4-BE49-F238E27FC236}">
                <a16:creationId xmlns:a16="http://schemas.microsoft.com/office/drawing/2014/main" id="{0D2C20B2-C60A-9DC7-5D5B-6AD0F98DEB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3276CC-A9D1-18A0-6CA7-3639AE90DDB9}"/>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2015132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89765-6E1C-4B95-3E6A-6AB38C238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C286FFA-2B1E-1F9B-2612-E88AE2B92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8C5BCBC-99E1-A306-4936-62FBDD8FE0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EC797C-A99F-E201-1AE1-95F0EAF673A5}"/>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6" name="Footer Placeholder 5">
            <a:extLst>
              <a:ext uri="{FF2B5EF4-FFF2-40B4-BE49-F238E27FC236}">
                <a16:creationId xmlns:a16="http://schemas.microsoft.com/office/drawing/2014/main" id="{E9156442-F8F2-4732-37D6-6E9438DFA3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C2B62-09B7-9DA5-DE84-B133748426D9}"/>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3829138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5196D-CEE2-2C4E-F675-B9489C33BD9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30081B-CA2B-1A27-D69A-59A4AB8658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09E13C-E3FB-BA71-507A-F67C21C5B429}"/>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5" name="Footer Placeholder 4">
            <a:extLst>
              <a:ext uri="{FF2B5EF4-FFF2-40B4-BE49-F238E27FC236}">
                <a16:creationId xmlns:a16="http://schemas.microsoft.com/office/drawing/2014/main" id="{3277F225-CE7D-7B4E-9209-EAD2D2834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606913-7E75-A355-C2DA-F6602143D593}"/>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2540040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F1E82E-2F84-011D-B98D-43E7DF0AAB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C70EA3-5A39-BB64-8C88-39A6CDD6F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4ACE67-3321-6F90-BE1B-4A6B449AC9F3}"/>
              </a:ext>
            </a:extLst>
          </p:cNvPr>
          <p:cNvSpPr>
            <a:spLocks noGrp="1"/>
          </p:cNvSpPr>
          <p:nvPr>
            <p:ph type="dt" sz="half" idx="10"/>
          </p:nvPr>
        </p:nvSpPr>
        <p:spPr/>
        <p:txBody>
          <a:bodyPr/>
          <a:lstStyle/>
          <a:p>
            <a:fld id="{DF2AE215-C003-4E84-B50C-12D5BAEBB60D}" type="datetimeFigureOut">
              <a:rPr lang="en-GB" smtClean="0"/>
              <a:t>11/09/2023</a:t>
            </a:fld>
            <a:endParaRPr lang="en-GB"/>
          </a:p>
        </p:txBody>
      </p:sp>
      <p:sp>
        <p:nvSpPr>
          <p:cNvPr id="5" name="Footer Placeholder 4">
            <a:extLst>
              <a:ext uri="{FF2B5EF4-FFF2-40B4-BE49-F238E27FC236}">
                <a16:creationId xmlns:a16="http://schemas.microsoft.com/office/drawing/2014/main" id="{9066302A-41F2-547A-0BEE-E659FB6E5E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D88C4A-AA46-F641-5A0E-018B383B2CD4}"/>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866046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F2AE215-C003-4E84-B50C-12D5BAEBB60D}" type="datetimeFigureOut">
              <a:rPr lang="en-GB" smtClean="0"/>
              <a:t>11/09/2023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32714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386D50-B41E-85E1-F387-0F662BA327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980F1D-C047-C9F2-5F7E-BB9DC1477F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FD433D-1E84-49C6-6549-D77CA6B976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2AE215-C003-4E84-B50C-12D5BAEBB60D}" type="datetimeFigureOut">
              <a:rPr lang="en-GB" smtClean="0"/>
              <a:t>11/09/2023</a:t>
            </a:fld>
            <a:endParaRPr lang="en-GB"/>
          </a:p>
        </p:txBody>
      </p:sp>
      <p:sp>
        <p:nvSpPr>
          <p:cNvPr id="5" name="Footer Placeholder 4">
            <a:extLst>
              <a:ext uri="{FF2B5EF4-FFF2-40B4-BE49-F238E27FC236}">
                <a16:creationId xmlns:a16="http://schemas.microsoft.com/office/drawing/2014/main" id="{9B2E90A6-D0CA-44D7-EE18-7DFA7B3BFF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BC014A2-191F-5C19-A23B-2782E8ACEB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BB973E-FDB4-471D-8DDD-F80DFCBB6AB9}" type="slidenum">
              <a:rPr lang="en-GB" smtClean="0"/>
              <a:t>‹#›</a:t>
            </a:fld>
            <a:endParaRPr lang="en-GB"/>
          </a:p>
        </p:txBody>
      </p:sp>
    </p:spTree>
    <p:extLst>
      <p:ext uri="{BB962C8B-B14F-4D97-AF65-F5344CB8AC3E}">
        <p14:creationId xmlns:p14="http://schemas.microsoft.com/office/powerpoint/2010/main" val="363182725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9.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2773" y="552947"/>
            <a:ext cx="11444410" cy="2201571"/>
          </a:xfrm>
        </p:spPr>
        <p:txBody>
          <a:bodyPr>
            <a:normAutofit/>
          </a:bodyPr>
          <a:lstStyle/>
          <a:p>
            <a:pPr algn="ctr"/>
            <a:r>
              <a:rPr lang="en-GB" b="1" cap="none">
                <a:solidFill>
                  <a:srgbClr val="0000FF"/>
                </a:solidFill>
                <a:latin typeface="Sassoon Infant Rg" panose="02000503030000020003" pitchFamily="2" charset="0"/>
                <a:ea typeface="Sassoon Infant Rg" panose="02000503030000020003" pitchFamily="2" charset="0"/>
              </a:rPr>
              <a:t>Welcome to Reception</a:t>
            </a:r>
          </a:p>
        </p:txBody>
      </p:sp>
      <p:pic>
        <p:nvPicPr>
          <p:cNvPr id="4" name="Picture 3"/>
          <p:cNvPicPr/>
          <p:nvPr/>
        </p:nvPicPr>
        <p:blipFill rotWithShape="1">
          <a:blip r:embed="rId2"/>
          <a:srcRect l="13793" t="10641" r="72912" b="66305"/>
          <a:stretch/>
        </p:blipFill>
        <p:spPr bwMode="auto">
          <a:xfrm>
            <a:off x="473986" y="310004"/>
            <a:ext cx="1633884" cy="1477964"/>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2940855" y="6054283"/>
            <a:ext cx="6012543" cy="523220"/>
          </a:xfrm>
          <a:prstGeom prst="rect">
            <a:avLst/>
          </a:prstGeom>
        </p:spPr>
        <p:txBody>
          <a:bodyPr wrap="none">
            <a:spAutoFit/>
          </a:bodyPr>
          <a:lstStyle/>
          <a:p>
            <a:pPr algn="ctr">
              <a:defRPr/>
            </a:pPr>
            <a:r>
              <a:rPr lang="en-GB" sz="2800" b="1">
                <a:solidFill>
                  <a:schemeClr val="accent2">
                    <a:lumMod val="50000"/>
                  </a:schemeClr>
                </a:solidFill>
                <a:latin typeface="Sassoon Infant Rg" panose="02000503030000020003" pitchFamily="2" charset="0"/>
                <a:ea typeface="Sassoon Infant Rg" panose="02000503030000020003" pitchFamily="2" charset="0"/>
              </a:rPr>
              <a:t>Every Child, Every Day, Every Possibility</a:t>
            </a:r>
          </a:p>
        </p:txBody>
      </p:sp>
      <p:pic>
        <p:nvPicPr>
          <p:cNvPr id="5" name="Picture 4">
            <a:extLst>
              <a:ext uri="{FF2B5EF4-FFF2-40B4-BE49-F238E27FC236}">
                <a16:creationId xmlns:a16="http://schemas.microsoft.com/office/drawing/2014/main" id="{97EBBE3D-DD40-13A9-F817-5C13404901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4263" y="3181438"/>
            <a:ext cx="3271922" cy="2201572"/>
          </a:xfrm>
          <a:prstGeom prst="rect">
            <a:avLst/>
          </a:prstGeom>
        </p:spPr>
      </p:pic>
      <p:pic>
        <p:nvPicPr>
          <p:cNvPr id="6" name="Picture 3">
            <a:extLst>
              <a:ext uri="{FF2B5EF4-FFF2-40B4-BE49-F238E27FC236}">
                <a16:creationId xmlns:a16="http://schemas.microsoft.com/office/drawing/2014/main" id="{406EA8CC-07C2-5949-6490-4B40ADD23C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24757" r="24757"/>
          <a:stretch>
            <a:fillRect/>
          </a:stretch>
        </p:blipFill>
        <p:spPr bwMode="auto">
          <a:xfrm>
            <a:off x="7380515" y="2996620"/>
            <a:ext cx="2166136" cy="286034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7" name="Picture 10">
            <a:extLst>
              <a:ext uri="{FF2B5EF4-FFF2-40B4-BE49-F238E27FC236}">
                <a16:creationId xmlns:a16="http://schemas.microsoft.com/office/drawing/2014/main" id="{B1CC5B49-6F16-C13F-9E63-F44D7347C8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57134" y="192314"/>
            <a:ext cx="1484035" cy="141791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294732185"/>
      </p:ext>
    </p:extLst>
  </p:cSld>
  <p:clrMapOvr>
    <a:masterClrMapping/>
  </p:clrMapOvr>
  <mc:AlternateContent xmlns:mc="http://schemas.openxmlformats.org/markup-compatibility/2006">
    <mc:Choice xmlns:p14="http://schemas.microsoft.com/office/powerpoint/2010/main" Requires="p14">
      <p:transition spd="slow" p14:dur="2000" advTm="661992"/>
    </mc:Choice>
    <mc:Fallback>
      <p:transition spd="slow" advTm="66199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32F8-F5CF-394D-0064-A7B455118237}"/>
              </a:ext>
            </a:extLst>
          </p:cNvPr>
          <p:cNvSpPr>
            <a:spLocks noGrp="1"/>
          </p:cNvSpPr>
          <p:nvPr>
            <p:ph type="title"/>
          </p:nvPr>
        </p:nvSpPr>
        <p:spPr>
          <a:xfrm>
            <a:off x="1931709" y="259239"/>
            <a:ext cx="10515600" cy="973481"/>
          </a:xfrm>
        </p:spPr>
        <p:txBody>
          <a:bodyPr/>
          <a:lstStyle/>
          <a:p>
            <a:r>
              <a:rPr lang="en-US" b="1">
                <a:solidFill>
                  <a:srgbClr val="0000FF"/>
                </a:solidFill>
                <a:latin typeface="Sassoon Infant Rg" panose="02000503030000020003" pitchFamily="2" charset="0"/>
                <a:ea typeface="Sassoon Infant Rg" panose="02000503030000020003" pitchFamily="2" charset="0"/>
              </a:rPr>
              <a:t>Todays aims to share:</a:t>
            </a:r>
            <a:endParaRPr lang="en-GB" b="1">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DE308F5C-756A-8101-2BAD-DDD04E0F608F}"/>
              </a:ext>
            </a:extLst>
          </p:cNvPr>
          <p:cNvSpPr>
            <a:spLocks noGrp="1"/>
          </p:cNvSpPr>
          <p:nvPr>
            <p:ph sz="half" idx="1"/>
          </p:nvPr>
        </p:nvSpPr>
        <p:spPr>
          <a:xfrm>
            <a:off x="1039377" y="1489434"/>
            <a:ext cx="6935699" cy="5109327"/>
          </a:xfrm>
        </p:spPr>
        <p:txBody>
          <a:bodyPr>
            <a:normAutofit/>
          </a:bodyPr>
          <a:lstStyle/>
          <a:p>
            <a:r>
              <a:rPr lang="en-US">
                <a:solidFill>
                  <a:schemeClr val="accent2">
                    <a:lumMod val="50000"/>
                  </a:schemeClr>
                </a:solidFill>
                <a:latin typeface="Sassoon Infant Rg" panose="02000503030000020003" pitchFamily="2" charset="0"/>
                <a:ea typeface="Sassoon Infant Rg" panose="02000503030000020003" pitchFamily="2" charset="0"/>
              </a:rPr>
              <a:t>Who’s who?</a:t>
            </a:r>
          </a:p>
          <a:p>
            <a:r>
              <a:rPr lang="en-US">
                <a:solidFill>
                  <a:schemeClr val="accent2">
                    <a:lumMod val="50000"/>
                  </a:schemeClr>
                </a:solidFill>
                <a:latin typeface="Sassoon Infant Rg" panose="02000503030000020003" pitchFamily="2" charset="0"/>
                <a:ea typeface="Sassoon Infant Rg" panose="02000503030000020003" pitchFamily="2" charset="0"/>
              </a:rPr>
              <a:t>The curriculum in Reception</a:t>
            </a:r>
          </a:p>
          <a:p>
            <a:r>
              <a:rPr lang="en-US">
                <a:solidFill>
                  <a:schemeClr val="accent2">
                    <a:lumMod val="50000"/>
                  </a:schemeClr>
                </a:solidFill>
                <a:latin typeface="Sassoon Infant Rg" panose="02000503030000020003" pitchFamily="2" charset="0"/>
                <a:ea typeface="Sassoon Infant Rg" panose="02000503030000020003" pitchFamily="2" charset="0"/>
              </a:rPr>
              <a:t>Reminders – attendance, uniform</a:t>
            </a:r>
          </a:p>
          <a:p>
            <a:r>
              <a:rPr lang="en-US">
                <a:solidFill>
                  <a:schemeClr val="accent2">
                    <a:lumMod val="50000"/>
                  </a:schemeClr>
                </a:solidFill>
                <a:latin typeface="Sassoon Infant Rg" panose="02000503030000020003" pitchFamily="2" charset="0"/>
                <a:ea typeface="Sassoon Infant Rg" panose="02000503030000020003" pitchFamily="2" charset="0"/>
              </a:rPr>
              <a:t>Communication systems</a:t>
            </a:r>
          </a:p>
          <a:p>
            <a:r>
              <a:rPr lang="en-US">
                <a:solidFill>
                  <a:schemeClr val="accent2">
                    <a:lumMod val="50000"/>
                  </a:schemeClr>
                </a:solidFill>
                <a:latin typeface="Sassoon Infant Rg" panose="02000503030000020003" pitchFamily="2" charset="0"/>
                <a:ea typeface="Sassoon Infant Rg" panose="02000503030000020003" pitchFamily="2" charset="0"/>
              </a:rPr>
              <a:t>Lunch and play</a:t>
            </a:r>
          </a:p>
          <a:p>
            <a:r>
              <a:rPr lang="en-US">
                <a:solidFill>
                  <a:schemeClr val="accent2">
                    <a:lumMod val="50000"/>
                  </a:schemeClr>
                </a:solidFill>
                <a:latin typeface="Sassoon Infant Rg" panose="02000503030000020003" pitchFamily="2" charset="0"/>
                <a:ea typeface="Sassoon Infant Rg" panose="02000503030000020003" pitchFamily="2" charset="0"/>
              </a:rPr>
              <a:t>Extended day care/ offer</a:t>
            </a:r>
          </a:p>
          <a:p>
            <a:r>
              <a:rPr lang="en-US">
                <a:solidFill>
                  <a:schemeClr val="accent2">
                    <a:lumMod val="50000"/>
                  </a:schemeClr>
                </a:solidFill>
                <a:latin typeface="Sassoon Infant Rg" panose="02000503030000020003" pitchFamily="2" charset="0"/>
                <a:ea typeface="Sassoon Infant Rg" panose="02000503030000020003" pitchFamily="2" charset="0"/>
              </a:rPr>
              <a:t>Additional funding for schools</a:t>
            </a:r>
          </a:p>
          <a:p>
            <a:r>
              <a:rPr lang="en-US">
                <a:solidFill>
                  <a:schemeClr val="accent2">
                    <a:lumMod val="50000"/>
                  </a:schemeClr>
                </a:solidFill>
                <a:latin typeface="Sassoon Infant Rg" panose="02000503030000020003" pitchFamily="2" charset="0"/>
                <a:ea typeface="Sassoon Infant Rg" panose="02000503030000020003" pitchFamily="2" charset="0"/>
              </a:rPr>
              <a:t>Positive </a:t>
            </a:r>
            <a:r>
              <a:rPr lang="en-US" err="1">
                <a:solidFill>
                  <a:schemeClr val="accent2">
                    <a:lumMod val="50000"/>
                  </a:schemeClr>
                </a:solidFill>
                <a:latin typeface="Sassoon Infant Rg" panose="02000503030000020003" pitchFamily="2" charset="0"/>
                <a:ea typeface="Sassoon Infant Rg" panose="02000503030000020003" pitchFamily="2" charset="0"/>
              </a:rPr>
              <a:t>Behaviour</a:t>
            </a:r>
            <a:r>
              <a:rPr lang="en-US">
                <a:solidFill>
                  <a:schemeClr val="accent2">
                    <a:lumMod val="50000"/>
                  </a:schemeClr>
                </a:solidFill>
                <a:latin typeface="Sassoon Infant Rg" panose="02000503030000020003" pitchFamily="2" charset="0"/>
                <a:ea typeface="Sassoon Infant Rg" panose="02000503030000020003" pitchFamily="2" charset="0"/>
              </a:rPr>
              <a:t> systems</a:t>
            </a:r>
          </a:p>
          <a:p>
            <a:r>
              <a:rPr lang="en-US">
                <a:solidFill>
                  <a:schemeClr val="accent2">
                    <a:lumMod val="50000"/>
                  </a:schemeClr>
                </a:solidFill>
                <a:latin typeface="Sassoon Infant Rg" panose="02000503030000020003" pitchFamily="2" charset="0"/>
                <a:ea typeface="Sassoon Infant Rg" panose="02000503030000020003" pitchFamily="2" charset="0"/>
              </a:rPr>
              <a:t>Getting it right form the start</a:t>
            </a:r>
          </a:p>
          <a:p>
            <a:endParaRPr lang="en-US"/>
          </a:p>
          <a:p>
            <a:endParaRPr lang="en-US"/>
          </a:p>
          <a:p>
            <a:endParaRPr lang="en-US"/>
          </a:p>
          <a:p>
            <a:endParaRPr lang="en-US"/>
          </a:p>
          <a:p>
            <a:endParaRPr lang="en-GB"/>
          </a:p>
        </p:txBody>
      </p:sp>
      <p:pic>
        <p:nvPicPr>
          <p:cNvPr id="1028" name="Picture 4">
            <a:extLst>
              <a:ext uri="{FF2B5EF4-FFF2-40B4-BE49-F238E27FC236}">
                <a16:creationId xmlns:a16="http://schemas.microsoft.com/office/drawing/2014/main" id="{160E0113-8267-9D4A-1D60-4FD41354CF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0844" y="1338606"/>
            <a:ext cx="2901885" cy="194466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8EFCF31-C8AB-68F2-C943-AC1081B036F6}"/>
              </a:ext>
            </a:extLst>
          </p:cNvPr>
          <p:cNvPicPr>
            <a:picLocks noChangeAspect="1"/>
          </p:cNvPicPr>
          <p:nvPr/>
        </p:nvPicPr>
        <p:blipFill>
          <a:blip r:embed="rId3"/>
          <a:stretch>
            <a:fillRect/>
          </a:stretch>
        </p:blipFill>
        <p:spPr>
          <a:xfrm>
            <a:off x="237702" y="174169"/>
            <a:ext cx="1255885" cy="1164437"/>
          </a:xfrm>
          <a:prstGeom prst="rect">
            <a:avLst/>
          </a:prstGeom>
        </p:spPr>
      </p:pic>
      <p:pic>
        <p:nvPicPr>
          <p:cNvPr id="5" name="Picture 4">
            <a:extLst>
              <a:ext uri="{FF2B5EF4-FFF2-40B4-BE49-F238E27FC236}">
                <a16:creationId xmlns:a16="http://schemas.microsoft.com/office/drawing/2014/main" id="{BBB1EA55-009F-2D2E-F344-DA6D328C7633}"/>
              </a:ext>
            </a:extLst>
          </p:cNvPr>
          <p:cNvPicPr>
            <a:picLocks noChangeAspect="1"/>
          </p:cNvPicPr>
          <p:nvPr/>
        </p:nvPicPr>
        <p:blipFill>
          <a:blip r:embed="rId4"/>
          <a:stretch>
            <a:fillRect/>
          </a:stretch>
        </p:blipFill>
        <p:spPr>
          <a:xfrm>
            <a:off x="10613062" y="107107"/>
            <a:ext cx="1341236" cy="1231499"/>
          </a:xfrm>
          <a:prstGeom prst="rect">
            <a:avLst/>
          </a:prstGeom>
        </p:spPr>
      </p:pic>
      <p:pic>
        <p:nvPicPr>
          <p:cNvPr id="6" name="Picture 2">
            <a:extLst>
              <a:ext uri="{FF2B5EF4-FFF2-40B4-BE49-F238E27FC236}">
                <a16:creationId xmlns:a16="http://schemas.microsoft.com/office/drawing/2014/main" id="{3509D981-CDB1-84EA-6453-58575D05058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15150" y="3574729"/>
            <a:ext cx="2537473" cy="169246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5999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36229" y="1899672"/>
            <a:ext cx="6982910" cy="1435337"/>
          </a:xfrm>
        </p:spPr>
        <p:txBody>
          <a:bodyPr>
            <a:normAutofit fontScale="90000"/>
          </a:bodyPr>
          <a:lstStyle/>
          <a:p>
            <a:r>
              <a:rPr lang="nl-NL" sz="5400">
                <a:solidFill>
                  <a:srgbClr val="0000FF"/>
                </a:solidFill>
                <a:latin typeface="Sassoon Infant Rg" panose="02000503030000020003" pitchFamily="2" charset="0"/>
                <a:ea typeface="Sassoon Infant Rg" panose="02000503030000020003" pitchFamily="2" charset="0"/>
              </a:rPr>
              <a:t>Who’s who?</a:t>
            </a:r>
            <a:br>
              <a:rPr lang="nl-NL" sz="5400">
                <a:latin typeface="Sassoon Infant Rg" panose="02000503030000020003" pitchFamily="2" charset="0"/>
                <a:ea typeface="Sassoon Infant Rg" panose="02000503030000020003" pitchFamily="2" charset="0"/>
              </a:rPr>
            </a:br>
            <a:r>
              <a:rPr lang="nl-NL" sz="2000">
                <a:solidFill>
                  <a:schemeClr val="accent2">
                    <a:lumMod val="50000"/>
                  </a:schemeClr>
                </a:solidFill>
                <a:latin typeface="Sassoon Infant Rg"/>
                <a:ea typeface="Sassoon Infant Rg" panose="02000503030000020003" pitchFamily="2" charset="0"/>
              </a:rPr>
              <a:t>Mrs Hill is the Executive Headteacher of the Federation and Mrs Williams is the Head of Schools and are the DSLs for the Federation.. </a:t>
            </a:r>
            <a:endParaRPr lang="en-GB">
              <a:solidFill>
                <a:schemeClr val="accent2">
                  <a:lumMod val="50000"/>
                </a:schemeClr>
              </a:solidFill>
              <a:latin typeface="Sassoon Infant Rg"/>
              <a:ea typeface="Sassoon Infant Rg" panose="02000503030000020003" pitchFamily="2" charset="0"/>
            </a:endParaRPr>
          </a:p>
        </p:txBody>
      </p:sp>
      <p:pic>
        <p:nvPicPr>
          <p:cNvPr id="3" name="Picture 4" descr="http://www.hamworthyparkjuniorschool.co.uk/img/gallery_images/ham130149069358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6509" y="152253"/>
            <a:ext cx="2457966" cy="1639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BB9D870-509B-4BE6-9F47-1649A242C543}"/>
              </a:ext>
            </a:extLst>
          </p:cNvPr>
          <p:cNvSpPr txBox="1"/>
          <p:nvPr/>
        </p:nvSpPr>
        <p:spPr>
          <a:xfrm>
            <a:off x="1846385" y="3817036"/>
            <a:ext cx="2445296" cy="1200329"/>
          </a:xfrm>
          <a:prstGeom prst="rect">
            <a:avLst/>
          </a:prstGeom>
          <a:noFill/>
        </p:spPr>
        <p:txBody>
          <a:bodyPr wrap="square" lIns="91440" tIns="45720" rIns="91440" bIns="45720" rtlCol="0" anchor="t">
            <a:spAutoFit/>
          </a:bodyPr>
          <a:lstStyle/>
          <a:p>
            <a:r>
              <a:rPr lang="en-US" err="1">
                <a:solidFill>
                  <a:schemeClr val="accent2">
                    <a:lumMod val="50000"/>
                  </a:schemeClr>
                </a:solidFill>
                <a:latin typeface="Sassoon Infant Rg"/>
                <a:ea typeface="Sassoon Infant Rg" panose="02000503030000020003" pitchFamily="2" charset="0"/>
              </a:rPr>
              <a:t>Mr</a:t>
            </a:r>
            <a:r>
              <a:rPr lang="en-US">
                <a:solidFill>
                  <a:schemeClr val="accent2">
                    <a:lumMod val="50000"/>
                  </a:schemeClr>
                </a:solidFill>
                <a:latin typeface="Sassoon Infant Rg"/>
                <a:ea typeface="Sassoon Infant Rg" panose="02000503030000020003" pitchFamily="2" charset="0"/>
              </a:rPr>
              <a:t> Winton is the Deputy Head of the Junior School and Deputy DSL.</a:t>
            </a:r>
            <a:endParaRPr lang="en-GB">
              <a:solidFill>
                <a:schemeClr val="accent2">
                  <a:lumMod val="50000"/>
                </a:schemeClr>
              </a:solidFill>
              <a:latin typeface="Sassoon Infant Rg"/>
              <a:ea typeface="Sassoon Infant Rg" panose="02000503030000020003" pitchFamily="2" charset="0"/>
            </a:endParaRPr>
          </a:p>
        </p:txBody>
      </p:sp>
      <p:sp>
        <p:nvSpPr>
          <p:cNvPr id="11" name="TextBox 10">
            <a:extLst>
              <a:ext uri="{FF2B5EF4-FFF2-40B4-BE49-F238E27FC236}">
                <a16:creationId xmlns:a16="http://schemas.microsoft.com/office/drawing/2014/main" id="{62488901-A8D5-4F45-92F2-8FFAF8BAEFDF}"/>
              </a:ext>
            </a:extLst>
          </p:cNvPr>
          <p:cNvSpPr txBox="1"/>
          <p:nvPr/>
        </p:nvSpPr>
        <p:spPr>
          <a:xfrm>
            <a:off x="9882937" y="3960853"/>
            <a:ext cx="2309063" cy="369332"/>
          </a:xfrm>
          <a:prstGeom prst="rect">
            <a:avLst/>
          </a:prstGeom>
          <a:noFill/>
        </p:spPr>
        <p:txBody>
          <a:bodyPr wrap="square" lIns="91440" tIns="45720" rIns="91440" bIns="45720" rtlCol="0" anchor="t">
            <a:spAutoFit/>
          </a:bodyPr>
          <a:lstStyle/>
          <a:p>
            <a:endParaRPr lang="en-US">
              <a:solidFill>
                <a:srgbClr val="0070C0"/>
              </a:solidFill>
              <a:latin typeface="Sassoon Infant Rg"/>
              <a:ea typeface="Sassoon Infant Rg" panose="02000503030000020003" pitchFamily="2" charset="0"/>
            </a:endParaRPr>
          </a:p>
        </p:txBody>
      </p:sp>
      <p:sp>
        <p:nvSpPr>
          <p:cNvPr id="13" name="TextBox 12">
            <a:extLst>
              <a:ext uri="{FF2B5EF4-FFF2-40B4-BE49-F238E27FC236}">
                <a16:creationId xmlns:a16="http://schemas.microsoft.com/office/drawing/2014/main" id="{E99F48C1-F75D-4018-8B61-FC7CA267C2D8}"/>
              </a:ext>
            </a:extLst>
          </p:cNvPr>
          <p:cNvSpPr txBox="1"/>
          <p:nvPr/>
        </p:nvSpPr>
        <p:spPr>
          <a:xfrm>
            <a:off x="3229709" y="5238913"/>
            <a:ext cx="2403559" cy="923330"/>
          </a:xfrm>
          <a:prstGeom prst="rect">
            <a:avLst/>
          </a:prstGeom>
          <a:noFill/>
        </p:spPr>
        <p:txBody>
          <a:bodyPr wrap="square" lIns="91440" tIns="45720" rIns="91440" bIns="45720" rtlCol="0" anchor="t">
            <a:spAutoFit/>
          </a:bodyPr>
          <a:lstStyle/>
          <a:p>
            <a:r>
              <a:rPr lang="en-US" err="1">
                <a:solidFill>
                  <a:schemeClr val="accent2">
                    <a:lumMod val="50000"/>
                  </a:schemeClr>
                </a:solidFill>
                <a:latin typeface="Sassoon Infant Rg"/>
                <a:ea typeface="Sassoon Infant Rg" panose="02000503030000020003" pitchFamily="2" charset="0"/>
              </a:rPr>
              <a:t>Mrs</a:t>
            </a:r>
            <a:r>
              <a:rPr lang="en-US">
                <a:solidFill>
                  <a:schemeClr val="accent2">
                    <a:lumMod val="50000"/>
                  </a:schemeClr>
                </a:solidFill>
                <a:latin typeface="Sassoon Infant Rg"/>
                <a:ea typeface="Sassoon Infant Rg" panose="02000503030000020003" pitchFamily="2" charset="0"/>
              </a:rPr>
              <a:t> Coulter is Deputy Head of Twin Sails and is also Deputy DSL. </a:t>
            </a:r>
            <a:endParaRPr lang="en-GB">
              <a:solidFill>
                <a:schemeClr val="accent2">
                  <a:lumMod val="50000"/>
                </a:schemeClr>
              </a:solidFill>
              <a:latin typeface="Sassoon Infant Rg"/>
              <a:ea typeface="Sassoon Infant Rg" panose="02000503030000020003" pitchFamily="2" charset="0"/>
            </a:endParaRPr>
          </a:p>
        </p:txBody>
      </p:sp>
      <p:pic>
        <p:nvPicPr>
          <p:cNvPr id="8" name="Picture 7">
            <a:extLst>
              <a:ext uri="{FF2B5EF4-FFF2-40B4-BE49-F238E27FC236}">
                <a16:creationId xmlns:a16="http://schemas.microsoft.com/office/drawing/2014/main" id="{B9903C06-6796-4C4D-8E81-552A65024A4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994" b="12176"/>
          <a:stretch/>
        </p:blipFill>
        <p:spPr>
          <a:xfrm>
            <a:off x="189924" y="3179735"/>
            <a:ext cx="1656461" cy="1891213"/>
          </a:xfrm>
          <a:prstGeom prst="rect">
            <a:avLst/>
          </a:prstGeom>
        </p:spPr>
      </p:pic>
      <p:pic>
        <p:nvPicPr>
          <p:cNvPr id="16" name="Picture 15">
            <a:extLst>
              <a:ext uri="{FF2B5EF4-FFF2-40B4-BE49-F238E27FC236}">
                <a16:creationId xmlns:a16="http://schemas.microsoft.com/office/drawing/2014/main" id="{B3031914-F30E-4C10-8DC8-EA66B9E5D26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973" t="13579" r="5125" b="24531"/>
          <a:stretch/>
        </p:blipFill>
        <p:spPr>
          <a:xfrm>
            <a:off x="1657252" y="4970059"/>
            <a:ext cx="1526520" cy="1646487"/>
          </a:xfrm>
          <a:prstGeom prst="rect">
            <a:avLst/>
          </a:prstGeom>
        </p:spPr>
      </p:pic>
      <p:pic>
        <p:nvPicPr>
          <p:cNvPr id="5" name="Picture 2" descr="Image.jpeg">
            <a:extLst>
              <a:ext uri="{FF2B5EF4-FFF2-40B4-BE49-F238E27FC236}">
                <a16:creationId xmlns:a16="http://schemas.microsoft.com/office/drawing/2014/main" id="{91331283-0DA1-4B90-BF9C-A66394D1C3C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03025" y="767162"/>
            <a:ext cx="1500592" cy="20007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jpeg">
            <a:extLst>
              <a:ext uri="{FF2B5EF4-FFF2-40B4-BE49-F238E27FC236}">
                <a16:creationId xmlns:a16="http://schemas.microsoft.com/office/drawing/2014/main" id="{F7D1D845-045B-48ED-9578-588D02008D9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795"/>
          <a:stretch/>
        </p:blipFill>
        <p:spPr bwMode="auto">
          <a:xfrm>
            <a:off x="1329066" y="626062"/>
            <a:ext cx="1793168" cy="19176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6ED35A2-CAE9-0C18-D1A2-11A84C6386F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3703" t="15495" r="7500" b="34655"/>
          <a:stretch/>
        </p:blipFill>
        <p:spPr>
          <a:xfrm>
            <a:off x="8539711" y="5144029"/>
            <a:ext cx="1764013" cy="1661021"/>
          </a:xfrm>
          <a:prstGeom prst="rect">
            <a:avLst/>
          </a:prstGeom>
        </p:spPr>
      </p:pic>
      <p:sp>
        <p:nvSpPr>
          <p:cNvPr id="9" name="TextBox 8">
            <a:extLst>
              <a:ext uri="{FF2B5EF4-FFF2-40B4-BE49-F238E27FC236}">
                <a16:creationId xmlns:a16="http://schemas.microsoft.com/office/drawing/2014/main" id="{CD41BF02-FCF7-285B-DCEA-017C9FD8C7DD}"/>
              </a:ext>
            </a:extLst>
          </p:cNvPr>
          <p:cNvSpPr txBox="1"/>
          <p:nvPr/>
        </p:nvSpPr>
        <p:spPr>
          <a:xfrm>
            <a:off x="7775902" y="3800325"/>
            <a:ext cx="2403559" cy="1477328"/>
          </a:xfrm>
          <a:prstGeom prst="rect">
            <a:avLst/>
          </a:prstGeom>
          <a:noFill/>
        </p:spPr>
        <p:txBody>
          <a:bodyPr wrap="square" lIns="91440" tIns="45720" rIns="91440" bIns="45720" rtlCol="0" anchor="t">
            <a:spAutoFit/>
          </a:bodyPr>
          <a:lstStyle/>
          <a:p>
            <a:r>
              <a:rPr lang="en-US">
                <a:solidFill>
                  <a:schemeClr val="accent2">
                    <a:lumMod val="50000"/>
                  </a:schemeClr>
                </a:solidFill>
                <a:latin typeface="Sassoon Infant Rg"/>
                <a:ea typeface="Sassoon Infant Rg" panose="02000503030000020003" pitchFamily="2" charset="0"/>
              </a:rPr>
              <a:t>Miss Haylock &amp; </a:t>
            </a:r>
            <a:r>
              <a:rPr lang="en-US" err="1">
                <a:solidFill>
                  <a:schemeClr val="accent2">
                    <a:lumMod val="50000"/>
                  </a:schemeClr>
                </a:solidFill>
                <a:latin typeface="Sassoon Infant Rg"/>
                <a:ea typeface="Sassoon Infant Rg" panose="02000503030000020003" pitchFamily="2" charset="0"/>
              </a:rPr>
              <a:t>Mr</a:t>
            </a:r>
            <a:r>
              <a:rPr lang="en-US">
                <a:solidFill>
                  <a:schemeClr val="accent2">
                    <a:lumMod val="50000"/>
                  </a:schemeClr>
                </a:solidFill>
                <a:latin typeface="Sassoon Infant Rg"/>
                <a:ea typeface="Sassoon Infant Rg" panose="02000503030000020003" pitchFamily="2" charset="0"/>
              </a:rPr>
              <a:t> Rogers and are our Assistant Heads. </a:t>
            </a:r>
            <a:r>
              <a:rPr lang="en-US" err="1">
                <a:solidFill>
                  <a:schemeClr val="accent2">
                    <a:lumMod val="50000"/>
                  </a:schemeClr>
                </a:solidFill>
                <a:latin typeface="Sassoon Infant Rg"/>
                <a:ea typeface="Sassoon Infant Rg" panose="02000503030000020003" pitchFamily="2" charset="0"/>
              </a:rPr>
              <a:t>Mr</a:t>
            </a:r>
            <a:r>
              <a:rPr lang="en-US">
                <a:solidFill>
                  <a:schemeClr val="accent2">
                    <a:lumMod val="50000"/>
                  </a:schemeClr>
                </a:solidFill>
                <a:latin typeface="Sassoon Infant Rg"/>
                <a:ea typeface="Sassoon Infant Rg" panose="02000503030000020003" pitchFamily="2" charset="0"/>
              </a:rPr>
              <a:t> Rogers is also Head of Year 3.  </a:t>
            </a:r>
          </a:p>
        </p:txBody>
      </p:sp>
      <p:pic>
        <p:nvPicPr>
          <p:cNvPr id="6" name="Picture 5" descr="A person wearing a scarf and smiling&#10;&#10;Description automatically generated with low confidence">
            <a:extLst>
              <a:ext uri="{FF2B5EF4-FFF2-40B4-BE49-F238E27FC236}">
                <a16:creationId xmlns:a16="http://schemas.microsoft.com/office/drawing/2014/main" id="{A22D128B-0379-6AEB-E401-36C8F663B22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9202" b="25873"/>
          <a:stretch/>
        </p:blipFill>
        <p:spPr>
          <a:xfrm>
            <a:off x="6054963" y="3920549"/>
            <a:ext cx="1638866" cy="1602012"/>
          </a:xfrm>
          <a:prstGeom prst="rect">
            <a:avLst/>
          </a:prstGeom>
        </p:spPr>
      </p:pic>
      <p:pic>
        <p:nvPicPr>
          <p:cNvPr id="10" name="Picture 9" descr="A picture containing clothing, human face, smile, person&#10;&#10;Description automatically generated">
            <a:extLst>
              <a:ext uri="{FF2B5EF4-FFF2-40B4-BE49-F238E27FC236}">
                <a16:creationId xmlns:a16="http://schemas.microsoft.com/office/drawing/2014/main" id="{070DA7F4-4A11-DFA3-4A73-FA47703600D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6264" b="16739"/>
          <a:stretch/>
        </p:blipFill>
        <p:spPr>
          <a:xfrm>
            <a:off x="10394761" y="3181339"/>
            <a:ext cx="1581939" cy="1559027"/>
          </a:xfrm>
          <a:prstGeom prst="rect">
            <a:avLst/>
          </a:prstGeom>
        </p:spPr>
      </p:pic>
      <p:sp>
        <p:nvSpPr>
          <p:cNvPr id="14" name="TextBox 13">
            <a:extLst>
              <a:ext uri="{FF2B5EF4-FFF2-40B4-BE49-F238E27FC236}">
                <a16:creationId xmlns:a16="http://schemas.microsoft.com/office/drawing/2014/main" id="{53F1A7B2-EDEF-ADAA-2CEA-8CF54F03D549}"/>
              </a:ext>
            </a:extLst>
          </p:cNvPr>
          <p:cNvSpPr txBox="1"/>
          <p:nvPr/>
        </p:nvSpPr>
        <p:spPr>
          <a:xfrm>
            <a:off x="10601157" y="4863305"/>
            <a:ext cx="1409134" cy="923330"/>
          </a:xfrm>
          <a:prstGeom prst="rect">
            <a:avLst/>
          </a:prstGeom>
          <a:noFill/>
        </p:spPr>
        <p:txBody>
          <a:bodyPr wrap="square">
            <a:spAutoFit/>
          </a:bodyPr>
          <a:lstStyle/>
          <a:p>
            <a:pPr algn="ctr"/>
            <a:r>
              <a:rPr lang="nl-NL" sz="1800">
                <a:solidFill>
                  <a:schemeClr val="accent2">
                    <a:lumMod val="50000"/>
                  </a:schemeClr>
                </a:solidFill>
                <a:latin typeface="Sassoon Infant Rg"/>
                <a:ea typeface="Sassoon Infant Rg" panose="02000503030000020003" pitchFamily="2" charset="0"/>
              </a:rPr>
              <a:t>Sarah Brown is our</a:t>
            </a:r>
          </a:p>
          <a:p>
            <a:pPr algn="ctr"/>
            <a:r>
              <a:rPr lang="nl-NL">
                <a:solidFill>
                  <a:schemeClr val="accent2">
                    <a:lumMod val="50000"/>
                  </a:schemeClr>
                </a:solidFill>
                <a:latin typeface="Sassoon Infant Rg"/>
                <a:ea typeface="Sassoon Infant Rg" panose="02000503030000020003" pitchFamily="2" charset="0"/>
              </a:rPr>
              <a:t>SENCO</a:t>
            </a:r>
            <a:endParaRPr lang="nl-NL" sz="1800">
              <a:solidFill>
                <a:schemeClr val="accent2">
                  <a:lumMod val="50000"/>
                </a:schemeClr>
              </a:solidFill>
              <a:latin typeface="Sassoon Infant Rg"/>
              <a:ea typeface="Sassoon Infant Rg" panose="02000503030000020003" pitchFamily="2" charset="0"/>
            </a:endParaRPr>
          </a:p>
        </p:txBody>
      </p:sp>
      <p:pic>
        <p:nvPicPr>
          <p:cNvPr id="12" name="Picture 14" descr="A yellow circle with a boat and a boat on it&#10;&#10;Description automatically generated">
            <a:extLst>
              <a:ext uri="{FF2B5EF4-FFF2-40B4-BE49-F238E27FC236}">
                <a16:creationId xmlns:a16="http://schemas.microsoft.com/office/drawing/2014/main" id="{F6904565-8273-903D-3913-67535ACC5AA4}"/>
              </a:ext>
            </a:extLst>
          </p:cNvPr>
          <p:cNvPicPr>
            <a:picLocks noChangeAspect="1"/>
          </p:cNvPicPr>
          <p:nvPr/>
        </p:nvPicPr>
        <p:blipFill>
          <a:blip r:embed="rId10"/>
          <a:stretch>
            <a:fillRect/>
          </a:stretch>
        </p:blipFill>
        <p:spPr>
          <a:xfrm>
            <a:off x="10936146" y="102531"/>
            <a:ext cx="1257785" cy="1164610"/>
          </a:xfrm>
          <a:prstGeom prst="rect">
            <a:avLst/>
          </a:prstGeom>
        </p:spPr>
      </p:pic>
      <p:pic>
        <p:nvPicPr>
          <p:cNvPr id="15" name="Picture 16" descr="A logo with blue text and buildings&#10;&#10;Description automatically generated">
            <a:extLst>
              <a:ext uri="{FF2B5EF4-FFF2-40B4-BE49-F238E27FC236}">
                <a16:creationId xmlns:a16="http://schemas.microsoft.com/office/drawing/2014/main" id="{712B9E0C-2946-2048-114E-33DA10A2E05A}"/>
              </a:ext>
            </a:extLst>
          </p:cNvPr>
          <p:cNvPicPr>
            <a:picLocks noChangeAspect="1"/>
          </p:cNvPicPr>
          <p:nvPr/>
        </p:nvPicPr>
        <p:blipFill>
          <a:blip r:embed="rId11"/>
          <a:stretch>
            <a:fillRect/>
          </a:stretch>
        </p:blipFill>
        <p:spPr>
          <a:xfrm>
            <a:off x="-1929" y="59462"/>
            <a:ext cx="1344594" cy="1231457"/>
          </a:xfrm>
          <a:prstGeom prst="rect">
            <a:avLst/>
          </a:prstGeom>
        </p:spPr>
      </p:pic>
    </p:spTree>
    <p:extLst>
      <p:ext uri="{BB962C8B-B14F-4D97-AF65-F5344CB8AC3E}">
        <p14:creationId xmlns:p14="http://schemas.microsoft.com/office/powerpoint/2010/main" val="2849507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722914" y="344475"/>
            <a:ext cx="6487581" cy="1143000"/>
          </a:xfrm>
        </p:spPr>
        <p:txBody>
          <a:bodyPr/>
          <a:lstStyle/>
          <a:p>
            <a:pPr eaLnBrk="1" hangingPunct="1"/>
            <a:r>
              <a:rPr lang="en-GB" altLang="en-US" sz="4800" b="1">
                <a:solidFill>
                  <a:srgbClr val="0000FF"/>
                </a:solidFill>
                <a:latin typeface="Sassoon Infant Rg" panose="02000503030000020003" pitchFamily="2" charset="0"/>
                <a:ea typeface="Sassoon Infant Rg" panose="02000503030000020003" pitchFamily="2" charset="0"/>
              </a:rPr>
              <a:t>Reception Teachers</a:t>
            </a:r>
          </a:p>
        </p:txBody>
      </p:sp>
      <p:pic>
        <p:nvPicPr>
          <p:cNvPr id="23" name="Picture 6" descr="http://www.hamworthyparkjuniorschool.co.uk/img/footer/hamworthy-footer-bas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1025" y="6164711"/>
            <a:ext cx="1739900"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3E1A087-C3AB-9940-2435-222F053394C4}"/>
              </a:ext>
            </a:extLst>
          </p:cNvPr>
          <p:cNvSpPr txBox="1"/>
          <p:nvPr/>
        </p:nvSpPr>
        <p:spPr>
          <a:xfrm>
            <a:off x="521286" y="5343455"/>
            <a:ext cx="2714041" cy="1446550"/>
          </a:xfrm>
          <a:prstGeom prst="rect">
            <a:avLst/>
          </a:prstGeom>
          <a:noFill/>
        </p:spPr>
        <p:txBody>
          <a:bodyPr wrap="square" rtlCol="0">
            <a:spAutoFit/>
          </a:bodyPr>
          <a:lstStyle/>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Miss Atwill </a:t>
            </a:r>
          </a:p>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 </a:t>
            </a:r>
          </a:p>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Jellyfish</a:t>
            </a:r>
          </a:p>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Reception Year Leader</a:t>
            </a:r>
          </a:p>
        </p:txBody>
      </p:sp>
      <p:sp>
        <p:nvSpPr>
          <p:cNvPr id="3" name="TextBox 2">
            <a:extLst>
              <a:ext uri="{FF2B5EF4-FFF2-40B4-BE49-F238E27FC236}">
                <a16:creationId xmlns:a16="http://schemas.microsoft.com/office/drawing/2014/main" id="{4CD073F0-0AA2-F4BD-0B10-D072BC36AC59}"/>
              </a:ext>
            </a:extLst>
          </p:cNvPr>
          <p:cNvSpPr txBox="1"/>
          <p:nvPr/>
        </p:nvSpPr>
        <p:spPr>
          <a:xfrm>
            <a:off x="3327625" y="5403348"/>
            <a:ext cx="2430192" cy="1107996"/>
          </a:xfrm>
          <a:prstGeom prst="rect">
            <a:avLst/>
          </a:prstGeom>
          <a:noFill/>
        </p:spPr>
        <p:txBody>
          <a:bodyPr wrap="square" rtlCol="0">
            <a:spAutoFit/>
          </a:bodyPr>
          <a:lstStyle/>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Mrs Smith </a:t>
            </a:r>
          </a:p>
          <a:p>
            <a:pPr algn="ctr"/>
            <a:endParaRPr lang="en-GB" sz="2200">
              <a:solidFill>
                <a:schemeClr val="accent2">
                  <a:lumMod val="50000"/>
                </a:schemeClr>
              </a:solidFill>
              <a:latin typeface="Sassoon Infant Rg" panose="02000503030000020003" pitchFamily="2" charset="0"/>
              <a:ea typeface="Sassoon Infant Rg" panose="02000503030000020003" pitchFamily="2" charset="0"/>
            </a:endParaRPr>
          </a:p>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Turtles</a:t>
            </a:r>
          </a:p>
        </p:txBody>
      </p:sp>
      <p:sp>
        <p:nvSpPr>
          <p:cNvPr id="4" name="TextBox 3">
            <a:extLst>
              <a:ext uri="{FF2B5EF4-FFF2-40B4-BE49-F238E27FC236}">
                <a16:creationId xmlns:a16="http://schemas.microsoft.com/office/drawing/2014/main" id="{503003A5-D82C-9BD2-57EF-D45C623C6835}"/>
              </a:ext>
            </a:extLst>
          </p:cNvPr>
          <p:cNvSpPr txBox="1"/>
          <p:nvPr/>
        </p:nvSpPr>
        <p:spPr>
          <a:xfrm>
            <a:off x="5961142" y="5435995"/>
            <a:ext cx="2430192" cy="1107996"/>
          </a:xfrm>
          <a:prstGeom prst="rect">
            <a:avLst/>
          </a:prstGeom>
          <a:noFill/>
        </p:spPr>
        <p:txBody>
          <a:bodyPr wrap="square" rtlCol="0">
            <a:spAutoFit/>
          </a:bodyPr>
          <a:lstStyle/>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Miss Pickford</a:t>
            </a:r>
          </a:p>
          <a:p>
            <a:pPr algn="ctr"/>
            <a:endParaRPr lang="en-GB" sz="2200">
              <a:solidFill>
                <a:schemeClr val="accent2">
                  <a:lumMod val="50000"/>
                </a:schemeClr>
              </a:solidFill>
              <a:latin typeface="Sassoon Infant Rg" panose="02000503030000020003" pitchFamily="2" charset="0"/>
              <a:ea typeface="Sassoon Infant Rg" panose="02000503030000020003" pitchFamily="2" charset="0"/>
            </a:endParaRPr>
          </a:p>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Seahorses</a:t>
            </a:r>
          </a:p>
        </p:txBody>
      </p:sp>
      <p:sp>
        <p:nvSpPr>
          <p:cNvPr id="5" name="TextBox 4">
            <a:extLst>
              <a:ext uri="{FF2B5EF4-FFF2-40B4-BE49-F238E27FC236}">
                <a16:creationId xmlns:a16="http://schemas.microsoft.com/office/drawing/2014/main" id="{B24A0F4A-57D8-1E80-9257-68DB6EB295B1}"/>
              </a:ext>
            </a:extLst>
          </p:cNvPr>
          <p:cNvSpPr txBox="1"/>
          <p:nvPr/>
        </p:nvSpPr>
        <p:spPr>
          <a:xfrm>
            <a:off x="9310749" y="5435995"/>
            <a:ext cx="2430192" cy="1107996"/>
          </a:xfrm>
          <a:prstGeom prst="rect">
            <a:avLst/>
          </a:prstGeom>
          <a:noFill/>
        </p:spPr>
        <p:txBody>
          <a:bodyPr wrap="square" rtlCol="0">
            <a:spAutoFit/>
          </a:bodyPr>
          <a:lstStyle/>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Miss Watson</a:t>
            </a:r>
          </a:p>
          <a:p>
            <a:pPr algn="ctr"/>
            <a:endParaRPr lang="en-GB" sz="2200">
              <a:solidFill>
                <a:schemeClr val="accent2">
                  <a:lumMod val="50000"/>
                </a:schemeClr>
              </a:solidFill>
              <a:latin typeface="Sassoon Infant Rg" panose="02000503030000020003" pitchFamily="2" charset="0"/>
              <a:ea typeface="Sassoon Infant Rg" panose="02000503030000020003" pitchFamily="2" charset="0"/>
            </a:endParaRPr>
          </a:p>
          <a:p>
            <a:pPr algn="ctr"/>
            <a:r>
              <a:rPr lang="en-GB" sz="2200">
                <a:solidFill>
                  <a:schemeClr val="accent2">
                    <a:lumMod val="50000"/>
                  </a:schemeClr>
                </a:solidFill>
                <a:latin typeface="Sassoon Infant Rg" panose="02000503030000020003" pitchFamily="2" charset="0"/>
                <a:ea typeface="Sassoon Infant Rg" panose="02000503030000020003" pitchFamily="2" charset="0"/>
              </a:rPr>
              <a:t>Lobsters</a:t>
            </a:r>
          </a:p>
        </p:txBody>
      </p:sp>
      <p:pic>
        <p:nvPicPr>
          <p:cNvPr id="9" name="Picture 8">
            <a:extLst>
              <a:ext uri="{FF2B5EF4-FFF2-40B4-BE49-F238E27FC236}">
                <a16:creationId xmlns:a16="http://schemas.microsoft.com/office/drawing/2014/main" id="{A5796E43-AA05-8B1B-B7AE-9FC3D419249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1" t="8347" r="5965" b="26824"/>
          <a:stretch/>
        </p:blipFill>
        <p:spPr>
          <a:xfrm rot="5400000">
            <a:off x="-329780" y="2275661"/>
            <a:ext cx="3882512" cy="22295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Picture 9">
            <a:extLst>
              <a:ext uri="{FF2B5EF4-FFF2-40B4-BE49-F238E27FC236}">
                <a16:creationId xmlns:a16="http://schemas.microsoft.com/office/drawing/2014/main" id="{79D2592A-6DE1-A992-01D4-8DBC7408996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136" t="3137" r="609" b="24804"/>
          <a:stretch/>
        </p:blipFill>
        <p:spPr>
          <a:xfrm rot="5400000">
            <a:off x="2520056" y="2288130"/>
            <a:ext cx="3882514" cy="22295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Picture 2">
            <a:extLst>
              <a:ext uri="{FF2B5EF4-FFF2-40B4-BE49-F238E27FC236}">
                <a16:creationId xmlns:a16="http://schemas.microsoft.com/office/drawing/2014/main" id="{B292FC5A-A66B-5C48-5FBF-CDCA717BE04A}"/>
              </a:ext>
            </a:extLst>
          </p:cNvPr>
          <p:cNvPicPr>
            <a:picLocks noChangeAspect="1"/>
          </p:cNvPicPr>
          <p:nvPr/>
        </p:nvPicPr>
        <p:blipFill rotWithShape="1">
          <a:blip r:embed="rId6"/>
          <a:srcRect l="24179" t="15471" r="298" b="-224"/>
          <a:stretch/>
        </p:blipFill>
        <p:spPr>
          <a:xfrm>
            <a:off x="6204664" y="1436728"/>
            <a:ext cx="2436122" cy="38825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Picture 3">
            <a:extLst>
              <a:ext uri="{FF2B5EF4-FFF2-40B4-BE49-F238E27FC236}">
                <a16:creationId xmlns:a16="http://schemas.microsoft.com/office/drawing/2014/main" id="{1846B44A-EB42-AD42-9A26-E683B60FA8B4}"/>
              </a:ext>
            </a:extLst>
          </p:cNvPr>
          <p:cNvPicPr>
            <a:picLocks noChangeAspect="1"/>
          </p:cNvPicPr>
          <p:nvPr/>
        </p:nvPicPr>
        <p:blipFill rotWithShape="1">
          <a:blip r:embed="rId7"/>
          <a:srcRect l="9829" t="5769" r="19813" b="11538"/>
          <a:stretch/>
        </p:blipFill>
        <p:spPr>
          <a:xfrm>
            <a:off x="9308905" y="1436075"/>
            <a:ext cx="2533663" cy="396904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866682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p:cNvSpPr/>
          <p:nvPr/>
        </p:nvSpPr>
        <p:spPr>
          <a:xfrm>
            <a:off x="2090329" y="799914"/>
            <a:ext cx="7206920" cy="923330"/>
          </a:xfrm>
          <a:prstGeom prst="wav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800" b="1">
                <a:latin typeface="Sassoon Infant Rg" panose="02000503030000020003" pitchFamily="2" charset="0"/>
                <a:ea typeface="Sassoon Infant Rg" panose="02000503030000020003" pitchFamily="2" charset="0"/>
              </a:rPr>
              <a:t>Every Child, Every Day, Every Possibility</a:t>
            </a:r>
          </a:p>
        </p:txBody>
      </p:sp>
      <p:pic>
        <p:nvPicPr>
          <p:cNvPr id="6149" name="Picture 6" descr="http://www.hamworthyparkjuniorschool.co.uk/img/footer/hamworthy-footer-bas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77300" y="6237288"/>
            <a:ext cx="1739900"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A08A98B7-0654-4834-A011-DF4D1E5B583D}"/>
              </a:ext>
            </a:extLst>
          </p:cNvPr>
          <p:cNvSpPr>
            <a:spLocks noGrp="1"/>
          </p:cNvSpPr>
          <p:nvPr>
            <p:ph sz="half" idx="1"/>
          </p:nvPr>
        </p:nvSpPr>
        <p:spPr>
          <a:xfrm>
            <a:off x="327974" y="1723244"/>
            <a:ext cx="5973453" cy="5071620"/>
          </a:xfrm>
        </p:spPr>
        <p:txBody>
          <a:bodyPr>
            <a:normAutofit fontScale="25000" lnSpcReduction="20000"/>
          </a:bodyPr>
          <a:lstStyle/>
          <a:p>
            <a:pPr marL="0" indent="0" fontAlgn="t">
              <a:lnSpc>
                <a:spcPct val="120000"/>
              </a:lnSpc>
              <a:buNone/>
            </a:pPr>
            <a:r>
              <a:rPr lang="en-US" sz="7200">
                <a:solidFill>
                  <a:schemeClr val="accent2">
                    <a:lumMod val="50000"/>
                  </a:schemeClr>
                </a:solidFill>
                <a:latin typeface="Sassoon Infant Rg" panose="02000503030000020003" pitchFamily="2" charset="0"/>
                <a:ea typeface="Sassoon Infant Rg" panose="02000503030000020003" pitchFamily="2" charset="0"/>
              </a:rPr>
              <a:t> </a:t>
            </a:r>
            <a:r>
              <a:rPr lang="en-US" sz="7200" b="1">
                <a:solidFill>
                  <a:schemeClr val="accent2">
                    <a:lumMod val="50000"/>
                  </a:schemeClr>
                </a:solidFill>
                <a:latin typeface="Sassoon Infant Rg" panose="02000503030000020003" pitchFamily="2" charset="0"/>
                <a:ea typeface="Sassoon Infant Rg" panose="02000503030000020003" pitchFamily="2" charset="0"/>
              </a:rPr>
              <a:t>Our ethos:</a:t>
            </a:r>
          </a:p>
          <a:p>
            <a:pPr marL="0" indent="0" fontAlgn="t">
              <a:lnSpc>
                <a:spcPct val="120000"/>
              </a:lnSpc>
              <a:buNone/>
            </a:pPr>
            <a:r>
              <a:rPr lang="en-US" sz="7200">
                <a:solidFill>
                  <a:schemeClr val="accent2">
                    <a:lumMod val="50000"/>
                  </a:schemeClr>
                </a:solidFill>
                <a:latin typeface="Sassoon Infant Rg" panose="02000503030000020003" pitchFamily="2" charset="0"/>
                <a:ea typeface="Sassoon Infant Rg" panose="02000503030000020003" pitchFamily="2" charset="0"/>
              </a:rPr>
              <a:t>A happy, caring, nurturing school where:</a:t>
            </a:r>
          </a:p>
          <a:p>
            <a:pPr fontAlgn="t">
              <a:lnSpc>
                <a:spcPct val="120000"/>
              </a:lnSpc>
            </a:pPr>
            <a:r>
              <a:rPr lang="en-US" sz="7200" b="1">
                <a:solidFill>
                  <a:schemeClr val="accent2">
                    <a:lumMod val="50000"/>
                  </a:schemeClr>
                </a:solidFill>
                <a:latin typeface="Sassoon Infant Rg" panose="02000503030000020003" pitchFamily="2" charset="0"/>
                <a:ea typeface="Sassoon Infant Rg" panose="02000503030000020003" pitchFamily="2" charset="0"/>
              </a:rPr>
              <a:t>every child</a:t>
            </a:r>
            <a:r>
              <a:rPr lang="en-US" sz="7200">
                <a:solidFill>
                  <a:schemeClr val="accent2">
                    <a:lumMod val="50000"/>
                  </a:schemeClr>
                </a:solidFill>
                <a:latin typeface="Sassoon Infant Rg" panose="02000503030000020003" pitchFamily="2" charset="0"/>
                <a:ea typeface="Sassoon Infant Rg" panose="02000503030000020003" pitchFamily="2" charset="0"/>
              </a:rPr>
              <a:t> is valued and supported for their uniqueness</a:t>
            </a:r>
          </a:p>
          <a:p>
            <a:pPr fontAlgn="t">
              <a:lnSpc>
                <a:spcPct val="120000"/>
              </a:lnSpc>
            </a:pPr>
            <a:r>
              <a:rPr lang="en-US" sz="7200" b="1">
                <a:solidFill>
                  <a:schemeClr val="accent2">
                    <a:lumMod val="50000"/>
                  </a:schemeClr>
                </a:solidFill>
                <a:latin typeface="Sassoon Infant Rg" panose="02000503030000020003" pitchFamily="2" charset="0"/>
                <a:ea typeface="Sassoon Infant Rg" panose="02000503030000020003" pitchFamily="2" charset="0"/>
              </a:rPr>
              <a:t>every day </a:t>
            </a:r>
            <a:r>
              <a:rPr lang="en-US" sz="7200">
                <a:solidFill>
                  <a:schemeClr val="accent2">
                    <a:lumMod val="50000"/>
                  </a:schemeClr>
                </a:solidFill>
                <a:latin typeface="Sassoon Infant Rg" panose="02000503030000020003" pitchFamily="2" charset="0"/>
                <a:ea typeface="Sassoon Infant Rg" panose="02000503030000020003" pitchFamily="2" charset="0"/>
              </a:rPr>
              <a:t>we provide high quality education, safeguarding and care – regardless of needs, experiences, barriers</a:t>
            </a:r>
          </a:p>
          <a:p>
            <a:pPr fontAlgn="t">
              <a:lnSpc>
                <a:spcPct val="120000"/>
              </a:lnSpc>
            </a:pPr>
            <a:r>
              <a:rPr lang="en-US" sz="7200">
                <a:solidFill>
                  <a:schemeClr val="accent2">
                    <a:lumMod val="50000"/>
                  </a:schemeClr>
                </a:solidFill>
                <a:latin typeface="Sassoon Infant Rg" panose="02000503030000020003" pitchFamily="2" charset="0"/>
                <a:ea typeface="Sassoon Infant Rg" panose="02000503030000020003" pitchFamily="2" charset="0"/>
              </a:rPr>
              <a:t>Enabling our children to develop a mindset and understanding of the many </a:t>
            </a:r>
            <a:r>
              <a:rPr lang="en-US" sz="7200" b="1">
                <a:solidFill>
                  <a:schemeClr val="accent2">
                    <a:lumMod val="50000"/>
                  </a:schemeClr>
                </a:solidFill>
                <a:latin typeface="Sassoon Infant Rg" panose="02000503030000020003" pitchFamily="2" charset="0"/>
                <a:ea typeface="Sassoon Infant Rg" panose="02000503030000020003" pitchFamily="2" charset="0"/>
              </a:rPr>
              <a:t>possibilities </a:t>
            </a:r>
            <a:r>
              <a:rPr lang="en-US" sz="7200">
                <a:solidFill>
                  <a:schemeClr val="accent2">
                    <a:lumMod val="50000"/>
                  </a:schemeClr>
                </a:solidFill>
                <a:latin typeface="Sassoon Infant Rg" panose="02000503030000020003" pitchFamily="2" charset="0"/>
                <a:ea typeface="Sassoon Infant Rg" panose="02000503030000020003" pitchFamily="2" charset="0"/>
              </a:rPr>
              <a:t>in school and for their bright future. </a:t>
            </a:r>
          </a:p>
          <a:p>
            <a:pPr marL="0" indent="0" fontAlgn="t">
              <a:lnSpc>
                <a:spcPct val="120000"/>
              </a:lnSpc>
              <a:buNone/>
            </a:pPr>
            <a:r>
              <a:rPr lang="en-US" sz="7200">
                <a:solidFill>
                  <a:schemeClr val="accent2">
                    <a:lumMod val="50000"/>
                  </a:schemeClr>
                </a:solidFill>
                <a:latin typeface="Sassoon Infant Rg" panose="02000503030000020003" pitchFamily="2" charset="0"/>
                <a:ea typeface="Sassoon Infant Rg" panose="02000503030000020003" pitchFamily="2" charset="0"/>
              </a:rPr>
              <a:t>Alongside this we believe</a:t>
            </a:r>
            <a:r>
              <a:rPr lang="en-US" sz="7200" b="1">
                <a:solidFill>
                  <a:schemeClr val="accent2">
                    <a:lumMod val="50000"/>
                  </a:schemeClr>
                </a:solidFill>
                <a:latin typeface="Sassoon Infant Rg" panose="02000503030000020003" pitchFamily="2" charset="0"/>
                <a:ea typeface="Sassoon Infant Rg" panose="02000503030000020003" pitchFamily="2" charset="0"/>
              </a:rPr>
              <a:t> every child</a:t>
            </a:r>
            <a:r>
              <a:rPr lang="en-US" sz="7200">
                <a:solidFill>
                  <a:schemeClr val="accent2">
                    <a:lumMod val="50000"/>
                  </a:schemeClr>
                </a:solidFill>
                <a:latin typeface="Sassoon Infant Rg" panose="02000503030000020003" pitchFamily="2" charset="0"/>
                <a:ea typeface="Sassoon Infant Rg" panose="02000503030000020003" pitchFamily="2" charset="0"/>
              </a:rPr>
              <a:t> should develop key learning skills that will enable them to flourish at school and beyond. These are known as our </a:t>
            </a:r>
            <a:r>
              <a:rPr lang="en-US" sz="7200" b="1">
                <a:solidFill>
                  <a:schemeClr val="accent2">
                    <a:lumMod val="50000"/>
                  </a:schemeClr>
                </a:solidFill>
                <a:latin typeface="Sassoon Infant Rg" panose="02000503030000020003" pitchFamily="2" charset="0"/>
                <a:ea typeface="Sassoon Infant Rg" panose="02000503030000020003" pitchFamily="2" charset="0"/>
              </a:rPr>
              <a:t>5Rs</a:t>
            </a:r>
            <a:r>
              <a:rPr lang="en-US" sz="7200">
                <a:solidFill>
                  <a:schemeClr val="accent2">
                    <a:lumMod val="50000"/>
                  </a:schemeClr>
                </a:solidFill>
                <a:latin typeface="Sassoon Infant Rg" panose="02000503030000020003" pitchFamily="2" charset="0"/>
                <a:ea typeface="Sassoon Infant Rg" panose="02000503030000020003" pitchFamily="2" charset="0"/>
              </a:rPr>
              <a:t> </a:t>
            </a:r>
          </a:p>
          <a:p>
            <a:pPr marL="0" indent="0" fontAlgn="t">
              <a:lnSpc>
                <a:spcPct val="120000"/>
              </a:lnSpc>
              <a:buNone/>
            </a:pPr>
            <a:r>
              <a:rPr lang="en-US" sz="7200">
                <a:solidFill>
                  <a:schemeClr val="accent2">
                    <a:lumMod val="50000"/>
                  </a:schemeClr>
                </a:solidFill>
                <a:latin typeface="Sassoon Infant Rg" panose="02000503030000020003" pitchFamily="2" charset="0"/>
                <a:ea typeface="Sassoon Infant Rg" panose="02000503030000020003" pitchFamily="2" charset="0"/>
              </a:rPr>
              <a:t>We want our children to leave us feeling as confident individuals, ready for the next stage of their education, inspired by the opportunities that their adult life will bring. </a:t>
            </a:r>
            <a:r>
              <a:rPr lang="en-US" sz="6400">
                <a:solidFill>
                  <a:schemeClr val="accent2">
                    <a:lumMod val="50000"/>
                  </a:schemeClr>
                </a:solidFill>
                <a:latin typeface="Sassoon Infant Rg" panose="02000503030000020003" pitchFamily="2" charset="0"/>
                <a:ea typeface="Sassoon Infant Rg" panose="02000503030000020003" pitchFamily="2" charset="0"/>
              </a:rPr>
              <a:t> </a:t>
            </a:r>
          </a:p>
          <a:p>
            <a:endParaRPr lang="en-GB"/>
          </a:p>
        </p:txBody>
      </p:sp>
      <p:pic>
        <p:nvPicPr>
          <p:cNvPr id="7" name="Content Placeholder 6">
            <a:extLst>
              <a:ext uri="{FF2B5EF4-FFF2-40B4-BE49-F238E27FC236}">
                <a16:creationId xmlns:a16="http://schemas.microsoft.com/office/drawing/2014/main" id="{43C44547-B1F5-99D6-1099-848131DA00C0}"/>
              </a:ext>
            </a:extLst>
          </p:cNvPr>
          <p:cNvPicPr>
            <a:picLocks noGrp="1" noChangeAspect="1"/>
          </p:cNvPicPr>
          <p:nvPr>
            <p:ph sz="half" idx="2"/>
          </p:nvPr>
        </p:nvPicPr>
        <p:blipFill rotWithShape="1">
          <a:blip r:embed="rId4"/>
          <a:srcRect l="1583" r="2667" b="7638"/>
          <a:stretch/>
        </p:blipFill>
        <p:spPr>
          <a:xfrm>
            <a:off x="6407087" y="1918193"/>
            <a:ext cx="5222450" cy="4237269"/>
          </a:xfrm>
          <a:prstGeom prst="rect">
            <a:avLst/>
          </a:prstGeom>
        </p:spPr>
      </p:pic>
      <p:sp>
        <p:nvSpPr>
          <p:cNvPr id="5" name="TextBox 4">
            <a:extLst>
              <a:ext uri="{FF2B5EF4-FFF2-40B4-BE49-F238E27FC236}">
                <a16:creationId xmlns:a16="http://schemas.microsoft.com/office/drawing/2014/main" id="{D58049EB-9EEF-4922-B34B-D6BAC9D75878}"/>
              </a:ext>
            </a:extLst>
          </p:cNvPr>
          <p:cNvSpPr txBox="1"/>
          <p:nvPr/>
        </p:nvSpPr>
        <p:spPr>
          <a:xfrm>
            <a:off x="327974" y="53469"/>
            <a:ext cx="11142483" cy="1015663"/>
          </a:xfrm>
          <a:prstGeom prst="rect">
            <a:avLst/>
          </a:prstGeom>
          <a:noFill/>
        </p:spPr>
        <p:txBody>
          <a:bodyPr wrap="square" rtlCol="0">
            <a:spAutoFit/>
          </a:bodyPr>
          <a:lstStyle/>
          <a:p>
            <a:pPr algn="ctr"/>
            <a:r>
              <a:rPr lang="en-US" sz="2400" b="1">
                <a:solidFill>
                  <a:srgbClr val="0000FF"/>
                </a:solidFill>
                <a:latin typeface="Sassoon Infant Rg" panose="02000503030000020003" pitchFamily="2" charset="0"/>
                <a:ea typeface="Sassoon Infant Rg" panose="02000503030000020003" pitchFamily="2" charset="0"/>
              </a:rPr>
              <a:t>Twin Sails Infant School &amp; Nursery and Hamworthy Park Junior School </a:t>
            </a:r>
            <a:r>
              <a:rPr lang="en-US" sz="2400" b="1">
                <a:solidFill>
                  <a:schemeClr val="bg2">
                    <a:lumMod val="75000"/>
                  </a:schemeClr>
                </a:solidFill>
                <a:latin typeface="Sassoon Infant Rg" panose="02000503030000020003" pitchFamily="2" charset="0"/>
                <a:ea typeface="Sassoon Infant Rg" panose="02000503030000020003" pitchFamily="2" charset="0"/>
              </a:rPr>
              <a:t>– </a:t>
            </a:r>
          </a:p>
          <a:p>
            <a:pPr algn="ctr"/>
            <a:r>
              <a:rPr lang="en-US">
                <a:solidFill>
                  <a:schemeClr val="accent2">
                    <a:lumMod val="50000"/>
                  </a:schemeClr>
                </a:solidFill>
                <a:latin typeface="Sassoon Infant Rg" panose="02000503030000020003" pitchFamily="2" charset="0"/>
                <a:ea typeface="Sassoon Infant Rg" panose="02000503030000020003" pitchFamily="2" charset="0"/>
              </a:rPr>
              <a:t>Hamworthy Primary School Federation</a:t>
            </a:r>
            <a:br>
              <a:rPr lang="en-US" b="1">
                <a:solidFill>
                  <a:schemeClr val="bg2">
                    <a:lumMod val="75000"/>
                  </a:schemeClr>
                </a:solidFill>
                <a:latin typeface="Sassoon Infant Rg" panose="02000503030000020003" pitchFamily="2" charset="0"/>
                <a:ea typeface="Sassoon Infant Rg" panose="02000503030000020003" pitchFamily="2" charset="0"/>
              </a:rPr>
            </a:br>
            <a:endParaRPr lang="en-GB" b="1">
              <a:solidFill>
                <a:schemeClr val="bg2">
                  <a:lumMod val="75000"/>
                </a:schemeClr>
              </a:solidFill>
              <a:latin typeface="Sassoon Infant Rg" panose="02000503030000020003" pitchFamily="2" charset="0"/>
              <a:ea typeface="Sassoon Infant Rg" panose="02000503030000020003" pitchFamily="2" charset="0"/>
            </a:endParaRPr>
          </a:p>
        </p:txBody>
      </p:sp>
    </p:spTree>
    <p:extLst>
      <p:ext uri="{BB962C8B-B14F-4D97-AF65-F5344CB8AC3E}">
        <p14:creationId xmlns:p14="http://schemas.microsoft.com/office/powerpoint/2010/main" val="2372631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8A0C9-54EF-D343-D9D9-9B35C70FC1C2}"/>
              </a:ext>
            </a:extLst>
          </p:cNvPr>
          <p:cNvSpPr>
            <a:spLocks noGrp="1"/>
          </p:cNvSpPr>
          <p:nvPr>
            <p:ph type="title"/>
          </p:nvPr>
        </p:nvSpPr>
        <p:spPr/>
        <p:txBody>
          <a:bodyPr/>
          <a:lstStyle/>
          <a:p>
            <a:r>
              <a:rPr lang="en-US" b="1">
                <a:solidFill>
                  <a:srgbClr val="0000FF"/>
                </a:solidFill>
                <a:latin typeface="Sassoon Infant Rg" panose="02000503030000020003" pitchFamily="2" charset="0"/>
                <a:ea typeface="Sassoon Infant Rg" panose="02000503030000020003" pitchFamily="2" charset="0"/>
              </a:rPr>
              <a:t>The Early Years Curriculum</a:t>
            </a:r>
            <a:endParaRPr lang="en-GB" b="1">
              <a:solidFill>
                <a:srgbClr val="0000FF"/>
              </a:solidFill>
              <a:latin typeface="Sassoon Infant Rg" panose="02000503030000020003" pitchFamily="2" charset="0"/>
              <a:ea typeface="Sassoon Infant Rg" panose="02000503030000020003" pitchFamily="2" charset="0"/>
            </a:endParaRPr>
          </a:p>
        </p:txBody>
      </p:sp>
      <p:sp>
        <p:nvSpPr>
          <p:cNvPr id="6" name="Content Placeholder 5">
            <a:extLst>
              <a:ext uri="{FF2B5EF4-FFF2-40B4-BE49-F238E27FC236}">
                <a16:creationId xmlns:a16="http://schemas.microsoft.com/office/drawing/2014/main" id="{064F4DF2-F84C-B421-2230-DC4AE2E72F48}"/>
              </a:ext>
            </a:extLst>
          </p:cNvPr>
          <p:cNvSpPr>
            <a:spLocks noGrp="1"/>
          </p:cNvSpPr>
          <p:nvPr>
            <p:ph idx="1"/>
          </p:nvPr>
        </p:nvSpPr>
        <p:spPr>
          <a:xfrm>
            <a:off x="522515" y="1901825"/>
            <a:ext cx="7049860" cy="4351338"/>
          </a:xfrm>
        </p:spPr>
        <p:txBody>
          <a:bodyPr>
            <a:normAutofit/>
          </a:bodyPr>
          <a:lstStyle/>
          <a:p>
            <a:r>
              <a:rPr lang="en-GB" sz="2400" b="0" i="0">
                <a:solidFill>
                  <a:schemeClr val="accent2">
                    <a:lumMod val="50000"/>
                  </a:schemeClr>
                </a:solidFill>
                <a:effectLst/>
                <a:latin typeface="Sassoon Infant Rg" panose="02000503030000020003" pitchFamily="2" charset="0"/>
                <a:ea typeface="Sassoon Infant Rg" panose="02000503030000020003" pitchFamily="2" charset="0"/>
              </a:rPr>
              <a:t>Play is a crucial component of early years learning, as it allows children to learn at their own pace and in their own unique way.</a:t>
            </a:r>
          </a:p>
          <a:p>
            <a:r>
              <a:rPr lang="en-GB" sz="2400" b="0" i="0">
                <a:solidFill>
                  <a:schemeClr val="accent2">
                    <a:lumMod val="50000"/>
                  </a:schemeClr>
                </a:solidFill>
                <a:effectLst/>
                <a:latin typeface="Sassoon Infant Rg" panose="02000503030000020003" pitchFamily="2" charset="0"/>
                <a:ea typeface="Sassoon Infant Rg" panose="02000503030000020003" pitchFamily="2" charset="0"/>
              </a:rPr>
              <a:t>The adult’s role is to observe and interact if the opportunity arises to extend learning, following the child’s interests. </a:t>
            </a:r>
          </a:p>
          <a:p>
            <a:r>
              <a:rPr lang="en-GB" sz="2400" b="0" i="0">
                <a:solidFill>
                  <a:schemeClr val="accent2">
                    <a:lumMod val="50000"/>
                  </a:schemeClr>
                </a:solidFill>
                <a:effectLst/>
                <a:latin typeface="Sassoon Infant Rg" panose="02000503030000020003" pitchFamily="2" charset="0"/>
                <a:ea typeface="Sassoon Infant Rg" panose="02000503030000020003" pitchFamily="2" charset="0"/>
              </a:rPr>
              <a:t>Children learn best when it's something a child is attracted to.</a:t>
            </a:r>
          </a:p>
          <a:p>
            <a:endParaRPr lang="en-GB" sz="2400">
              <a:solidFill>
                <a:schemeClr val="accent2">
                  <a:lumMod val="50000"/>
                </a:schemeClr>
              </a:solidFill>
              <a:latin typeface="Sassoon Infant Rg" panose="02000503030000020003" pitchFamily="2" charset="0"/>
              <a:ea typeface="Sassoon Infant Rg" panose="02000503030000020003" pitchFamily="2" charset="0"/>
            </a:endParaRPr>
          </a:p>
        </p:txBody>
      </p:sp>
      <p:pic>
        <p:nvPicPr>
          <p:cNvPr id="1026" name="Picture 2" descr="The Truth About Learning Through Play! | Play based classroom, Learning ...">
            <a:extLst>
              <a:ext uri="{FF2B5EF4-FFF2-40B4-BE49-F238E27FC236}">
                <a16:creationId xmlns:a16="http://schemas.microsoft.com/office/drawing/2014/main" id="{1A9E548F-A009-8581-84EC-8051AFC465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5289" y="1171575"/>
            <a:ext cx="4514850" cy="45148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4DDBC46-5321-1BED-A512-DD26BE1DDDEF}"/>
              </a:ext>
            </a:extLst>
          </p:cNvPr>
          <p:cNvSpPr/>
          <p:nvPr/>
        </p:nvSpPr>
        <p:spPr>
          <a:xfrm>
            <a:off x="8850086" y="5236029"/>
            <a:ext cx="2002971" cy="2721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84176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8A0C9-54EF-D343-D9D9-9B35C70FC1C2}"/>
              </a:ext>
            </a:extLst>
          </p:cNvPr>
          <p:cNvSpPr>
            <a:spLocks noGrp="1"/>
          </p:cNvSpPr>
          <p:nvPr>
            <p:ph type="title"/>
          </p:nvPr>
        </p:nvSpPr>
        <p:spPr/>
        <p:txBody>
          <a:bodyPr/>
          <a:lstStyle/>
          <a:p>
            <a:r>
              <a:rPr lang="en-US" b="1">
                <a:solidFill>
                  <a:srgbClr val="0000FF"/>
                </a:solidFill>
                <a:latin typeface="Sassoon Infant Rg" panose="02000503030000020003" pitchFamily="2" charset="0"/>
                <a:ea typeface="Sassoon Infant Rg" panose="02000503030000020003" pitchFamily="2" charset="0"/>
              </a:rPr>
              <a:t>The Early Years Curriculum</a:t>
            </a:r>
            <a:endParaRPr lang="en-GB" b="1">
              <a:solidFill>
                <a:srgbClr val="0000FF"/>
              </a:solidFill>
              <a:latin typeface="Sassoon Infant Rg" panose="02000503030000020003" pitchFamily="2" charset="0"/>
              <a:ea typeface="Sassoon Infant Rg" panose="02000503030000020003" pitchFamily="2" charset="0"/>
            </a:endParaRPr>
          </a:p>
        </p:txBody>
      </p:sp>
      <p:sp>
        <p:nvSpPr>
          <p:cNvPr id="6" name="Content Placeholder 5">
            <a:extLst>
              <a:ext uri="{FF2B5EF4-FFF2-40B4-BE49-F238E27FC236}">
                <a16:creationId xmlns:a16="http://schemas.microsoft.com/office/drawing/2014/main" id="{064F4DF2-F84C-B421-2230-DC4AE2E72F48}"/>
              </a:ext>
            </a:extLst>
          </p:cNvPr>
          <p:cNvSpPr>
            <a:spLocks noGrp="1"/>
          </p:cNvSpPr>
          <p:nvPr>
            <p:ph idx="1"/>
          </p:nvPr>
        </p:nvSpPr>
        <p:spPr>
          <a:xfrm>
            <a:off x="522515" y="1901824"/>
            <a:ext cx="10515600" cy="4818743"/>
          </a:xfrm>
        </p:spPr>
        <p:txBody>
          <a:bodyPr>
            <a:normAutofit fontScale="85000" lnSpcReduction="20000"/>
          </a:bodyPr>
          <a:lstStyle/>
          <a:p>
            <a:r>
              <a:rPr lang="en-GB" b="1">
                <a:solidFill>
                  <a:schemeClr val="accent2">
                    <a:lumMod val="50000"/>
                  </a:schemeClr>
                </a:solidFill>
                <a:latin typeface="Sassoon Infant Rg" panose="02000503030000020003" pitchFamily="2" charset="0"/>
                <a:ea typeface="Sassoon Infant Rg" panose="02000503030000020003" pitchFamily="2" charset="0"/>
              </a:rPr>
              <a:t>Prime Areas</a:t>
            </a:r>
          </a:p>
          <a:p>
            <a:pPr marL="0" indent="0" algn="l">
              <a:buNone/>
            </a:pPr>
            <a:r>
              <a:rPr lang="en-GB" b="0" i="0">
                <a:solidFill>
                  <a:schemeClr val="accent2">
                    <a:lumMod val="50000"/>
                  </a:schemeClr>
                </a:solidFill>
                <a:effectLst/>
                <a:latin typeface="Sassoon Infant Rg" panose="02000503030000020003" pitchFamily="2" charset="0"/>
                <a:ea typeface="Sassoon Infant Rg" panose="02000503030000020003" pitchFamily="2" charset="0"/>
              </a:rPr>
              <a:t>Personal, Social and Emotional Development.</a:t>
            </a:r>
          </a:p>
          <a:p>
            <a:pPr marL="0" indent="0" algn="l">
              <a:buNone/>
            </a:pPr>
            <a:r>
              <a:rPr lang="en-GB" b="0" i="0">
                <a:solidFill>
                  <a:schemeClr val="accent2">
                    <a:lumMod val="50000"/>
                  </a:schemeClr>
                </a:solidFill>
                <a:effectLst/>
                <a:latin typeface="Sassoon Infant Rg" panose="02000503030000020003" pitchFamily="2" charset="0"/>
                <a:ea typeface="Sassoon Infant Rg" panose="02000503030000020003" pitchFamily="2" charset="0"/>
              </a:rPr>
              <a:t>Physical Development.</a:t>
            </a:r>
          </a:p>
          <a:p>
            <a:pPr marL="0" indent="0" algn="l">
              <a:buNone/>
            </a:pPr>
            <a:r>
              <a:rPr lang="en-GB" b="0" i="0">
                <a:solidFill>
                  <a:schemeClr val="accent2">
                    <a:lumMod val="50000"/>
                  </a:schemeClr>
                </a:solidFill>
                <a:effectLst/>
                <a:latin typeface="Sassoon Infant Rg" panose="02000503030000020003" pitchFamily="2" charset="0"/>
                <a:ea typeface="Sassoon Infant Rg" panose="02000503030000020003" pitchFamily="2" charset="0"/>
              </a:rPr>
              <a:t>Communication and Language.</a:t>
            </a:r>
          </a:p>
          <a:p>
            <a:pPr marL="0" indent="0" algn="l">
              <a:buNone/>
            </a:pPr>
            <a:endParaRPr lang="en-GB">
              <a:solidFill>
                <a:schemeClr val="accent2">
                  <a:lumMod val="50000"/>
                </a:schemeClr>
              </a:solidFill>
              <a:latin typeface="Sassoon Infant Rg" panose="02000503030000020003" pitchFamily="2" charset="0"/>
              <a:ea typeface="Sassoon Infant Rg" panose="02000503030000020003" pitchFamily="2" charset="0"/>
            </a:endParaRPr>
          </a:p>
          <a:p>
            <a:r>
              <a:rPr lang="en-GB" b="1">
                <a:solidFill>
                  <a:schemeClr val="accent2">
                    <a:lumMod val="50000"/>
                  </a:schemeClr>
                </a:solidFill>
                <a:latin typeface="Sassoon Infant Rg" panose="02000503030000020003" pitchFamily="2" charset="0"/>
                <a:ea typeface="Sassoon Infant Rg" panose="02000503030000020003" pitchFamily="2" charset="0"/>
              </a:rPr>
              <a:t>Specific Areas</a:t>
            </a:r>
          </a:p>
          <a:p>
            <a:pPr marL="0" indent="0">
              <a:buNone/>
            </a:pPr>
            <a:r>
              <a:rPr lang="en-GB" b="0" i="0">
                <a:solidFill>
                  <a:schemeClr val="accent2">
                    <a:lumMod val="50000"/>
                  </a:schemeClr>
                </a:solidFill>
                <a:effectLst/>
                <a:latin typeface="Sassoon Infant Rg" panose="02000503030000020003" pitchFamily="2" charset="0"/>
                <a:ea typeface="Sassoon Infant Rg" panose="02000503030000020003" pitchFamily="2" charset="0"/>
              </a:rPr>
              <a:t>Literacy</a:t>
            </a:r>
          </a:p>
          <a:p>
            <a:pPr marL="0" indent="0" algn="l">
              <a:buNone/>
            </a:pPr>
            <a:r>
              <a:rPr lang="en-GB" b="0" i="0">
                <a:solidFill>
                  <a:schemeClr val="accent2">
                    <a:lumMod val="50000"/>
                  </a:schemeClr>
                </a:solidFill>
                <a:effectLst/>
                <a:latin typeface="Sassoon Infant Rg" panose="02000503030000020003" pitchFamily="2" charset="0"/>
                <a:ea typeface="Sassoon Infant Rg" panose="02000503030000020003" pitchFamily="2" charset="0"/>
              </a:rPr>
              <a:t>Mathematics</a:t>
            </a:r>
          </a:p>
          <a:p>
            <a:pPr marL="0" indent="0" algn="l">
              <a:buNone/>
            </a:pPr>
            <a:r>
              <a:rPr lang="en-GB" b="0" i="0">
                <a:solidFill>
                  <a:schemeClr val="accent2">
                    <a:lumMod val="50000"/>
                  </a:schemeClr>
                </a:solidFill>
                <a:effectLst/>
                <a:latin typeface="Sassoon Infant Rg" panose="02000503030000020003" pitchFamily="2" charset="0"/>
                <a:ea typeface="Sassoon Infant Rg" panose="02000503030000020003" pitchFamily="2" charset="0"/>
              </a:rPr>
              <a:t>Understanding the World</a:t>
            </a:r>
          </a:p>
          <a:p>
            <a:pPr marL="0" indent="0" algn="l">
              <a:buNone/>
            </a:pPr>
            <a:r>
              <a:rPr lang="en-GB" b="0" i="0">
                <a:solidFill>
                  <a:schemeClr val="accent2">
                    <a:lumMod val="50000"/>
                  </a:schemeClr>
                </a:solidFill>
                <a:effectLst/>
                <a:latin typeface="Sassoon Infant Rg" panose="02000503030000020003" pitchFamily="2" charset="0"/>
                <a:ea typeface="Sassoon Infant Rg" panose="02000503030000020003" pitchFamily="2" charset="0"/>
              </a:rPr>
              <a:t>Expressive Arts and Design</a:t>
            </a:r>
          </a:p>
          <a:p>
            <a:pPr marL="0" indent="0">
              <a:buNone/>
            </a:pPr>
            <a:endParaRPr lang="en-GB">
              <a:solidFill>
                <a:schemeClr val="accent2">
                  <a:lumMod val="50000"/>
                </a:schemeClr>
              </a:solidFill>
              <a:latin typeface="Sassoon Infant Rg" panose="02000503030000020003" pitchFamily="2" charset="0"/>
              <a:ea typeface="Sassoon Infant Rg" panose="02000503030000020003" pitchFamily="2" charset="0"/>
            </a:endParaRPr>
          </a:p>
          <a:p>
            <a:r>
              <a:rPr lang="en-GB">
                <a:solidFill>
                  <a:schemeClr val="accent2">
                    <a:lumMod val="50000"/>
                  </a:schemeClr>
                </a:solidFill>
                <a:latin typeface="Sassoon Infant Rg" panose="02000503030000020003" pitchFamily="2" charset="0"/>
                <a:ea typeface="Sassoon Infant Rg" panose="02000503030000020003" pitchFamily="2" charset="0"/>
              </a:rPr>
              <a:t>Early Learning Goals (ELGs)</a:t>
            </a:r>
          </a:p>
          <a:p>
            <a:endParaRPr lang="en-GB">
              <a:solidFill>
                <a:schemeClr val="accent2">
                  <a:lumMod val="50000"/>
                </a:schemeClr>
              </a:solidFill>
              <a:latin typeface="Sassoon Infant Rg" panose="02000503030000020003" pitchFamily="2" charset="0"/>
              <a:ea typeface="Sassoon Infant Rg" panose="02000503030000020003" pitchFamily="2" charset="0"/>
            </a:endParaRPr>
          </a:p>
        </p:txBody>
      </p:sp>
      <p:pic>
        <p:nvPicPr>
          <p:cNvPr id="1026" name="Picture 2" descr="The Truth About Learning Through Play! | Play based classroom, Learning ...">
            <a:extLst>
              <a:ext uri="{FF2B5EF4-FFF2-40B4-BE49-F238E27FC236}">
                <a16:creationId xmlns:a16="http://schemas.microsoft.com/office/drawing/2014/main" id="{1A9E548F-A009-8581-84EC-8051AFC465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2375" y="2205718"/>
            <a:ext cx="4514850" cy="45148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4DDBC46-5321-1BED-A512-DD26BE1DDDEF}"/>
              </a:ext>
            </a:extLst>
          </p:cNvPr>
          <p:cNvSpPr/>
          <p:nvPr/>
        </p:nvSpPr>
        <p:spPr>
          <a:xfrm>
            <a:off x="8850086" y="5236029"/>
            <a:ext cx="2002971" cy="2721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66062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8A0C9-54EF-D343-D9D9-9B35C70FC1C2}"/>
              </a:ext>
            </a:extLst>
          </p:cNvPr>
          <p:cNvSpPr>
            <a:spLocks noGrp="1"/>
          </p:cNvSpPr>
          <p:nvPr>
            <p:ph type="title"/>
          </p:nvPr>
        </p:nvSpPr>
        <p:spPr/>
        <p:txBody>
          <a:bodyPr/>
          <a:lstStyle/>
          <a:p>
            <a:r>
              <a:rPr lang="en-GB" b="1">
                <a:solidFill>
                  <a:srgbClr val="0000FF"/>
                </a:solidFill>
                <a:latin typeface="Sassoon Infant Rg" panose="02000503030000020003" pitchFamily="2" charset="0"/>
                <a:ea typeface="Sassoon Infant Rg" panose="02000503030000020003" pitchFamily="2" charset="0"/>
              </a:rPr>
              <a:t>The </a:t>
            </a:r>
            <a:r>
              <a:rPr lang="en-GB" b="1" err="1">
                <a:solidFill>
                  <a:srgbClr val="0000FF"/>
                </a:solidFill>
                <a:latin typeface="Sassoon Infant Rg" panose="02000503030000020003" pitchFamily="2" charset="0"/>
                <a:ea typeface="Sassoon Infant Rg" panose="02000503030000020003" pitchFamily="2" charset="0"/>
              </a:rPr>
              <a:t>Recception</a:t>
            </a:r>
            <a:r>
              <a:rPr lang="en-GB" b="1">
                <a:solidFill>
                  <a:srgbClr val="0000FF"/>
                </a:solidFill>
                <a:latin typeface="Sassoon Infant Rg" panose="02000503030000020003" pitchFamily="2" charset="0"/>
                <a:ea typeface="Sassoon Infant Rg" panose="02000503030000020003" pitchFamily="2" charset="0"/>
              </a:rPr>
              <a:t> Baseline</a:t>
            </a:r>
          </a:p>
        </p:txBody>
      </p:sp>
      <p:sp>
        <p:nvSpPr>
          <p:cNvPr id="6" name="Content Placeholder 5">
            <a:extLst>
              <a:ext uri="{FF2B5EF4-FFF2-40B4-BE49-F238E27FC236}">
                <a16:creationId xmlns:a16="http://schemas.microsoft.com/office/drawing/2014/main" id="{064F4DF2-F84C-B421-2230-DC4AE2E72F48}"/>
              </a:ext>
            </a:extLst>
          </p:cNvPr>
          <p:cNvSpPr>
            <a:spLocks noGrp="1"/>
          </p:cNvSpPr>
          <p:nvPr>
            <p:ph idx="1"/>
          </p:nvPr>
        </p:nvSpPr>
        <p:spPr>
          <a:xfrm>
            <a:off x="838200" y="1349826"/>
            <a:ext cx="10515600" cy="4718277"/>
          </a:xfrm>
        </p:spPr>
        <p:txBody>
          <a:bodyPr>
            <a:normAutofit/>
          </a:bodyPr>
          <a:lstStyle/>
          <a:p>
            <a:r>
              <a:rPr lang="en-GB" sz="2300">
                <a:solidFill>
                  <a:schemeClr val="accent2">
                    <a:lumMod val="50000"/>
                  </a:schemeClr>
                </a:solidFill>
                <a:latin typeface="Sassoon Infant Rg" panose="02000503030000020003" pitchFamily="2" charset="0"/>
                <a:ea typeface="Sassoon Infant Rg" panose="02000503030000020003" pitchFamily="2" charset="0"/>
              </a:rPr>
              <a:t>Within the first 6 weeks of starting Reception your child will be participating in the reception baseline assessment (RBA. The purpose of the assessment is to provide the starting point for a new measure that will help parents understand how well schools support their pupils to progress between reception and year 6.</a:t>
            </a:r>
            <a:endParaRPr lang="en-GB" sz="2300" i="0">
              <a:solidFill>
                <a:schemeClr val="accent2">
                  <a:lumMod val="50000"/>
                </a:schemeClr>
              </a:solidFill>
              <a:effectLst/>
              <a:latin typeface="Sassoon Infant Rg" panose="02000503030000020003" pitchFamily="2" charset="0"/>
              <a:ea typeface="Sassoon Infant Rg" panose="02000503030000020003" pitchFamily="2" charset="0"/>
            </a:endParaRPr>
          </a:p>
          <a:p>
            <a:r>
              <a:rPr lang="en-GB" sz="2300" i="0">
                <a:solidFill>
                  <a:schemeClr val="accent2">
                    <a:lumMod val="50000"/>
                  </a:schemeClr>
                </a:solidFill>
                <a:effectLst/>
                <a:latin typeface="Sassoon Infant Rg" panose="02000503030000020003" pitchFamily="2" charset="0"/>
                <a:ea typeface="Sassoon Infant Rg" panose="02000503030000020003" pitchFamily="2" charset="0"/>
              </a:rPr>
              <a:t>The Reception Baseline Assessment (RBA) is a short, interactive and practical assessment of your children's early literacy, communication, language and mathematics skills when they begin school, using materials that most children of your child's age will be familiar with. It is statutory for all schools.</a:t>
            </a:r>
          </a:p>
          <a:p>
            <a:r>
              <a:rPr lang="en-GB" sz="2300" i="0">
                <a:solidFill>
                  <a:schemeClr val="accent2">
                    <a:lumMod val="50000"/>
                  </a:schemeClr>
                </a:solidFill>
                <a:effectLst/>
                <a:latin typeface="Sassoon Infant Rg" panose="02000503030000020003" pitchFamily="2" charset="0"/>
                <a:ea typeface="Sassoon Infant Rg" panose="02000503030000020003" pitchFamily="2" charset="0"/>
              </a:rPr>
              <a:t>The RBA will provide an opportunity for your child to have valuable one-to-one time with their teacher at an early stage, so that the teacher can get to know your child better. </a:t>
            </a:r>
          </a:p>
          <a:p>
            <a:r>
              <a:rPr lang="en-GB" sz="2300">
                <a:solidFill>
                  <a:schemeClr val="accent2">
                    <a:lumMod val="50000"/>
                  </a:schemeClr>
                </a:solidFill>
                <a:latin typeface="Sassoon Infant Rg" panose="02000503030000020003" pitchFamily="2" charset="0"/>
                <a:ea typeface="Sassoon Infant Rg" panose="02000503030000020003" pitchFamily="2" charset="0"/>
              </a:rPr>
              <a:t>You do not need to do anything to prepare your child for this assessment.</a:t>
            </a:r>
          </a:p>
        </p:txBody>
      </p:sp>
      <p:pic>
        <p:nvPicPr>
          <p:cNvPr id="4" name="Picture 3">
            <a:extLst>
              <a:ext uri="{FF2B5EF4-FFF2-40B4-BE49-F238E27FC236}">
                <a16:creationId xmlns:a16="http://schemas.microsoft.com/office/drawing/2014/main" id="{973840A5-9623-5BD0-4841-62341583A295}"/>
              </a:ext>
            </a:extLst>
          </p:cNvPr>
          <p:cNvPicPr>
            <a:picLocks noChangeAspect="1"/>
          </p:cNvPicPr>
          <p:nvPr/>
        </p:nvPicPr>
        <p:blipFill>
          <a:blip r:embed="rId2"/>
          <a:stretch>
            <a:fillRect/>
          </a:stretch>
        </p:blipFill>
        <p:spPr>
          <a:xfrm>
            <a:off x="-1706430" y="5787973"/>
            <a:ext cx="12926838" cy="1009702"/>
          </a:xfrm>
          <a:prstGeom prst="rect">
            <a:avLst/>
          </a:prstGeom>
        </p:spPr>
      </p:pic>
      <p:pic>
        <p:nvPicPr>
          <p:cNvPr id="7" name="Picture 6">
            <a:extLst>
              <a:ext uri="{FF2B5EF4-FFF2-40B4-BE49-F238E27FC236}">
                <a16:creationId xmlns:a16="http://schemas.microsoft.com/office/drawing/2014/main" id="{F3CF9F7E-9458-1171-1F4E-C2201BCC0389}"/>
              </a:ext>
            </a:extLst>
          </p:cNvPr>
          <p:cNvPicPr>
            <a:picLocks noChangeAspect="1"/>
          </p:cNvPicPr>
          <p:nvPr/>
        </p:nvPicPr>
        <p:blipFill>
          <a:blip r:embed="rId3"/>
          <a:stretch>
            <a:fillRect/>
          </a:stretch>
        </p:blipFill>
        <p:spPr>
          <a:xfrm>
            <a:off x="11220408" y="5727397"/>
            <a:ext cx="917281" cy="1130603"/>
          </a:xfrm>
          <a:prstGeom prst="rect">
            <a:avLst/>
          </a:prstGeom>
        </p:spPr>
      </p:pic>
    </p:spTree>
    <p:extLst>
      <p:ext uri="{BB962C8B-B14F-4D97-AF65-F5344CB8AC3E}">
        <p14:creationId xmlns:p14="http://schemas.microsoft.com/office/powerpoint/2010/main" val="156786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1CAD3D0C-598D-F8E4-83F6-4E9A487132D5}"/>
              </a:ext>
            </a:extLst>
          </p:cNvPr>
          <p:cNvSpPr>
            <a:spLocks noGrp="1" noChangeArrowheads="1"/>
          </p:cNvSpPr>
          <p:nvPr>
            <p:ph type="title"/>
          </p:nvPr>
        </p:nvSpPr>
        <p:spPr>
          <a:xfrm>
            <a:off x="567891" y="292101"/>
            <a:ext cx="9642909" cy="1317625"/>
          </a:xfrm>
        </p:spPr>
        <p:txBody>
          <a:bodyPr/>
          <a:lstStyle/>
          <a:p>
            <a:r>
              <a:rPr lang="en-US" altLang="en-US" b="1">
                <a:solidFill>
                  <a:srgbClr val="0000FF"/>
                </a:solidFill>
                <a:effectLst/>
                <a:latin typeface="Sassoon Infant Rg" panose="02000503030000020003" pitchFamily="2" charset="0"/>
                <a:ea typeface="Sassoon Infant Rg" panose="02000503030000020003" pitchFamily="2" charset="0"/>
                <a:cs typeface="Sassoon Infant Rg" panose="02000503030000020003" pitchFamily="2" charset="0"/>
              </a:rPr>
              <a:t>What is phonics?</a:t>
            </a:r>
            <a:endParaRPr lang="en-GB" altLang="en-US" b="1">
              <a:solidFill>
                <a:srgbClr val="0000FF"/>
              </a:solidFill>
              <a:effectLst/>
              <a:latin typeface="Sassoon Infant Rg" panose="02000503030000020003" pitchFamily="2" charset="0"/>
              <a:ea typeface="Sassoon Infant Rg" panose="02000503030000020003" pitchFamily="2" charset="0"/>
              <a:cs typeface="Sassoon Infant Rg" panose="02000503030000020003" pitchFamily="2" charset="0"/>
            </a:endParaRPr>
          </a:p>
        </p:txBody>
      </p:sp>
      <p:sp>
        <p:nvSpPr>
          <p:cNvPr id="6" name="Content Placeholder 2">
            <a:extLst>
              <a:ext uri="{FF2B5EF4-FFF2-40B4-BE49-F238E27FC236}">
                <a16:creationId xmlns:a16="http://schemas.microsoft.com/office/drawing/2014/main" id="{3F245256-ED49-0B70-91ED-C475707E7B4A}"/>
              </a:ext>
            </a:extLst>
          </p:cNvPr>
          <p:cNvSpPr txBox="1">
            <a:spLocks/>
          </p:cNvSpPr>
          <p:nvPr/>
        </p:nvSpPr>
        <p:spPr bwMode="auto">
          <a:xfrm>
            <a:off x="269506" y="1609726"/>
            <a:ext cx="8017845" cy="5137583"/>
          </a:xfrm>
          <a:prstGeom prst="rect">
            <a:avLst/>
          </a:prstGeom>
          <a:noFill/>
          <a:ln w="9525">
            <a:noFill/>
            <a:miter lim="800000"/>
            <a:headEnd/>
            <a:tailEnd/>
          </a:ln>
          <a:effectLst/>
        </p:spPr>
        <p:txBody>
          <a:bodyPr/>
          <a:lstStyle>
            <a:lvl1pPr marL="342900" indent="-34290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r>
              <a:rPr lang="en-US" altLang="en-US" sz="2800">
                <a:solidFill>
                  <a:schemeClr val="accent2">
                    <a:lumMod val="50000"/>
                  </a:schemeClr>
                </a:solidFill>
                <a:latin typeface="Sassoon Infant Rg" panose="02000503030000020003" pitchFamily="2" charset="0"/>
                <a:ea typeface="Sassoon Infant Rg" panose="02000503030000020003" pitchFamily="2" charset="0"/>
              </a:rPr>
              <a:t>P</a:t>
            </a:r>
            <a:r>
              <a:rPr lang="en-GB" altLang="en-US" sz="2800" err="1">
                <a:solidFill>
                  <a:schemeClr val="accent2">
                    <a:lumMod val="50000"/>
                  </a:schemeClr>
                </a:solidFill>
                <a:latin typeface="Sassoon Infant Rg" panose="02000503030000020003" pitchFamily="2" charset="0"/>
                <a:ea typeface="Sassoon Infant Rg" panose="02000503030000020003" pitchFamily="2" charset="0"/>
              </a:rPr>
              <a:t>honics</a:t>
            </a:r>
            <a:r>
              <a:rPr lang="en-GB" altLang="en-US" sz="2800">
                <a:solidFill>
                  <a:schemeClr val="accent2">
                    <a:lumMod val="50000"/>
                  </a:schemeClr>
                </a:solidFill>
                <a:latin typeface="Sassoon Infant Rg" panose="02000503030000020003" pitchFamily="2" charset="0"/>
                <a:ea typeface="Sassoon Infant Rg" panose="02000503030000020003" pitchFamily="2" charset="0"/>
              </a:rPr>
              <a:t> is a way of teaching children how to read and write.</a:t>
            </a:r>
          </a:p>
          <a:p>
            <a:r>
              <a:rPr lang="en-GB" altLang="en-US" sz="2800">
                <a:solidFill>
                  <a:schemeClr val="accent2">
                    <a:lumMod val="50000"/>
                  </a:schemeClr>
                </a:solidFill>
                <a:latin typeface="Sassoon Infant Rg" panose="02000503030000020003" pitchFamily="2" charset="0"/>
                <a:ea typeface="Sassoon Infant Rg" panose="02000503030000020003" pitchFamily="2" charset="0"/>
              </a:rPr>
              <a:t>Little Wandle</a:t>
            </a:r>
          </a:p>
          <a:p>
            <a:r>
              <a:rPr lang="en-GB" altLang="en-US" sz="2800">
                <a:solidFill>
                  <a:schemeClr val="accent2">
                    <a:lumMod val="50000"/>
                  </a:schemeClr>
                </a:solidFill>
                <a:latin typeface="Sassoon Infant Rg" panose="02000503030000020003" pitchFamily="2" charset="0"/>
                <a:ea typeface="Sassoon Infant Rg" panose="02000503030000020003" pitchFamily="2" charset="0"/>
              </a:rPr>
              <a:t>It helps children hear, identify and use different sounds that distinguish one word from another in the English language.</a:t>
            </a:r>
          </a:p>
          <a:p>
            <a:r>
              <a:rPr lang="en-GB" altLang="en-US" sz="2800">
                <a:solidFill>
                  <a:schemeClr val="accent2">
                    <a:lumMod val="50000"/>
                  </a:schemeClr>
                </a:solidFill>
                <a:latin typeface="Sassoon Infant Rg" panose="02000503030000020003" pitchFamily="2" charset="0"/>
                <a:ea typeface="Sassoon Infant Rg" panose="02000503030000020003" pitchFamily="2" charset="0"/>
              </a:rPr>
              <a:t>Knowing phonics will help children to: </a:t>
            </a:r>
          </a:p>
          <a:p>
            <a:pPr>
              <a:buFontTx/>
              <a:buChar char="-"/>
            </a:pPr>
            <a:r>
              <a:rPr lang="en-GB" altLang="en-US" sz="2800">
                <a:solidFill>
                  <a:schemeClr val="accent2">
                    <a:lumMod val="50000"/>
                  </a:schemeClr>
                </a:solidFill>
                <a:latin typeface="Sassoon Infant Rg" panose="02000503030000020003" pitchFamily="2" charset="0"/>
                <a:ea typeface="Sassoon Infant Rg" panose="02000503030000020003" pitchFamily="2" charset="0"/>
              </a:rPr>
              <a:t>understand which letters to use when writing words</a:t>
            </a:r>
          </a:p>
          <a:p>
            <a:pPr>
              <a:buFontTx/>
              <a:buChar char="-"/>
            </a:pPr>
            <a:r>
              <a:rPr lang="en-GB" altLang="en-US" sz="2800">
                <a:solidFill>
                  <a:schemeClr val="accent2">
                    <a:lumMod val="50000"/>
                  </a:schemeClr>
                </a:solidFill>
                <a:latin typeface="Sassoon Infant Rg" panose="02000503030000020003" pitchFamily="2" charset="0"/>
                <a:ea typeface="Sassoon Infant Rg" panose="02000503030000020003" pitchFamily="2" charset="0"/>
              </a:rPr>
              <a:t>To become fluent readers.</a:t>
            </a:r>
          </a:p>
          <a:p>
            <a:pPr>
              <a:buFontTx/>
              <a:buChar char="-"/>
            </a:pPr>
            <a:r>
              <a:rPr lang="en-GB" altLang="en-US" sz="2800">
                <a:solidFill>
                  <a:schemeClr val="accent2">
                    <a:lumMod val="50000"/>
                  </a:schemeClr>
                </a:solidFill>
                <a:latin typeface="Sassoon Infant Rg" panose="02000503030000020003" pitchFamily="2" charset="0"/>
                <a:ea typeface="Sassoon Infant Rg" panose="02000503030000020003" pitchFamily="2" charset="0"/>
              </a:rPr>
              <a:t>Please keep reading records in your child’s bookbag.</a:t>
            </a:r>
          </a:p>
          <a:p>
            <a:pPr>
              <a:buFontTx/>
              <a:buChar char="-"/>
            </a:pPr>
            <a:endParaRPr lang="en-GB" altLang="en-US" sz="2800">
              <a:solidFill>
                <a:schemeClr val="accent2">
                  <a:lumMod val="50000"/>
                </a:schemeClr>
              </a:solidFill>
              <a:latin typeface="Sassoon Infant Rg" panose="02000503030000020003" pitchFamily="2" charset="0"/>
              <a:ea typeface="Sassoon Infant Rg" panose="02000503030000020003" pitchFamily="2" charset="0"/>
            </a:endParaRPr>
          </a:p>
          <a:p>
            <a:pPr>
              <a:buFontTx/>
              <a:buChar char="-"/>
            </a:pPr>
            <a:endParaRPr lang="en-GB" altLang="en-US" sz="2800">
              <a:solidFill>
                <a:schemeClr val="accent2">
                  <a:lumMod val="50000"/>
                </a:schemeClr>
              </a:solidFill>
              <a:latin typeface="Sassoon Infant Rg" panose="02000503030000020003" pitchFamily="2" charset="0"/>
              <a:ea typeface="Sassoon Infant Rg" panose="02000503030000020003" pitchFamily="2" charset="0"/>
            </a:endParaRPr>
          </a:p>
          <a:p>
            <a:pPr>
              <a:buFontTx/>
              <a:buChar char="-"/>
            </a:pPr>
            <a:endParaRPr lang="en-GB" altLang="en-US" sz="2800">
              <a:solidFill>
                <a:schemeClr val="accent2">
                  <a:lumMod val="50000"/>
                </a:schemeClr>
              </a:solidFill>
              <a:latin typeface="Sassoon Infant Rg" panose="02000503030000020003" pitchFamily="2" charset="0"/>
              <a:ea typeface="Sassoon Infant Rg" panose="02000503030000020003" pitchFamily="2" charset="0"/>
            </a:endParaRPr>
          </a:p>
        </p:txBody>
      </p:sp>
      <p:pic>
        <p:nvPicPr>
          <p:cNvPr id="4" name="Picture 2" descr="Image preview">
            <a:extLst>
              <a:ext uri="{FF2B5EF4-FFF2-40B4-BE49-F238E27FC236}">
                <a16:creationId xmlns:a16="http://schemas.microsoft.com/office/drawing/2014/main" id="{45C9162B-FB02-0F5E-741F-7A86840799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8193" y="1777684"/>
            <a:ext cx="39243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5A35F-F5FA-4AE0-B395-D4AF18032727}"/>
              </a:ext>
            </a:extLst>
          </p:cNvPr>
          <p:cNvSpPr>
            <a:spLocks noGrp="1"/>
          </p:cNvSpPr>
          <p:nvPr>
            <p:ph type="title"/>
          </p:nvPr>
        </p:nvSpPr>
        <p:spPr>
          <a:xfrm>
            <a:off x="160256" y="235670"/>
            <a:ext cx="10967992" cy="999241"/>
          </a:xfrm>
        </p:spPr>
        <p:txBody>
          <a:bodyPr vert="horz" lIns="91440" tIns="45720" rIns="91440" bIns="45720" rtlCol="0" anchor="t">
            <a:normAutofit/>
          </a:bodyPr>
          <a:lstStyle/>
          <a:p>
            <a:r>
              <a:rPr lang="en-US" b="1">
                <a:solidFill>
                  <a:srgbClr val="0000FF"/>
                </a:solidFill>
                <a:latin typeface="Sassoon Infant Rg" panose="02000503030000020003" pitchFamily="2" charset="0"/>
                <a:ea typeface="Sassoon Infant Rg" panose="02000503030000020003" pitchFamily="2" charset="0"/>
                <a:cs typeface="Calibri" panose="020F0502020204030204" pitchFamily="34" charset="0"/>
              </a:rPr>
              <a:t>Attendance</a:t>
            </a:r>
          </a:p>
        </p:txBody>
      </p:sp>
      <p:pic>
        <p:nvPicPr>
          <p:cNvPr id="1026" name="Picture 2">
            <a:extLst>
              <a:ext uri="{FF2B5EF4-FFF2-40B4-BE49-F238E27FC236}">
                <a16:creationId xmlns:a16="http://schemas.microsoft.com/office/drawing/2014/main" id="{5475DC2D-B3CF-45BE-9FF6-00A04D2E32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37" r="3604"/>
          <a:stretch/>
        </p:blipFill>
        <p:spPr bwMode="auto">
          <a:xfrm>
            <a:off x="6581854" y="1073088"/>
            <a:ext cx="5449889" cy="5638797"/>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Lst>
        </p:spPr>
      </p:pic>
      <p:sp>
        <p:nvSpPr>
          <p:cNvPr id="3" name="TextBox 2">
            <a:extLst>
              <a:ext uri="{FF2B5EF4-FFF2-40B4-BE49-F238E27FC236}">
                <a16:creationId xmlns:a16="http://schemas.microsoft.com/office/drawing/2014/main" id="{1F3AC1F8-BB1E-469A-B864-25A9841AACC9}"/>
              </a:ext>
            </a:extLst>
          </p:cNvPr>
          <p:cNvSpPr txBox="1"/>
          <p:nvPr/>
        </p:nvSpPr>
        <p:spPr>
          <a:xfrm>
            <a:off x="160256" y="1143000"/>
            <a:ext cx="6259398" cy="5568885"/>
          </a:xfrm>
          <a:prstGeom prst="rect">
            <a:avLst/>
          </a:prstGeom>
        </p:spPr>
        <p:txBody>
          <a:bodyPr vert="horz" lIns="91440" tIns="45720" rIns="91440" bIns="45720" rtlCol="0">
            <a:normAutofit fontScale="92500" lnSpcReduction="10000"/>
          </a:bodyPr>
          <a:lstStyle/>
          <a:p>
            <a:pPr defTabSz="457200">
              <a:lnSpc>
                <a:spcPct val="90000"/>
              </a:lnSpc>
              <a:spcBef>
                <a:spcPts val="1000"/>
              </a:spcBef>
              <a:buClr>
                <a:schemeClr val="bg2">
                  <a:lumMod val="40000"/>
                  <a:lumOff val="60000"/>
                </a:schemeClr>
              </a:buClr>
              <a:buSzPct val="80000"/>
              <a:buFont typeface="Wingdings 3" charset="2"/>
              <a:buChar char=""/>
            </a:pPr>
            <a:r>
              <a:rPr lang="en-US" sz="28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Attendance is a national priority</a:t>
            </a:r>
          </a:p>
          <a:p>
            <a:pPr defTabSz="457200">
              <a:lnSpc>
                <a:spcPct val="90000"/>
              </a:lnSpc>
              <a:spcBef>
                <a:spcPts val="1000"/>
              </a:spcBef>
              <a:buClr>
                <a:schemeClr val="bg2">
                  <a:lumMod val="40000"/>
                  <a:lumOff val="60000"/>
                </a:schemeClr>
              </a:buClr>
              <a:buSzPct val="80000"/>
              <a:buFont typeface="Wingdings 3" charset="2"/>
              <a:buChar char=""/>
            </a:pPr>
            <a:endParaRPr lang="en-US" sz="28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endParaRPr>
          </a:p>
          <a:p>
            <a:pPr defTabSz="457200">
              <a:lnSpc>
                <a:spcPct val="90000"/>
              </a:lnSpc>
              <a:spcBef>
                <a:spcPts val="1000"/>
              </a:spcBef>
              <a:buClr>
                <a:schemeClr val="bg2">
                  <a:lumMod val="40000"/>
                  <a:lumOff val="60000"/>
                </a:schemeClr>
              </a:buClr>
              <a:buSzPct val="80000"/>
              <a:buFont typeface="Wingdings 3" charset="2"/>
              <a:buChar char=""/>
            </a:pPr>
            <a:r>
              <a:rPr lang="en-US" sz="28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All children deserve the right to attend school regularly to ensure they are able to access the full education offer,  which enables them to achieve their potential.</a:t>
            </a:r>
          </a:p>
          <a:p>
            <a:pPr defTabSz="457200">
              <a:lnSpc>
                <a:spcPct val="90000"/>
              </a:lnSpc>
              <a:spcBef>
                <a:spcPts val="1000"/>
              </a:spcBef>
              <a:buClr>
                <a:schemeClr val="bg2">
                  <a:lumMod val="40000"/>
                  <a:lumOff val="60000"/>
                </a:schemeClr>
              </a:buClr>
              <a:buSzPct val="80000"/>
              <a:buFont typeface="Wingdings 3" charset="2"/>
              <a:buChar char=""/>
            </a:pPr>
            <a:endParaRPr lang="en-US" sz="28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endParaRPr>
          </a:p>
          <a:p>
            <a:pPr defTabSz="457200">
              <a:lnSpc>
                <a:spcPct val="90000"/>
              </a:lnSpc>
              <a:spcBef>
                <a:spcPts val="1000"/>
              </a:spcBef>
              <a:buClr>
                <a:schemeClr val="bg2">
                  <a:lumMod val="40000"/>
                  <a:lumOff val="60000"/>
                </a:schemeClr>
              </a:buClr>
              <a:buSzPct val="80000"/>
              <a:buFont typeface="Wingdings 3" charset="2"/>
              <a:buChar char=""/>
            </a:pPr>
            <a:r>
              <a:rPr lang="en-US" sz="28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As a school, we are highly committed to working together with families to provide challenge and support</a:t>
            </a:r>
          </a:p>
          <a:p>
            <a:pPr defTabSz="457200">
              <a:lnSpc>
                <a:spcPct val="90000"/>
              </a:lnSpc>
              <a:spcBef>
                <a:spcPts val="1000"/>
              </a:spcBef>
              <a:buClr>
                <a:schemeClr val="bg2">
                  <a:lumMod val="40000"/>
                  <a:lumOff val="60000"/>
                </a:schemeClr>
              </a:buClr>
              <a:buSzPct val="80000"/>
              <a:buFont typeface="Wingdings 3" charset="2"/>
              <a:buChar char=""/>
            </a:pPr>
            <a:r>
              <a:rPr lang="en-US" sz="28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We monitor every 3 weeks, it is our duty to highlight to parents the relationship between attendance and achievement – we do this with phone calls, a letter or invite to a meeting</a:t>
            </a:r>
          </a:p>
          <a:p>
            <a:pPr defTabSz="457200">
              <a:lnSpc>
                <a:spcPct val="90000"/>
              </a:lnSpc>
              <a:spcBef>
                <a:spcPts val="1000"/>
              </a:spcBef>
              <a:buClr>
                <a:schemeClr val="bg2">
                  <a:lumMod val="40000"/>
                  <a:lumOff val="60000"/>
                </a:schemeClr>
              </a:buClr>
              <a:buSzPct val="80000"/>
              <a:buFont typeface="Wingdings 3" charset="2"/>
              <a:buChar char=""/>
            </a:pPr>
            <a:endParaRPr lang="en-US" sz="1500">
              <a:latin typeface="+mj-lt"/>
              <a:ea typeface="+mj-ea"/>
              <a:cs typeface="+mj-cs"/>
            </a:endParaRPr>
          </a:p>
        </p:txBody>
      </p:sp>
    </p:spTree>
    <p:extLst>
      <p:ext uri="{BB962C8B-B14F-4D97-AF65-F5344CB8AC3E}">
        <p14:creationId xmlns:p14="http://schemas.microsoft.com/office/powerpoint/2010/main" val="1988875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D6223F-822A-522D-3CAB-CB0221DB24AC}"/>
              </a:ext>
            </a:extLst>
          </p:cNvPr>
          <p:cNvSpPr>
            <a:spLocks noGrp="1"/>
          </p:cNvSpPr>
          <p:nvPr>
            <p:ph type="title"/>
          </p:nvPr>
        </p:nvSpPr>
        <p:spPr>
          <a:xfrm>
            <a:off x="329609" y="365125"/>
            <a:ext cx="11024191" cy="1325563"/>
          </a:xfrm>
        </p:spPr>
        <p:txBody>
          <a:bodyPr/>
          <a:lstStyle/>
          <a:p>
            <a:r>
              <a:rPr lang="en-US" b="1">
                <a:solidFill>
                  <a:srgbClr val="0000FF"/>
                </a:solidFill>
                <a:latin typeface="Sassoon Infant Rg" panose="02000503030000020003" pitchFamily="2" charset="0"/>
                <a:ea typeface="Sassoon Infant Rg" panose="02000503030000020003" pitchFamily="2" charset="0"/>
                <a:cs typeface="Calibri" panose="020F0502020204030204" pitchFamily="34" charset="0"/>
              </a:rPr>
              <a:t>Attendance</a:t>
            </a:r>
            <a:endParaRPr lang="en-GB" b="1">
              <a:solidFill>
                <a:srgbClr val="0000FF"/>
              </a:solidFill>
              <a:latin typeface="Sassoon Infant Rg" panose="02000503030000020003" pitchFamily="2" charset="0"/>
              <a:ea typeface="Sassoon Infant Rg" panose="02000503030000020003" pitchFamily="2" charset="0"/>
            </a:endParaRPr>
          </a:p>
        </p:txBody>
      </p:sp>
      <p:sp>
        <p:nvSpPr>
          <p:cNvPr id="5" name="Content Placeholder 4">
            <a:extLst>
              <a:ext uri="{FF2B5EF4-FFF2-40B4-BE49-F238E27FC236}">
                <a16:creationId xmlns:a16="http://schemas.microsoft.com/office/drawing/2014/main" id="{C3FAA7B8-4C3D-8716-83BC-AEA691866E36}"/>
              </a:ext>
            </a:extLst>
          </p:cNvPr>
          <p:cNvSpPr>
            <a:spLocks noGrp="1"/>
          </p:cNvSpPr>
          <p:nvPr>
            <p:ph sz="half" idx="1"/>
          </p:nvPr>
        </p:nvSpPr>
        <p:spPr>
          <a:xfrm>
            <a:off x="179108" y="1508289"/>
            <a:ext cx="10143244" cy="5094530"/>
          </a:xfrm>
        </p:spPr>
        <p:txBody>
          <a:bodyPr>
            <a:normAutofit fontScale="92500"/>
          </a:bodyPr>
          <a:lstStyle/>
          <a:p>
            <a:pPr marL="0" indent="0">
              <a:buNone/>
            </a:pPr>
            <a:r>
              <a:rPr lang="en-US">
                <a:solidFill>
                  <a:schemeClr val="accent2">
                    <a:lumMod val="50000"/>
                  </a:schemeClr>
                </a:solidFill>
                <a:latin typeface="Sassoon Infant Rg" panose="02000503030000020003" pitchFamily="2" charset="0"/>
                <a:ea typeface="Sassoon Infant Rg" panose="02000503030000020003" pitchFamily="2" charset="0"/>
              </a:rPr>
              <a:t>Therefore, </a:t>
            </a:r>
            <a:r>
              <a:rPr lang="en-US" b="1">
                <a:solidFill>
                  <a:schemeClr val="accent2">
                    <a:lumMod val="50000"/>
                  </a:schemeClr>
                </a:solidFill>
                <a:latin typeface="Sassoon Infant Rg" panose="02000503030000020003" pitchFamily="2" charset="0"/>
                <a:ea typeface="Sassoon Infant Rg" panose="02000503030000020003" pitchFamily="2" charset="0"/>
              </a:rPr>
              <a:t>please</a:t>
            </a:r>
            <a:r>
              <a:rPr lang="en-US">
                <a:solidFill>
                  <a:schemeClr val="accent2">
                    <a:lumMod val="50000"/>
                  </a:schemeClr>
                </a:solidFill>
                <a:latin typeface="Sassoon Infant Rg" panose="02000503030000020003" pitchFamily="2" charset="0"/>
                <a:ea typeface="Sassoon Infant Rg" panose="02000503030000020003" pitchFamily="2" charset="0"/>
              </a:rPr>
              <a:t>:</a:t>
            </a:r>
          </a:p>
          <a:p>
            <a:r>
              <a:rPr lang="en-US">
                <a:solidFill>
                  <a:schemeClr val="accent2">
                    <a:lumMod val="50000"/>
                  </a:schemeClr>
                </a:solidFill>
                <a:latin typeface="Sassoon Infant Rg" panose="02000503030000020003" pitchFamily="2" charset="0"/>
                <a:ea typeface="Sassoon Infant Rg" panose="02000503030000020003" pitchFamily="2" charset="0"/>
              </a:rPr>
              <a:t>Bring them in on time! Late makes them feel different</a:t>
            </a:r>
          </a:p>
          <a:p>
            <a:r>
              <a:rPr lang="en-US">
                <a:solidFill>
                  <a:schemeClr val="accent2">
                    <a:lumMod val="50000"/>
                  </a:schemeClr>
                </a:solidFill>
                <a:latin typeface="Sassoon Infant Rg" panose="02000503030000020003" pitchFamily="2" charset="0"/>
                <a:ea typeface="Sassoon Infant Rg" panose="02000503030000020003" pitchFamily="2" charset="0"/>
              </a:rPr>
              <a:t>Phone in every day about why your child is absent.</a:t>
            </a:r>
          </a:p>
          <a:p>
            <a:r>
              <a:rPr lang="en-US">
                <a:solidFill>
                  <a:schemeClr val="accent2">
                    <a:lumMod val="50000"/>
                  </a:schemeClr>
                </a:solidFill>
                <a:latin typeface="Sassoon Infant Rg" panose="02000503030000020003" pitchFamily="2" charset="0"/>
                <a:ea typeface="Sassoon Infant Rg" panose="02000503030000020003" pitchFamily="2" charset="0"/>
              </a:rPr>
              <a:t>Only keep them at home if they have sickness /                                </a:t>
            </a:r>
            <a:r>
              <a:rPr lang="en-US" err="1">
                <a:solidFill>
                  <a:schemeClr val="accent2">
                    <a:lumMod val="50000"/>
                  </a:schemeClr>
                </a:solidFill>
                <a:latin typeface="Sassoon Infant Rg" panose="02000503030000020003" pitchFamily="2" charset="0"/>
                <a:ea typeface="Sassoon Infant Rg" panose="02000503030000020003" pitchFamily="2" charset="0"/>
              </a:rPr>
              <a:t>diarrhoea</a:t>
            </a:r>
            <a:r>
              <a:rPr lang="en-US">
                <a:solidFill>
                  <a:schemeClr val="accent2">
                    <a:lumMod val="50000"/>
                  </a:schemeClr>
                </a:solidFill>
                <a:latin typeface="Sassoon Infant Rg" panose="02000503030000020003" pitchFamily="2" charset="0"/>
                <a:ea typeface="Sassoon Infant Rg" panose="02000503030000020003" pitchFamily="2" charset="0"/>
              </a:rPr>
              <a:t>,  temperature</a:t>
            </a:r>
          </a:p>
          <a:p>
            <a:r>
              <a:rPr lang="en-US">
                <a:solidFill>
                  <a:schemeClr val="accent2">
                    <a:lumMod val="50000"/>
                  </a:schemeClr>
                </a:solidFill>
                <a:latin typeface="Sassoon Infant Rg" panose="02000503030000020003" pitchFamily="2" charset="0"/>
                <a:ea typeface="Sassoon Infant Rg" panose="02000503030000020003" pitchFamily="2" charset="0"/>
              </a:rPr>
              <a:t>Holidays in term can not be </a:t>
            </a:r>
            <a:r>
              <a:rPr lang="en-US" err="1">
                <a:solidFill>
                  <a:schemeClr val="accent2">
                    <a:lumMod val="50000"/>
                  </a:schemeClr>
                </a:solidFill>
                <a:latin typeface="Sassoon Infant Rg" panose="02000503030000020003" pitchFamily="2" charset="0"/>
                <a:ea typeface="Sassoon Infant Rg" panose="02000503030000020003" pitchFamily="2" charset="0"/>
              </a:rPr>
              <a:t>authorised</a:t>
            </a:r>
            <a:r>
              <a:rPr lang="en-US">
                <a:solidFill>
                  <a:schemeClr val="accent2">
                    <a:lumMod val="50000"/>
                  </a:schemeClr>
                </a:solidFill>
                <a:latin typeface="Sassoon Infant Rg" panose="02000503030000020003" pitchFamily="2" charset="0"/>
                <a:ea typeface="Sassoon Infant Rg" panose="02000503030000020003" pitchFamily="2" charset="0"/>
              </a:rPr>
              <a:t> by the school –however, complete a holiday form so we know where your child is and that they are safe – as your children will let us know what a great time they had! </a:t>
            </a:r>
          </a:p>
          <a:p>
            <a:r>
              <a:rPr lang="en-US">
                <a:solidFill>
                  <a:schemeClr val="accent2">
                    <a:lumMod val="50000"/>
                  </a:schemeClr>
                </a:solidFill>
                <a:latin typeface="Sassoon Infant Rg" panose="02000503030000020003" pitchFamily="2" charset="0"/>
                <a:ea typeface="Sassoon Infant Rg" panose="02000503030000020003" pitchFamily="2" charset="0"/>
              </a:rPr>
              <a:t>Let your class teacher know of anything that might be impacting on your child not wanting to come to school, so we can work together to support them to build confidence and ease about attending everyday.</a:t>
            </a:r>
          </a:p>
          <a:p>
            <a:endParaRPr lang="en-GB"/>
          </a:p>
        </p:txBody>
      </p:sp>
      <p:pic>
        <p:nvPicPr>
          <p:cNvPr id="7" name="Content Placeholder 6">
            <a:extLst>
              <a:ext uri="{FF2B5EF4-FFF2-40B4-BE49-F238E27FC236}">
                <a16:creationId xmlns:a16="http://schemas.microsoft.com/office/drawing/2014/main" id="{45D775C2-5ED2-3412-2F2B-E9764D4F287C}"/>
              </a:ext>
            </a:extLst>
          </p:cNvPr>
          <p:cNvPicPr>
            <a:picLocks noGrp="1" noChangeAspect="1"/>
          </p:cNvPicPr>
          <p:nvPr>
            <p:ph sz="half" idx="2"/>
          </p:nvPr>
        </p:nvPicPr>
        <p:blipFill>
          <a:blip r:embed="rId2"/>
          <a:stretch>
            <a:fillRect/>
          </a:stretch>
        </p:blipFill>
        <p:spPr>
          <a:xfrm>
            <a:off x="8229599" y="1739791"/>
            <a:ext cx="3690796" cy="1593344"/>
          </a:xfrm>
          <a:prstGeom prst="rect">
            <a:avLst/>
          </a:prstGeom>
        </p:spPr>
      </p:pic>
    </p:spTree>
    <p:extLst>
      <p:ext uri="{BB962C8B-B14F-4D97-AF65-F5344CB8AC3E}">
        <p14:creationId xmlns:p14="http://schemas.microsoft.com/office/powerpoint/2010/main" val="2935060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390" y="340242"/>
            <a:ext cx="4176073" cy="5069958"/>
          </a:xfrm>
        </p:spPr>
        <p:txBody>
          <a:bodyPr vert="horz" lIns="91440" tIns="45720" rIns="91440" bIns="45720" rtlCol="0" anchor="t">
            <a:normAutofit/>
          </a:bodyPr>
          <a:lstStyle/>
          <a:p>
            <a:r>
              <a:rPr lang="en-US" sz="3200" b="1">
                <a:solidFill>
                  <a:srgbClr val="0000FF"/>
                </a:solidFill>
                <a:latin typeface="Sassoon Infant Rg" panose="02000503030000020003" pitchFamily="2" charset="0"/>
                <a:ea typeface="Sassoon Infant Rg" panose="02000503030000020003" pitchFamily="2" charset="0"/>
                <a:cs typeface="Calibri" panose="020F0502020204030204" pitchFamily="34" charset="0"/>
              </a:rPr>
              <a:t>Positive Partnerships</a:t>
            </a:r>
            <a:br>
              <a:rPr lang="en-US" sz="3200" b="1">
                <a:solidFill>
                  <a:srgbClr val="0000FF"/>
                </a:solidFill>
                <a:latin typeface="Sassoon Infant Rg" panose="02000503030000020003" pitchFamily="2" charset="0"/>
                <a:ea typeface="Sassoon Infant Rg" panose="02000503030000020003" pitchFamily="2" charset="0"/>
                <a:cs typeface="Calibri" panose="020F0502020204030204" pitchFamily="34" charset="0"/>
              </a:rPr>
            </a:br>
            <a:r>
              <a:rPr lang="en-US" sz="3200" b="1">
                <a:solidFill>
                  <a:srgbClr val="0000FF"/>
                </a:solidFill>
                <a:latin typeface="Sassoon Infant Rg" panose="02000503030000020003" pitchFamily="2" charset="0"/>
                <a:ea typeface="Sassoon Infant Rg" panose="02000503030000020003" pitchFamily="2" charset="0"/>
                <a:cs typeface="Calibri" panose="020F0502020204030204" pitchFamily="34" charset="0"/>
              </a:rPr>
              <a:t>How can we work together?</a:t>
            </a:r>
          </a:p>
        </p:txBody>
      </p:sp>
      <p:pic>
        <p:nvPicPr>
          <p:cNvPr id="3" name="Picture 6" descr="http://www.hamworthyparkjuniorschool.co.uk/img/footer/hamworthy-footer-bas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6831" y="6002156"/>
            <a:ext cx="1739900"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0" name="TextBox 3">
            <a:extLst>
              <a:ext uri="{FF2B5EF4-FFF2-40B4-BE49-F238E27FC236}">
                <a16:creationId xmlns:a16="http://schemas.microsoft.com/office/drawing/2014/main" id="{55932B87-50E5-63A2-8882-3168AE4F804F}"/>
              </a:ext>
            </a:extLst>
          </p:cNvPr>
          <p:cNvGraphicFramePr/>
          <p:nvPr>
            <p:extLst>
              <p:ext uri="{D42A27DB-BD31-4B8C-83A1-F6EECF244321}">
                <p14:modId xmlns:p14="http://schemas.microsoft.com/office/powerpoint/2010/main" val="1784070942"/>
              </p:ext>
            </p:extLst>
          </p:nvPr>
        </p:nvGraphicFramePr>
        <p:xfrm>
          <a:off x="4614618" y="618241"/>
          <a:ext cx="6496050" cy="4572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6E0D68E3-37A2-0836-8E59-E351D4E99C74}"/>
              </a:ext>
            </a:extLst>
          </p:cNvPr>
          <p:cNvPicPr>
            <a:picLocks noChangeAspect="1"/>
          </p:cNvPicPr>
          <p:nvPr/>
        </p:nvPicPr>
        <p:blipFill>
          <a:blip r:embed="rId9"/>
          <a:stretch>
            <a:fillRect/>
          </a:stretch>
        </p:blipFill>
        <p:spPr>
          <a:xfrm>
            <a:off x="1195977" y="2571356"/>
            <a:ext cx="2198897" cy="3280123"/>
          </a:xfrm>
          <a:prstGeom prst="rect">
            <a:avLst/>
          </a:prstGeom>
        </p:spPr>
      </p:pic>
    </p:spTree>
    <p:extLst>
      <p:ext uri="{BB962C8B-B14F-4D97-AF65-F5344CB8AC3E}">
        <p14:creationId xmlns:p14="http://schemas.microsoft.com/office/powerpoint/2010/main" val="287937115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A268366-5834-4851-138B-48AE7DCDB5F1}"/>
              </a:ext>
            </a:extLst>
          </p:cNvPr>
          <p:cNvSpPr txBox="1">
            <a:spLocks/>
          </p:cNvSpPr>
          <p:nvPr/>
        </p:nvSpPr>
        <p:spPr>
          <a:xfrm>
            <a:off x="575085" y="275492"/>
            <a:ext cx="8825659" cy="1055078"/>
          </a:xfrm>
          <a:prstGeom prst="rect">
            <a:avLst/>
          </a:prstGeom>
        </p:spPr>
        <p:txBody>
          <a:bodyPr vert="horz" lIns="91440" tIns="45720" rIns="91440" bIns="45720" rtlCol="0" anchor="t">
            <a:noAutofit/>
          </a:bodyPr>
          <a:lstStyle>
            <a:lvl1pPr algn="l" defTabSz="457200" rtl="0" eaLnBrk="1" latinLnBrk="0" hangingPunct="1">
              <a:spcBef>
                <a:spcPct val="0"/>
              </a:spcBef>
              <a:buNone/>
              <a:defRPr sz="48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a:solidFill>
                  <a:srgbClr val="0000FF"/>
                </a:solidFill>
                <a:latin typeface="Sassoon Infant Rg" panose="02000503030000020003" pitchFamily="2" charset="0"/>
                <a:ea typeface="Sassoon Infant Rg" panose="02000503030000020003" pitchFamily="2" charset="0"/>
                <a:cs typeface="Calibri" panose="020F0502020204030204" pitchFamily="34" charset="0"/>
              </a:rPr>
              <a:t>Partnerships - communication</a:t>
            </a:r>
            <a:endParaRPr lang="en-GB" sz="4400" b="1">
              <a:solidFill>
                <a:srgbClr val="0000FF"/>
              </a:solidFill>
              <a:latin typeface="Sassoon Infant Rg" panose="02000503030000020003" pitchFamily="2" charset="0"/>
              <a:ea typeface="Sassoon Infant Rg" panose="02000503030000020003" pitchFamily="2" charset="0"/>
              <a:cs typeface="Calibri" panose="020F0502020204030204" pitchFamily="34" charset="0"/>
            </a:endParaRPr>
          </a:p>
        </p:txBody>
      </p:sp>
      <p:sp>
        <p:nvSpPr>
          <p:cNvPr id="6" name="TextBox 5">
            <a:extLst>
              <a:ext uri="{FF2B5EF4-FFF2-40B4-BE49-F238E27FC236}">
                <a16:creationId xmlns:a16="http://schemas.microsoft.com/office/drawing/2014/main" id="{5751CD99-7F0C-8CCC-BA72-E1A51C831A79}"/>
              </a:ext>
            </a:extLst>
          </p:cNvPr>
          <p:cNvSpPr txBox="1"/>
          <p:nvPr/>
        </p:nvSpPr>
        <p:spPr>
          <a:xfrm>
            <a:off x="207390" y="1193173"/>
            <a:ext cx="7324626" cy="5262979"/>
          </a:xfrm>
          <a:prstGeom prst="rect">
            <a:avLst/>
          </a:prstGeom>
          <a:noFill/>
        </p:spPr>
        <p:txBody>
          <a:bodyPr wrap="square">
            <a:spAutoFit/>
          </a:bodyPr>
          <a:lstStyle/>
          <a:p>
            <a:pPr marL="457200" indent="-457200">
              <a:buFont typeface="Arial" panose="020B0604020202020204" pitchFamily="34" charset="0"/>
              <a:buChar char="•"/>
            </a:pPr>
            <a:r>
              <a:rPr lang="en-US" sz="24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Open door policy – don’t let small issues build, end of day is always easier</a:t>
            </a:r>
          </a:p>
          <a:p>
            <a:pPr algn="l" fontAlgn="t"/>
            <a:r>
              <a:rPr lang="en-US" sz="24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     Class group email:   </a:t>
            </a:r>
          </a:p>
          <a:p>
            <a:pPr algn="l" fontAlgn="t"/>
            <a:r>
              <a:rPr lang="en-GB" sz="2400" b="1" i="0">
                <a:solidFill>
                  <a:schemeClr val="accent2">
                    <a:lumMod val="50000"/>
                  </a:schemeClr>
                </a:solidFill>
                <a:effectLst/>
                <a:latin typeface="Sassoon Infant Rg" panose="02000503030000020003" pitchFamily="2" charset="0"/>
                <a:ea typeface="Sassoon Infant Rg" panose="02000503030000020003" pitchFamily="2" charset="0"/>
              </a:rPr>
              <a:t>Jellyfish - </a:t>
            </a:r>
            <a:r>
              <a:rPr lang="en-GB" sz="2400">
                <a:solidFill>
                  <a:schemeClr val="accent2">
                    <a:lumMod val="50000"/>
                  </a:schemeClr>
                </a:solidFill>
                <a:latin typeface="Sassoon Infant Rg" panose="02000503030000020003" pitchFamily="2" charset="0"/>
                <a:ea typeface="Sassoon Infant Rg" panose="02000503030000020003" pitchFamily="2" charset="0"/>
              </a:rPr>
              <a:t>jellyfish</a:t>
            </a:r>
            <a:r>
              <a:rPr lang="en-GB" sz="2400" b="0" i="0">
                <a:solidFill>
                  <a:schemeClr val="accent2">
                    <a:lumMod val="50000"/>
                  </a:schemeClr>
                </a:solidFill>
                <a:effectLst/>
                <a:latin typeface="Sassoon Infant Rg" panose="02000503030000020003" pitchFamily="2" charset="0"/>
                <a:ea typeface="Sassoon Infant Rg" panose="02000503030000020003" pitchFamily="2" charset="0"/>
              </a:rPr>
              <a:t>@hamworthyprimaryschools.co.uk</a:t>
            </a:r>
          </a:p>
          <a:p>
            <a:pPr algn="l" fontAlgn="t"/>
            <a:r>
              <a:rPr lang="en-GB" sz="2400" b="1" i="0">
                <a:solidFill>
                  <a:schemeClr val="accent2">
                    <a:lumMod val="50000"/>
                  </a:schemeClr>
                </a:solidFill>
                <a:effectLst/>
                <a:latin typeface="Sassoon Infant Rg" panose="02000503030000020003" pitchFamily="2" charset="0"/>
                <a:ea typeface="Sassoon Infant Rg" panose="02000503030000020003" pitchFamily="2" charset="0"/>
              </a:rPr>
              <a:t>Turtles </a:t>
            </a:r>
            <a:r>
              <a:rPr lang="en-GB" sz="2400" b="0" i="0">
                <a:solidFill>
                  <a:schemeClr val="accent2">
                    <a:lumMod val="50000"/>
                  </a:schemeClr>
                </a:solidFill>
                <a:effectLst/>
                <a:latin typeface="Sassoon Infant Rg" panose="02000503030000020003" pitchFamily="2" charset="0"/>
                <a:ea typeface="Sassoon Infant Rg" panose="02000503030000020003" pitchFamily="2" charset="0"/>
              </a:rPr>
              <a:t>- turtles@hamworthyprimaryschools.co.uk</a:t>
            </a:r>
          </a:p>
          <a:p>
            <a:pPr algn="l" fontAlgn="t"/>
            <a:r>
              <a:rPr lang="en-GB" sz="2400" b="1">
                <a:solidFill>
                  <a:schemeClr val="accent2">
                    <a:lumMod val="50000"/>
                  </a:schemeClr>
                </a:solidFill>
                <a:latin typeface="Sassoon Infant Rg" panose="02000503030000020003" pitchFamily="2" charset="0"/>
                <a:ea typeface="Sassoon Infant Rg" panose="02000503030000020003" pitchFamily="2" charset="0"/>
              </a:rPr>
              <a:t>Seahorses</a:t>
            </a:r>
            <a:r>
              <a:rPr lang="en-GB" sz="2400" b="1" i="0">
                <a:solidFill>
                  <a:schemeClr val="accent2">
                    <a:lumMod val="50000"/>
                  </a:schemeClr>
                </a:solidFill>
                <a:effectLst/>
                <a:latin typeface="Sassoon Infant Rg" panose="02000503030000020003" pitchFamily="2" charset="0"/>
                <a:ea typeface="Sassoon Infant Rg" panose="02000503030000020003" pitchFamily="2" charset="0"/>
              </a:rPr>
              <a:t> </a:t>
            </a:r>
            <a:r>
              <a:rPr lang="en-GB" sz="2400" b="0" i="0">
                <a:solidFill>
                  <a:schemeClr val="accent2">
                    <a:lumMod val="50000"/>
                  </a:schemeClr>
                </a:solidFill>
                <a:effectLst/>
                <a:latin typeface="Sassoon Infant Rg" panose="02000503030000020003" pitchFamily="2" charset="0"/>
                <a:ea typeface="Sassoon Infant Rg" panose="02000503030000020003" pitchFamily="2" charset="0"/>
              </a:rPr>
              <a:t>- seahorses@hamworthyprimaryschools.co.uk</a:t>
            </a:r>
          </a:p>
          <a:p>
            <a:pPr algn="l" fontAlgn="t"/>
            <a:r>
              <a:rPr lang="en-GB" sz="2400" b="1" i="0">
                <a:solidFill>
                  <a:schemeClr val="accent2">
                    <a:lumMod val="50000"/>
                  </a:schemeClr>
                </a:solidFill>
                <a:effectLst/>
                <a:latin typeface="Sassoon Infant Rg" panose="02000503030000020003" pitchFamily="2" charset="0"/>
                <a:ea typeface="Sassoon Infant Rg" panose="02000503030000020003" pitchFamily="2" charset="0"/>
              </a:rPr>
              <a:t>Lobsters </a:t>
            </a:r>
            <a:r>
              <a:rPr lang="en-GB" sz="2400" b="0" i="0">
                <a:solidFill>
                  <a:schemeClr val="accent2">
                    <a:lumMod val="50000"/>
                  </a:schemeClr>
                </a:solidFill>
                <a:effectLst/>
                <a:latin typeface="Sassoon Infant Rg" panose="02000503030000020003" pitchFamily="2" charset="0"/>
                <a:ea typeface="Sassoon Infant Rg" panose="02000503030000020003" pitchFamily="2" charset="0"/>
              </a:rPr>
              <a:t>- lobsters@hamworthyprimaryschools.co.uk</a:t>
            </a:r>
          </a:p>
          <a:p>
            <a:pPr marL="457200" indent="-457200">
              <a:buFont typeface="Arial" panose="020B0604020202020204" pitchFamily="34" charset="0"/>
              <a:buChar char="•"/>
            </a:pPr>
            <a:r>
              <a:rPr lang="en-US" sz="24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Communication from school will be sent via MCAS – newsletters, forms, surveys.</a:t>
            </a:r>
          </a:p>
          <a:p>
            <a:pPr marL="457200" indent="-457200">
              <a:buFont typeface="Arial" panose="020B0604020202020204" pitchFamily="34" charset="0"/>
              <a:buChar char="•"/>
            </a:pPr>
            <a:r>
              <a:rPr lang="en-US" sz="24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Other key information can be found on our Federated school website -Hamworthy Primary Schools. </a:t>
            </a:r>
          </a:p>
          <a:p>
            <a:pPr marL="457200" indent="-457200">
              <a:buFont typeface="Arial" panose="020B0604020202020204" pitchFamily="34" charset="0"/>
              <a:buChar char="•"/>
            </a:pPr>
            <a:r>
              <a:rPr lang="en-US" sz="2400">
                <a:solidFill>
                  <a:schemeClr val="accent2">
                    <a:lumMod val="50000"/>
                  </a:schemeClr>
                </a:solidFill>
                <a:latin typeface="Sassoon Infant Rg" panose="02000503030000020003" pitchFamily="2" charset="0"/>
                <a:ea typeface="Sassoon Infant Rg" panose="02000503030000020003" pitchFamily="2" charset="0"/>
                <a:cs typeface="Calibri" panose="020F0502020204030204" pitchFamily="34" charset="0"/>
              </a:rPr>
              <a:t>The current Reception curriculum and information about the year group can be found in the Reception Class Pages, under ‘Key Information.’</a:t>
            </a:r>
            <a:endParaRPr lang="en-GB" sz="2400">
              <a:solidFill>
                <a:schemeClr val="accent2">
                  <a:lumMod val="50000"/>
                </a:schemeClr>
              </a:solidFill>
              <a:latin typeface="Sassoon Infant Rg" panose="02000503030000020003" pitchFamily="2" charset="0"/>
              <a:ea typeface="Sassoon Infant Rg" panose="02000503030000020003" pitchFamily="2" charset="0"/>
            </a:endParaRPr>
          </a:p>
        </p:txBody>
      </p:sp>
      <p:pic>
        <p:nvPicPr>
          <p:cNvPr id="8" name="Picture 7">
            <a:extLst>
              <a:ext uri="{FF2B5EF4-FFF2-40B4-BE49-F238E27FC236}">
                <a16:creationId xmlns:a16="http://schemas.microsoft.com/office/drawing/2014/main" id="{EC317CBB-4812-C2B1-CD4C-C0E8A77D6637}"/>
              </a:ext>
            </a:extLst>
          </p:cNvPr>
          <p:cNvPicPr>
            <a:picLocks noChangeAspect="1"/>
          </p:cNvPicPr>
          <p:nvPr/>
        </p:nvPicPr>
        <p:blipFill rotWithShape="1">
          <a:blip r:embed="rId2"/>
          <a:srcRect l="529" t="7970" r="43413" b="5577"/>
          <a:stretch/>
        </p:blipFill>
        <p:spPr>
          <a:xfrm>
            <a:off x="7748834" y="1882709"/>
            <a:ext cx="3996678" cy="1981200"/>
          </a:xfrm>
          <a:prstGeom prst="rect">
            <a:avLst/>
          </a:prstGeom>
        </p:spPr>
      </p:pic>
      <p:pic>
        <p:nvPicPr>
          <p:cNvPr id="2" name="Picture 1">
            <a:extLst>
              <a:ext uri="{FF2B5EF4-FFF2-40B4-BE49-F238E27FC236}">
                <a16:creationId xmlns:a16="http://schemas.microsoft.com/office/drawing/2014/main" id="{CCEBC490-9E82-5401-4A66-2CE43DC6C912}"/>
              </a:ext>
            </a:extLst>
          </p:cNvPr>
          <p:cNvPicPr>
            <a:picLocks noChangeAspect="1"/>
          </p:cNvPicPr>
          <p:nvPr/>
        </p:nvPicPr>
        <p:blipFill>
          <a:blip r:embed="rId3"/>
          <a:stretch>
            <a:fillRect/>
          </a:stretch>
        </p:blipFill>
        <p:spPr>
          <a:xfrm>
            <a:off x="7985795" y="4416049"/>
            <a:ext cx="2504662" cy="1707724"/>
          </a:xfrm>
          <a:prstGeom prst="rect">
            <a:avLst/>
          </a:prstGeom>
        </p:spPr>
      </p:pic>
      <p:pic>
        <p:nvPicPr>
          <p:cNvPr id="3" name="Picture 2">
            <a:extLst>
              <a:ext uri="{FF2B5EF4-FFF2-40B4-BE49-F238E27FC236}">
                <a16:creationId xmlns:a16="http://schemas.microsoft.com/office/drawing/2014/main" id="{261345E2-B94B-171D-1958-C0B82C560821}"/>
              </a:ext>
            </a:extLst>
          </p:cNvPr>
          <p:cNvPicPr>
            <a:picLocks noChangeAspect="1"/>
          </p:cNvPicPr>
          <p:nvPr/>
        </p:nvPicPr>
        <p:blipFill>
          <a:blip r:embed="rId4"/>
          <a:stretch>
            <a:fillRect/>
          </a:stretch>
        </p:blipFill>
        <p:spPr>
          <a:xfrm>
            <a:off x="9881511" y="275492"/>
            <a:ext cx="1437588" cy="1437588"/>
          </a:xfrm>
          <a:prstGeom prst="rect">
            <a:avLst/>
          </a:prstGeom>
        </p:spPr>
      </p:pic>
    </p:spTree>
    <p:extLst>
      <p:ext uri="{BB962C8B-B14F-4D97-AF65-F5344CB8AC3E}">
        <p14:creationId xmlns:p14="http://schemas.microsoft.com/office/powerpoint/2010/main" val="751085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7" y="478972"/>
            <a:ext cx="5116286" cy="5891214"/>
          </a:xfrm>
        </p:spPr>
        <p:txBody>
          <a:bodyPr vert="horz" lIns="91440" tIns="45720" rIns="91440" bIns="45720" rtlCol="0" anchor="t">
            <a:normAutofit/>
          </a:bodyPr>
          <a:lstStyle/>
          <a:p>
            <a:r>
              <a:rPr lang="en-US" b="1">
                <a:solidFill>
                  <a:srgbClr val="0000FF"/>
                </a:solidFill>
                <a:latin typeface="Sassoon Infant Rg" panose="02000503030000020003" pitchFamily="2" charset="0"/>
                <a:ea typeface="Sassoon Infant Rg" panose="02000503030000020003" pitchFamily="2" charset="0"/>
              </a:rPr>
              <a:t>Positive Partnerships</a:t>
            </a:r>
            <a:br>
              <a:rPr lang="en-US" b="1">
                <a:solidFill>
                  <a:srgbClr val="0000FF"/>
                </a:solidFill>
                <a:latin typeface="Sassoon Infant Rg" panose="02000503030000020003" pitchFamily="2" charset="0"/>
                <a:ea typeface="Sassoon Infant Rg" panose="02000503030000020003" pitchFamily="2" charset="0"/>
              </a:rPr>
            </a:br>
            <a:r>
              <a:rPr lang="en-US" b="1">
                <a:solidFill>
                  <a:srgbClr val="0000FF"/>
                </a:solidFill>
                <a:latin typeface="Sassoon Infant Rg" panose="02000503030000020003" pitchFamily="2" charset="0"/>
                <a:ea typeface="Sassoon Infant Rg" panose="02000503030000020003" pitchFamily="2" charset="0"/>
              </a:rPr>
              <a:t>- Reading</a:t>
            </a:r>
          </a:p>
        </p:txBody>
      </p:sp>
      <p:pic>
        <p:nvPicPr>
          <p:cNvPr id="3" name="Picture 6" descr="http://www.hamworthyparkjuniorschool.co.uk/img/footer/hamworthy-footer-bas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26831" y="6002156"/>
            <a:ext cx="1739900"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extBox 3">
            <a:extLst>
              <a:ext uri="{FF2B5EF4-FFF2-40B4-BE49-F238E27FC236}">
                <a16:creationId xmlns:a16="http://schemas.microsoft.com/office/drawing/2014/main" id="{EBBFA9EF-3F63-4430-C83D-A17217E2CE00}"/>
              </a:ext>
            </a:extLst>
          </p:cNvPr>
          <p:cNvGraphicFramePr/>
          <p:nvPr>
            <p:extLst>
              <p:ext uri="{D42A27DB-BD31-4B8C-83A1-F6EECF244321}">
                <p14:modId xmlns:p14="http://schemas.microsoft.com/office/powerpoint/2010/main" val="1733338348"/>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A5542B65-9D19-F4AA-DF91-FA7B63BD1042}"/>
              </a:ext>
            </a:extLst>
          </p:cNvPr>
          <p:cNvPicPr>
            <a:picLocks noChangeAspect="1"/>
          </p:cNvPicPr>
          <p:nvPr/>
        </p:nvPicPr>
        <p:blipFill>
          <a:blip r:embed="rId8"/>
          <a:stretch>
            <a:fillRect/>
          </a:stretch>
        </p:blipFill>
        <p:spPr>
          <a:xfrm>
            <a:off x="3090567" y="3430406"/>
            <a:ext cx="2409825" cy="2571750"/>
          </a:xfrm>
          <a:prstGeom prst="rect">
            <a:avLst/>
          </a:prstGeom>
        </p:spPr>
      </p:pic>
    </p:spTree>
    <p:extLst>
      <p:ext uri="{BB962C8B-B14F-4D97-AF65-F5344CB8AC3E}">
        <p14:creationId xmlns:p14="http://schemas.microsoft.com/office/powerpoint/2010/main" val="324191040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37843E-351B-E73A-45B7-FD81D889AF71}"/>
              </a:ext>
            </a:extLst>
          </p:cNvPr>
          <p:cNvSpPr>
            <a:spLocks noGrp="1"/>
          </p:cNvSpPr>
          <p:nvPr>
            <p:ph type="title"/>
          </p:nvPr>
        </p:nvSpPr>
        <p:spPr>
          <a:xfrm>
            <a:off x="527116" y="95037"/>
            <a:ext cx="10515600" cy="1325563"/>
          </a:xfrm>
        </p:spPr>
        <p:txBody>
          <a:bodyPr/>
          <a:lstStyle/>
          <a:p>
            <a:r>
              <a:rPr lang="en-US" b="1">
                <a:solidFill>
                  <a:srgbClr val="0000FF"/>
                </a:solidFill>
                <a:latin typeface="Sassoon Infant Rg" panose="02000503030000020003" pitchFamily="2" charset="0"/>
                <a:ea typeface="Sassoon Infant Rg" panose="02000503030000020003" pitchFamily="2" charset="0"/>
              </a:rPr>
              <a:t>Pupil Premium Funding – how does it help?</a:t>
            </a:r>
            <a:endParaRPr lang="en-GB" b="1">
              <a:solidFill>
                <a:srgbClr val="0000FF"/>
              </a:solidFill>
              <a:latin typeface="Sassoon Infant Rg" panose="02000503030000020003" pitchFamily="2" charset="0"/>
              <a:ea typeface="Sassoon Infant Rg" panose="02000503030000020003" pitchFamily="2" charset="0"/>
            </a:endParaRPr>
          </a:p>
        </p:txBody>
      </p:sp>
      <p:sp>
        <p:nvSpPr>
          <p:cNvPr id="5" name="Content Placeholder 4">
            <a:extLst>
              <a:ext uri="{FF2B5EF4-FFF2-40B4-BE49-F238E27FC236}">
                <a16:creationId xmlns:a16="http://schemas.microsoft.com/office/drawing/2014/main" id="{1BE4AC02-3D42-B0B8-D537-D62206FC6C51}"/>
              </a:ext>
            </a:extLst>
          </p:cNvPr>
          <p:cNvSpPr>
            <a:spLocks noGrp="1"/>
          </p:cNvSpPr>
          <p:nvPr>
            <p:ph sz="half" idx="1"/>
          </p:nvPr>
        </p:nvSpPr>
        <p:spPr>
          <a:xfrm>
            <a:off x="293016" y="1351323"/>
            <a:ext cx="8280000" cy="4992915"/>
          </a:xfrm>
        </p:spPr>
        <p:txBody>
          <a:bodyPr>
            <a:normAutofit fontScale="92500" lnSpcReduction="20000"/>
          </a:bodyPr>
          <a:lstStyle/>
          <a:p>
            <a:r>
              <a:rPr lang="en-US">
                <a:solidFill>
                  <a:schemeClr val="accent2">
                    <a:lumMod val="50000"/>
                  </a:schemeClr>
                </a:solidFill>
                <a:latin typeface="Sassoon Infant Rg" panose="02000503030000020003" pitchFamily="2" charset="0"/>
                <a:ea typeface="Sassoon Infant Rg" panose="02000503030000020003" pitchFamily="2" charset="0"/>
              </a:rPr>
              <a:t>School receive £1385 per child to improve outcomes for those eligible</a:t>
            </a:r>
          </a:p>
          <a:p>
            <a:r>
              <a:rPr lang="en-US">
                <a:solidFill>
                  <a:schemeClr val="accent2">
                    <a:lumMod val="50000"/>
                  </a:schemeClr>
                </a:solidFill>
                <a:latin typeface="Sassoon Infant Rg" panose="02000503030000020003" pitchFamily="2" charset="0"/>
                <a:ea typeface="Sassoon Infant Rg" panose="02000503030000020003" pitchFamily="2" charset="0"/>
              </a:rPr>
              <a:t>For children in care or adopted schools receive additional payments</a:t>
            </a:r>
          </a:p>
          <a:p>
            <a:r>
              <a:rPr lang="en-US">
                <a:solidFill>
                  <a:schemeClr val="accent2">
                    <a:lumMod val="50000"/>
                  </a:schemeClr>
                </a:solidFill>
                <a:latin typeface="Sassoon Infant Rg" panose="02000503030000020003" pitchFamily="2" charset="0"/>
                <a:ea typeface="Sassoon Infant Rg" panose="02000503030000020003" pitchFamily="2" charset="0"/>
              </a:rPr>
              <a:t>For Service children schools receive £335</a:t>
            </a:r>
          </a:p>
          <a:p>
            <a:pPr lvl="1"/>
            <a:r>
              <a:rPr lang="en-US">
                <a:solidFill>
                  <a:schemeClr val="accent2">
                    <a:lumMod val="50000"/>
                  </a:schemeClr>
                </a:solidFill>
                <a:latin typeface="Sassoon Infant Rg" panose="02000503030000020003" pitchFamily="2" charset="0"/>
                <a:ea typeface="Sassoon Infant Rg" panose="02000503030000020003" pitchFamily="2" charset="0"/>
              </a:rPr>
              <a:t>Most funding goes towards improving teaching &amp; learning</a:t>
            </a:r>
          </a:p>
          <a:p>
            <a:pPr lvl="1"/>
            <a:r>
              <a:rPr lang="en-US">
                <a:solidFill>
                  <a:schemeClr val="accent2">
                    <a:lumMod val="50000"/>
                  </a:schemeClr>
                </a:solidFill>
                <a:latin typeface="Sassoon Infant Rg" panose="02000503030000020003" pitchFamily="2" charset="0"/>
                <a:ea typeface="Sassoon Infant Rg" panose="02000503030000020003" pitchFamily="2" charset="0"/>
              </a:rPr>
              <a:t>Interventions</a:t>
            </a:r>
          </a:p>
          <a:p>
            <a:pPr lvl="1"/>
            <a:r>
              <a:rPr lang="en-US">
                <a:solidFill>
                  <a:schemeClr val="accent2">
                    <a:lumMod val="50000"/>
                  </a:schemeClr>
                </a:solidFill>
                <a:latin typeface="Sassoon Infant Rg" panose="02000503030000020003" pitchFamily="2" charset="0"/>
                <a:ea typeface="Sassoon Infant Rg" panose="02000503030000020003" pitchFamily="2" charset="0"/>
              </a:rPr>
              <a:t>Resources</a:t>
            </a:r>
          </a:p>
          <a:p>
            <a:pPr lvl="1"/>
            <a:r>
              <a:rPr lang="en-US">
                <a:solidFill>
                  <a:schemeClr val="accent2">
                    <a:lumMod val="50000"/>
                  </a:schemeClr>
                </a:solidFill>
                <a:latin typeface="Sassoon Infant Rg" panose="02000503030000020003" pitchFamily="2" charset="0"/>
                <a:ea typeface="Sassoon Infant Rg" panose="02000503030000020003" pitchFamily="2" charset="0"/>
              </a:rPr>
              <a:t>Pastoral support</a:t>
            </a:r>
          </a:p>
          <a:p>
            <a:pPr lvl="1"/>
            <a:r>
              <a:rPr lang="en-US">
                <a:solidFill>
                  <a:schemeClr val="accent2">
                    <a:lumMod val="50000"/>
                  </a:schemeClr>
                </a:solidFill>
                <a:latin typeface="Sassoon Infant Rg" panose="02000503030000020003" pitchFamily="2" charset="0"/>
                <a:ea typeface="Sassoon Infant Rg" panose="02000503030000020003" pitchFamily="2" charset="0"/>
              </a:rPr>
              <a:t>Enrichment – music, clubs</a:t>
            </a:r>
          </a:p>
          <a:p>
            <a:pPr lvl="1"/>
            <a:r>
              <a:rPr lang="en-US">
                <a:solidFill>
                  <a:schemeClr val="accent2">
                    <a:lumMod val="50000"/>
                  </a:schemeClr>
                </a:solidFill>
                <a:latin typeface="Sassoon Infant Rg" panose="02000503030000020003" pitchFamily="2" charset="0"/>
                <a:ea typeface="Sassoon Infant Rg" panose="02000503030000020003" pitchFamily="2" charset="0"/>
              </a:rPr>
              <a:t>Trips</a:t>
            </a:r>
          </a:p>
          <a:p>
            <a:pPr lvl="1"/>
            <a:r>
              <a:rPr lang="en-US">
                <a:solidFill>
                  <a:schemeClr val="accent2">
                    <a:lumMod val="50000"/>
                  </a:schemeClr>
                </a:solidFill>
                <a:latin typeface="Sassoon Infant Rg" panose="02000503030000020003" pitchFamily="2" charset="0"/>
                <a:ea typeface="Sassoon Infant Rg" panose="02000503030000020003" pitchFamily="2" charset="0"/>
              </a:rPr>
              <a:t>Laptops</a:t>
            </a:r>
          </a:p>
          <a:p>
            <a:pPr lvl="1"/>
            <a:r>
              <a:rPr lang="en-US">
                <a:solidFill>
                  <a:schemeClr val="accent2">
                    <a:lumMod val="50000"/>
                  </a:schemeClr>
                </a:solidFill>
                <a:latin typeface="Sassoon Infant Rg" panose="02000503030000020003" pitchFamily="2" charset="0"/>
                <a:ea typeface="Sassoon Infant Rg" panose="02000503030000020003" pitchFamily="2" charset="0"/>
              </a:rPr>
              <a:t>Wrap around care </a:t>
            </a:r>
          </a:p>
          <a:p>
            <a:r>
              <a:rPr lang="en-US">
                <a:solidFill>
                  <a:schemeClr val="accent2">
                    <a:lumMod val="50000"/>
                  </a:schemeClr>
                </a:solidFill>
                <a:latin typeface="Sassoon Infant Rg" panose="02000503030000020003" pitchFamily="2" charset="0"/>
                <a:ea typeface="Sassoon Infant Rg" panose="02000503030000020003" pitchFamily="2" charset="0"/>
              </a:rPr>
              <a:t>If you think your family are eligible please apply via the BCP website </a:t>
            </a:r>
          </a:p>
          <a:p>
            <a:endParaRPr lang="en-GB"/>
          </a:p>
        </p:txBody>
      </p:sp>
      <p:pic>
        <p:nvPicPr>
          <p:cNvPr id="2" name="Picture 2" descr="A blue and white logo&#10;&#10;Description automatically generated">
            <a:extLst>
              <a:ext uri="{FF2B5EF4-FFF2-40B4-BE49-F238E27FC236}">
                <a16:creationId xmlns:a16="http://schemas.microsoft.com/office/drawing/2014/main" id="{3F1BC3BE-5BB6-8419-5856-7F802A81A5D5}"/>
              </a:ext>
            </a:extLst>
          </p:cNvPr>
          <p:cNvPicPr>
            <a:picLocks noGrp="1" noChangeAspect="1"/>
          </p:cNvPicPr>
          <p:nvPr>
            <p:ph sz="half" idx="2"/>
          </p:nvPr>
        </p:nvPicPr>
        <p:blipFill>
          <a:blip r:embed="rId2"/>
          <a:stretch>
            <a:fillRect/>
          </a:stretch>
        </p:blipFill>
        <p:spPr>
          <a:xfrm>
            <a:off x="9242467" y="2434910"/>
            <a:ext cx="2369637" cy="2865067"/>
          </a:xfrm>
        </p:spPr>
      </p:pic>
    </p:spTree>
    <p:extLst>
      <p:ext uri="{BB962C8B-B14F-4D97-AF65-F5344CB8AC3E}">
        <p14:creationId xmlns:p14="http://schemas.microsoft.com/office/powerpoint/2010/main" val="1959016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title"/>
          </p:nvPr>
        </p:nvSpPr>
        <p:spPr>
          <a:xfrm>
            <a:off x="1141413" y="54824"/>
            <a:ext cx="9905998" cy="1478570"/>
          </a:xfrm>
          <a:noFill/>
        </p:spPr>
        <p:txBody>
          <a:bodyPr/>
          <a:lstStyle/>
          <a:p>
            <a:pPr algn="ctr" eaLnBrk="1" hangingPunct="1"/>
            <a:r>
              <a:rPr lang="en-GB" altLang="en-US" sz="4800" b="1">
                <a:solidFill>
                  <a:srgbClr val="0000FF"/>
                </a:solidFill>
                <a:latin typeface="Sassoon Infant Rg" panose="02000503030000020003" pitchFamily="2" charset="0"/>
                <a:ea typeface="Sassoon Infant Rg" panose="02000503030000020003" pitchFamily="2" charset="0"/>
              </a:rPr>
              <a:t>Uniform</a:t>
            </a:r>
            <a:endParaRPr lang="en-GB" altLang="en-US" sz="5400" b="1">
              <a:solidFill>
                <a:srgbClr val="0000FF"/>
              </a:solidFill>
              <a:latin typeface="Sassoon Infant Rg" panose="02000503030000020003" pitchFamily="2" charset="0"/>
              <a:ea typeface="Sassoon Infant Rg" panose="02000503030000020003" pitchFamily="2" charset="0"/>
            </a:endParaRPr>
          </a:p>
        </p:txBody>
      </p:sp>
      <p:pic>
        <p:nvPicPr>
          <p:cNvPr id="20483"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6539" t="27098" r="23147" b="1800"/>
          <a:stretch/>
        </p:blipFill>
        <p:spPr bwMode="auto">
          <a:xfrm>
            <a:off x="6183823" y="1533394"/>
            <a:ext cx="4414137" cy="46583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78971" y="1776234"/>
            <a:ext cx="4867944" cy="2677656"/>
          </a:xfrm>
          <a:prstGeom prst="rect">
            <a:avLst/>
          </a:prstGeom>
          <a:noFill/>
        </p:spPr>
        <p:txBody>
          <a:bodyPr wrap="square" rtlCol="0">
            <a:spAutoFit/>
          </a:bodyPr>
          <a:lstStyle/>
          <a:p>
            <a:r>
              <a:rPr lang="en-GB" sz="2400">
                <a:solidFill>
                  <a:schemeClr val="accent2">
                    <a:lumMod val="50000"/>
                  </a:schemeClr>
                </a:solidFill>
                <a:latin typeface="Sassoon Infant Rg" panose="02000503030000020003" pitchFamily="2" charset="0"/>
                <a:ea typeface="Sassoon Infant Rg" panose="02000503030000020003" pitchFamily="2" charset="0"/>
              </a:rPr>
              <a:t>Please ensure that every item of your child’s uniform is named.</a:t>
            </a:r>
          </a:p>
          <a:p>
            <a:endParaRPr lang="en-GB" sz="2400">
              <a:solidFill>
                <a:schemeClr val="accent2">
                  <a:lumMod val="50000"/>
                </a:schemeClr>
              </a:solidFill>
              <a:latin typeface="Sassoon Infant Rg" panose="02000503030000020003" pitchFamily="2" charset="0"/>
              <a:ea typeface="Sassoon Infant Rg" panose="02000503030000020003" pitchFamily="2" charset="0"/>
            </a:endParaRPr>
          </a:p>
          <a:p>
            <a:r>
              <a:rPr lang="en-GB" sz="2400">
                <a:solidFill>
                  <a:schemeClr val="accent2">
                    <a:lumMod val="50000"/>
                  </a:schemeClr>
                </a:solidFill>
                <a:latin typeface="Sassoon Infant Rg" panose="02000503030000020003" pitchFamily="2" charset="0"/>
                <a:ea typeface="Sassoon Infant Rg" panose="02000503030000020003" pitchFamily="2" charset="0"/>
              </a:rPr>
              <a:t>We encourage our children to be independent, so please make sure their shoes are ones that they can take off and put on by themselves.</a:t>
            </a:r>
          </a:p>
        </p:txBody>
      </p:sp>
      <p:pic>
        <p:nvPicPr>
          <p:cNvPr id="5" name="Picture 4"/>
          <p:cNvPicPr/>
          <p:nvPr/>
        </p:nvPicPr>
        <p:blipFill rotWithShape="1">
          <a:blip r:embed="rId4"/>
          <a:srcRect l="13793" t="10641" r="72912" b="66305"/>
          <a:stretch/>
        </p:blipFill>
        <p:spPr bwMode="auto">
          <a:xfrm>
            <a:off x="10900620" y="0"/>
            <a:ext cx="1291380" cy="1183663"/>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4"/>
          <a:srcRect l="13793" t="10641" r="72912" b="66305"/>
          <a:stretch/>
        </p:blipFill>
        <p:spPr bwMode="auto">
          <a:xfrm>
            <a:off x="0" y="-68638"/>
            <a:ext cx="1291380" cy="11836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40934788"/>
      </p:ext>
    </p:extLst>
  </p:cSld>
  <p:clrMapOvr>
    <a:masterClrMapping/>
  </p:clrMapOvr>
  <mc:AlternateContent xmlns:mc="http://schemas.openxmlformats.org/markup-compatibility/2006">
    <mc:Choice xmlns:p14="http://schemas.microsoft.com/office/powerpoint/2010/main" Requires="p14">
      <p:transition spd="slow" p14:dur="2000" advTm="251491"/>
    </mc:Choice>
    <mc:Fallback>
      <p:transition spd="slow" advTm="25149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213556" y="258939"/>
            <a:ext cx="8229600" cy="1143000"/>
          </a:xfrm>
          <a:noFill/>
        </p:spPr>
        <p:txBody>
          <a:bodyPr/>
          <a:lstStyle/>
          <a:p>
            <a:pPr algn="ctr" eaLnBrk="1" hangingPunct="1"/>
            <a:r>
              <a:rPr lang="en-GB" altLang="en-US" sz="6000" b="1">
                <a:solidFill>
                  <a:srgbClr val="0000FF"/>
                </a:solidFill>
                <a:latin typeface="Sassoon Infant Rg" panose="02000503030000020003" pitchFamily="2" charset="0"/>
                <a:ea typeface="Sassoon Infant Rg" panose="02000503030000020003" pitchFamily="2" charset="0"/>
              </a:rPr>
              <a:t>PE Kit</a:t>
            </a:r>
          </a:p>
        </p:txBody>
      </p:sp>
      <p:pic>
        <p:nvPicPr>
          <p:cNvPr id="2253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5924"/>
          <a:stretch/>
        </p:blipFill>
        <p:spPr bwMode="auto">
          <a:xfrm>
            <a:off x="6738257" y="1511240"/>
            <a:ext cx="4970429" cy="45817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399" y="1897039"/>
            <a:ext cx="6357257" cy="4524315"/>
          </a:xfrm>
          <a:prstGeom prst="rect">
            <a:avLst/>
          </a:prstGeom>
          <a:noFill/>
        </p:spPr>
        <p:txBody>
          <a:bodyPr wrap="square" rtlCol="0">
            <a:spAutoFit/>
          </a:bodyPr>
          <a:lstStyle/>
          <a:p>
            <a:r>
              <a:rPr lang="en-GB" sz="2400">
                <a:solidFill>
                  <a:schemeClr val="accent2">
                    <a:lumMod val="50000"/>
                  </a:schemeClr>
                </a:solidFill>
                <a:latin typeface="Sassoon Infant Rg" panose="02000503030000020003" pitchFamily="2" charset="0"/>
                <a:ea typeface="Sassoon Infant Rg" panose="02000503030000020003" pitchFamily="2" charset="0"/>
              </a:rPr>
              <a:t>PE kit can be a yellow or blue t-shirt with black shorts. The t-shirts can also be purchased from a supermarket. It is not necessary for you to provide your child with trainers in September.</a:t>
            </a:r>
          </a:p>
          <a:p>
            <a:endParaRPr lang="en-GB" sz="2400">
              <a:solidFill>
                <a:schemeClr val="accent2">
                  <a:lumMod val="50000"/>
                </a:schemeClr>
              </a:solidFill>
              <a:latin typeface="Sassoon Infant Rg" panose="02000503030000020003" pitchFamily="2" charset="0"/>
              <a:ea typeface="Sassoon Infant Rg" panose="02000503030000020003" pitchFamily="2" charset="0"/>
            </a:endParaRPr>
          </a:p>
          <a:p>
            <a:r>
              <a:rPr lang="en-GB" sz="2400">
                <a:solidFill>
                  <a:schemeClr val="accent2">
                    <a:lumMod val="50000"/>
                  </a:schemeClr>
                </a:solidFill>
                <a:latin typeface="Sassoon Infant Rg" panose="02000503030000020003" pitchFamily="2" charset="0"/>
                <a:ea typeface="Sassoon Infant Rg" panose="02000503030000020003" pitchFamily="2" charset="0"/>
              </a:rPr>
              <a:t>Please wait until your child’s teacher asks you to purchase them (usually Spring Term).</a:t>
            </a:r>
          </a:p>
          <a:p>
            <a:endParaRPr lang="en-GB" sz="2400">
              <a:solidFill>
                <a:schemeClr val="accent2">
                  <a:lumMod val="50000"/>
                </a:schemeClr>
              </a:solidFill>
              <a:latin typeface="Sassoon Infant Rg" panose="02000503030000020003" pitchFamily="2" charset="0"/>
              <a:ea typeface="Sassoon Infant Rg" panose="02000503030000020003" pitchFamily="2" charset="0"/>
            </a:endParaRPr>
          </a:p>
          <a:p>
            <a:r>
              <a:rPr lang="en-GB" sz="2400" b="1">
                <a:solidFill>
                  <a:schemeClr val="accent2">
                    <a:lumMod val="50000"/>
                  </a:schemeClr>
                </a:solidFill>
                <a:latin typeface="Sassoon Infant Rg" panose="02000503030000020003" pitchFamily="2" charset="0"/>
                <a:ea typeface="Sassoon Infant Rg" panose="02000503030000020003" pitchFamily="2" charset="0"/>
              </a:rPr>
              <a:t>Seahorses and Lobsters </a:t>
            </a:r>
            <a:r>
              <a:rPr lang="en-GB" sz="2400">
                <a:solidFill>
                  <a:schemeClr val="accent2">
                    <a:lumMod val="50000"/>
                  </a:schemeClr>
                </a:solidFill>
                <a:latin typeface="Sassoon Infant Rg" panose="02000503030000020003" pitchFamily="2" charset="0"/>
                <a:ea typeface="Sassoon Infant Rg" panose="02000503030000020003" pitchFamily="2" charset="0"/>
              </a:rPr>
              <a:t>– Monday and Thursday</a:t>
            </a:r>
          </a:p>
          <a:p>
            <a:r>
              <a:rPr lang="en-GB" sz="2400" b="1">
                <a:solidFill>
                  <a:schemeClr val="accent2">
                    <a:lumMod val="50000"/>
                  </a:schemeClr>
                </a:solidFill>
                <a:latin typeface="Sassoon Infant Rg" panose="02000503030000020003" pitchFamily="2" charset="0"/>
                <a:ea typeface="Sassoon Infant Rg" panose="02000503030000020003" pitchFamily="2" charset="0"/>
              </a:rPr>
              <a:t>Jellyfish and Turtles </a:t>
            </a:r>
            <a:r>
              <a:rPr lang="en-GB" sz="2400">
                <a:solidFill>
                  <a:schemeClr val="accent2">
                    <a:lumMod val="50000"/>
                  </a:schemeClr>
                </a:solidFill>
                <a:latin typeface="Sassoon Infant Rg" panose="02000503030000020003" pitchFamily="2" charset="0"/>
                <a:ea typeface="Sassoon Infant Rg" panose="02000503030000020003" pitchFamily="2" charset="0"/>
              </a:rPr>
              <a:t>– Wednesday and Thursday</a:t>
            </a:r>
          </a:p>
          <a:p>
            <a:endParaRPr lang="en-GB" sz="2400">
              <a:solidFill>
                <a:schemeClr val="accent2">
                  <a:lumMod val="50000"/>
                </a:schemeClr>
              </a:solidFill>
              <a:latin typeface="Sassoon Infant Rg" panose="02000503030000020003" pitchFamily="2" charset="0"/>
              <a:ea typeface="Sassoon Infant Rg" panose="02000503030000020003" pitchFamily="2" charset="0"/>
            </a:endParaRPr>
          </a:p>
          <a:p>
            <a:r>
              <a:rPr lang="en-GB" sz="2400">
                <a:solidFill>
                  <a:schemeClr val="accent2">
                    <a:lumMod val="50000"/>
                  </a:schemeClr>
                </a:solidFill>
                <a:latin typeface="Sassoon Infant Rg" panose="02000503030000020003" pitchFamily="2" charset="0"/>
                <a:ea typeface="Sassoon Infant Rg" panose="02000503030000020003" pitchFamily="2" charset="0"/>
              </a:rPr>
              <a:t>Hair tied up and earrings taken out.</a:t>
            </a:r>
          </a:p>
        </p:txBody>
      </p:sp>
      <p:pic>
        <p:nvPicPr>
          <p:cNvPr id="5" name="Picture 4"/>
          <p:cNvPicPr/>
          <p:nvPr/>
        </p:nvPicPr>
        <p:blipFill rotWithShape="1">
          <a:blip r:embed="rId4"/>
          <a:srcRect l="13793" t="10641" r="72912" b="66305"/>
          <a:stretch/>
        </p:blipFill>
        <p:spPr bwMode="auto">
          <a:xfrm>
            <a:off x="10900620" y="0"/>
            <a:ext cx="1291380" cy="1183663"/>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4"/>
          <a:srcRect l="13793" t="10641" r="72912" b="66305"/>
          <a:stretch/>
        </p:blipFill>
        <p:spPr bwMode="auto">
          <a:xfrm>
            <a:off x="0" y="-68638"/>
            <a:ext cx="1291380" cy="11836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44649571"/>
      </p:ext>
    </p:extLst>
  </p:cSld>
  <p:clrMapOvr>
    <a:masterClrMapping/>
  </p:clrMapOvr>
  <mc:AlternateContent xmlns:mc="http://schemas.openxmlformats.org/markup-compatibility/2006">
    <mc:Choice xmlns:p14="http://schemas.microsoft.com/office/powerpoint/2010/main" Requires="p14">
      <p:transition spd="slow" p14:dur="2000" advTm="30896"/>
    </mc:Choice>
    <mc:Fallback>
      <p:transition spd="slow" advTm="3089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14C79-A719-2B31-7AB2-343CECAA0053}"/>
              </a:ext>
            </a:extLst>
          </p:cNvPr>
          <p:cNvSpPr>
            <a:spLocks noGrp="1"/>
          </p:cNvSpPr>
          <p:nvPr>
            <p:ph type="title"/>
          </p:nvPr>
        </p:nvSpPr>
        <p:spPr>
          <a:xfrm>
            <a:off x="1041045" y="34058"/>
            <a:ext cx="8825659" cy="879231"/>
          </a:xfrm>
        </p:spPr>
        <p:txBody>
          <a:bodyPr>
            <a:normAutofit/>
          </a:bodyPr>
          <a:lstStyle/>
          <a:p>
            <a:pPr algn="ctr"/>
            <a:r>
              <a:rPr lang="en-US" sz="4400" b="1">
                <a:solidFill>
                  <a:srgbClr val="0000FF"/>
                </a:solidFill>
                <a:latin typeface="Sassoon Infant Rg" panose="02000503030000020003" pitchFamily="2" charset="0"/>
                <a:ea typeface="Sassoon Infant Rg" panose="02000503030000020003" pitchFamily="2" charset="0"/>
                <a:cs typeface="Calibri" panose="020F0502020204030204" pitchFamily="34" charset="0"/>
              </a:rPr>
              <a:t>Extended Care Offers</a:t>
            </a:r>
            <a:endParaRPr lang="en-GB" sz="4400" b="1">
              <a:solidFill>
                <a:srgbClr val="0000FF"/>
              </a:solidFill>
              <a:latin typeface="Sassoon Infant Rg" panose="02000503030000020003" pitchFamily="2" charset="0"/>
              <a:ea typeface="Sassoon Infant Rg" panose="02000503030000020003" pitchFamily="2" charset="0"/>
              <a:cs typeface="Calibri" panose="020F0502020204030204" pitchFamily="34" charset="0"/>
            </a:endParaRPr>
          </a:p>
        </p:txBody>
      </p:sp>
      <p:sp>
        <p:nvSpPr>
          <p:cNvPr id="3" name="Text Placeholder 2">
            <a:extLst>
              <a:ext uri="{FF2B5EF4-FFF2-40B4-BE49-F238E27FC236}">
                <a16:creationId xmlns:a16="http://schemas.microsoft.com/office/drawing/2014/main" id="{46D5A120-7AB7-F902-0F0C-A0A0F2FCE7BD}"/>
              </a:ext>
            </a:extLst>
          </p:cNvPr>
          <p:cNvSpPr>
            <a:spLocks noGrp="1"/>
          </p:cNvSpPr>
          <p:nvPr>
            <p:ph type="body" sz="half" idx="2"/>
          </p:nvPr>
        </p:nvSpPr>
        <p:spPr>
          <a:xfrm>
            <a:off x="381000" y="1074656"/>
            <a:ext cx="7218754" cy="5783344"/>
          </a:xfrm>
        </p:spPr>
        <p:txBody>
          <a:bodyPr>
            <a:normAutofit fontScale="92500" lnSpcReduction="20000"/>
          </a:bodyPr>
          <a:lstStyle/>
          <a:p>
            <a:r>
              <a:rPr lang="en-US" sz="2900" b="1">
                <a:solidFill>
                  <a:srgbClr val="002060"/>
                </a:solidFill>
                <a:latin typeface="Sassoon Infant Rg" panose="02000503030000020003" pitchFamily="2" charset="0"/>
                <a:ea typeface="Sassoon Infant Rg" panose="02000503030000020003" pitchFamily="2" charset="0"/>
                <a:cs typeface="Calibri" panose="020F0502020204030204" pitchFamily="34" charset="0"/>
              </a:rPr>
              <a:t>Wrap Around Care</a:t>
            </a:r>
            <a:r>
              <a:rPr lang="en-US" sz="2900">
                <a:solidFill>
                  <a:srgbClr val="002060"/>
                </a:solidFill>
                <a:latin typeface="Sassoon Infant Rg" panose="02000503030000020003" pitchFamily="2" charset="0"/>
                <a:ea typeface="Sassoon Infant Rg" panose="02000503030000020003" pitchFamily="2" charset="0"/>
                <a:cs typeface="Calibri" panose="020F0502020204030204" pitchFamily="34" charset="0"/>
              </a:rPr>
              <a:t>:</a:t>
            </a:r>
          </a:p>
          <a:p>
            <a:pPr marL="914400" lvl="1" indent="-457200">
              <a:buFont typeface="Arial" panose="020B0604020202020204" pitchFamily="34" charset="0"/>
              <a:buChar char="•"/>
            </a:pPr>
            <a:r>
              <a:rPr lang="en-US" sz="2900">
                <a:solidFill>
                  <a:srgbClr val="002060"/>
                </a:solidFill>
                <a:latin typeface="Sassoon Infant Rg" panose="02000503030000020003" pitchFamily="2" charset="0"/>
                <a:ea typeface="Sassoon Infant Rg" panose="02000503030000020003" pitchFamily="2" charset="0"/>
                <a:cs typeface="Calibri" panose="020F0502020204030204" pitchFamily="34" charset="0"/>
              </a:rPr>
              <a:t>Both schools have a breakfast club    7.30am -8.30am                £3.90</a:t>
            </a:r>
          </a:p>
          <a:p>
            <a:pPr marL="914400" lvl="1" indent="-457200">
              <a:buFont typeface="Arial" panose="020B0604020202020204" pitchFamily="34" charset="0"/>
              <a:buChar char="•"/>
            </a:pPr>
            <a:r>
              <a:rPr lang="en-US" sz="2900">
                <a:solidFill>
                  <a:srgbClr val="002060"/>
                </a:solidFill>
                <a:latin typeface="Sassoon Infant Rg" panose="02000503030000020003" pitchFamily="2" charset="0"/>
                <a:ea typeface="Sassoon Infant Rg" panose="02000503030000020003" pitchFamily="2" charset="0"/>
                <a:cs typeface="Calibri" panose="020F0502020204030204" pitchFamily="34" charset="0"/>
              </a:rPr>
              <a:t>Both schools have after school club 3.00pm-5pm                     £8.20</a:t>
            </a:r>
          </a:p>
          <a:p>
            <a:pPr marL="914400" lvl="1" indent="-457200">
              <a:buFont typeface="Arial" panose="020B0604020202020204" pitchFamily="34" charset="0"/>
              <a:buChar char="•"/>
            </a:pPr>
            <a:r>
              <a:rPr lang="en-US" sz="2900">
                <a:solidFill>
                  <a:srgbClr val="002060"/>
                </a:solidFill>
                <a:latin typeface="Sassoon Infant Rg" panose="02000503030000020003" pitchFamily="2" charset="0"/>
                <a:ea typeface="Sassoon Infant Rg" panose="02000503030000020003" pitchFamily="2" charset="0"/>
                <a:cs typeface="Calibri" panose="020F0502020204030204" pitchFamily="34" charset="0"/>
              </a:rPr>
              <a:t>Run by our school team – food and activities</a:t>
            </a:r>
          </a:p>
          <a:p>
            <a:pPr marL="914400" lvl="1" indent="-457200">
              <a:buFont typeface="Arial" panose="020B0604020202020204" pitchFamily="34" charset="0"/>
              <a:buChar char="•"/>
            </a:pPr>
            <a:r>
              <a:rPr lang="en-US" sz="2900">
                <a:solidFill>
                  <a:srgbClr val="002060"/>
                </a:solidFill>
                <a:latin typeface="Sassoon Infant Rg" panose="02000503030000020003" pitchFamily="2" charset="0"/>
                <a:ea typeface="Sassoon Infant Rg" panose="02000503030000020003" pitchFamily="2" charset="0"/>
                <a:cs typeface="Calibri" panose="020F0502020204030204" pitchFamily="34" charset="0"/>
              </a:rPr>
              <a:t>You will be able to book these clubs through MCAS.</a:t>
            </a:r>
          </a:p>
          <a:p>
            <a:endParaRPr lang="en-US" sz="2900">
              <a:solidFill>
                <a:srgbClr val="002060"/>
              </a:solidFill>
              <a:latin typeface="Sassoon Infant Rg" panose="02000503030000020003" pitchFamily="2" charset="0"/>
              <a:ea typeface="Sassoon Infant Rg" panose="02000503030000020003" pitchFamily="2" charset="0"/>
              <a:cs typeface="Calibri" panose="020F0502020204030204" pitchFamily="34" charset="0"/>
            </a:endParaRPr>
          </a:p>
          <a:p>
            <a:r>
              <a:rPr lang="en-US" sz="2900" b="1">
                <a:solidFill>
                  <a:srgbClr val="002060"/>
                </a:solidFill>
                <a:latin typeface="Sassoon Infant Rg" panose="02000503030000020003" pitchFamily="2" charset="0"/>
                <a:ea typeface="Sassoon Infant Rg" panose="02000503030000020003" pitchFamily="2" charset="0"/>
                <a:cs typeface="Calibri" panose="020F0502020204030204" pitchFamily="34" charset="0"/>
              </a:rPr>
              <a:t>Holiday Club: </a:t>
            </a:r>
          </a:p>
          <a:p>
            <a:pPr marL="914400" lvl="1" indent="-457200">
              <a:buFont typeface="Arial" panose="020B0604020202020204" pitchFamily="34" charset="0"/>
              <a:buChar char="•"/>
            </a:pPr>
            <a:r>
              <a:rPr lang="en-US" sz="2900">
                <a:solidFill>
                  <a:srgbClr val="002060"/>
                </a:solidFill>
                <a:latin typeface="Sassoon Infant Rg" panose="02000503030000020003" pitchFamily="2" charset="0"/>
                <a:ea typeface="Sassoon Infant Rg" panose="02000503030000020003" pitchFamily="2" charset="0"/>
                <a:cs typeface="Calibri" panose="020F0502020204030204" pitchFamily="34" charset="0"/>
              </a:rPr>
              <a:t>CASA also provide holiday clubs on the school site. </a:t>
            </a:r>
          </a:p>
          <a:p>
            <a:endParaRPr lang="en-US" sz="2900">
              <a:solidFill>
                <a:srgbClr val="002060"/>
              </a:solidFill>
              <a:latin typeface="Sassoon Infant Rg" panose="02000503030000020003" pitchFamily="2" charset="0"/>
              <a:ea typeface="Sassoon Infant Rg" panose="02000503030000020003" pitchFamily="2" charset="0"/>
              <a:cs typeface="Calibri" panose="020F0502020204030204" pitchFamily="34" charset="0"/>
            </a:endParaRPr>
          </a:p>
          <a:p>
            <a:r>
              <a:rPr lang="en-US" sz="2900">
                <a:solidFill>
                  <a:srgbClr val="002060"/>
                </a:solidFill>
                <a:latin typeface="Sassoon Infant Rg" panose="02000503030000020003" pitchFamily="2" charset="0"/>
                <a:ea typeface="Sassoon Infant Rg" panose="02000503030000020003" pitchFamily="2" charset="0"/>
                <a:cs typeface="Calibri" panose="020F0502020204030204" pitchFamily="34" charset="0"/>
              </a:rPr>
              <a:t>More information will be sent out via the school office before the end of term. </a:t>
            </a:r>
          </a:p>
          <a:p>
            <a:endParaRPr lang="en-US">
              <a:solidFill>
                <a:srgbClr val="002060"/>
              </a:solidFill>
              <a:latin typeface="Calibri" panose="020F0502020204030204" pitchFamily="34" charset="0"/>
              <a:cs typeface="Calibri" panose="020F0502020204030204" pitchFamily="34" charset="0"/>
            </a:endParaRPr>
          </a:p>
          <a:p>
            <a:endParaRPr lang="en-GB">
              <a:solidFill>
                <a:srgbClr val="002060"/>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C2ACADA-EB30-7568-3776-D4A47ADD7360}"/>
              </a:ext>
            </a:extLst>
          </p:cNvPr>
          <p:cNvPicPr>
            <a:picLocks noChangeAspect="1"/>
          </p:cNvPicPr>
          <p:nvPr/>
        </p:nvPicPr>
        <p:blipFill>
          <a:blip r:embed="rId2"/>
          <a:stretch>
            <a:fillRect/>
          </a:stretch>
        </p:blipFill>
        <p:spPr>
          <a:xfrm>
            <a:off x="7599754" y="1471079"/>
            <a:ext cx="4533900" cy="1362075"/>
          </a:xfrm>
          <a:prstGeom prst="rect">
            <a:avLst/>
          </a:prstGeom>
        </p:spPr>
      </p:pic>
      <p:pic>
        <p:nvPicPr>
          <p:cNvPr id="5" name="Picture 4">
            <a:extLst>
              <a:ext uri="{FF2B5EF4-FFF2-40B4-BE49-F238E27FC236}">
                <a16:creationId xmlns:a16="http://schemas.microsoft.com/office/drawing/2014/main" id="{673C8A37-81B1-3701-6CF2-0519F6BC1ACD}"/>
              </a:ext>
            </a:extLst>
          </p:cNvPr>
          <p:cNvPicPr>
            <a:picLocks noChangeAspect="1"/>
          </p:cNvPicPr>
          <p:nvPr/>
        </p:nvPicPr>
        <p:blipFill>
          <a:blip r:embed="rId3"/>
          <a:stretch>
            <a:fillRect/>
          </a:stretch>
        </p:blipFill>
        <p:spPr>
          <a:xfrm>
            <a:off x="8182073" y="3868230"/>
            <a:ext cx="3124200" cy="2571750"/>
          </a:xfrm>
          <a:prstGeom prst="rect">
            <a:avLst/>
          </a:prstGeom>
        </p:spPr>
      </p:pic>
    </p:spTree>
    <p:extLst>
      <p:ext uri="{BB962C8B-B14F-4D97-AF65-F5344CB8AC3E}">
        <p14:creationId xmlns:p14="http://schemas.microsoft.com/office/powerpoint/2010/main" val="818885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916" y="2394176"/>
            <a:ext cx="10407602" cy="868026"/>
          </a:xfrm>
        </p:spPr>
        <p:txBody>
          <a:bodyPr vert="horz" lIns="91440" tIns="45720" rIns="91440" bIns="45720" rtlCol="0" anchor="b">
            <a:normAutofit fontScale="90000"/>
          </a:bodyPr>
          <a:lstStyle/>
          <a:p>
            <a:pPr algn="ctr">
              <a:lnSpc>
                <a:spcPct val="90000"/>
              </a:lnSpc>
            </a:pPr>
            <a:r>
              <a:rPr lang="en-US" sz="2300">
                <a:solidFill>
                  <a:srgbClr val="EBEBEB"/>
                </a:solidFill>
              </a:rPr>
              <a:t> </a:t>
            </a:r>
            <a:r>
              <a:rPr lang="en-US" sz="5300">
                <a:solidFill>
                  <a:srgbClr val="0000FF"/>
                </a:solidFill>
                <a:latin typeface="Sassoon Infant Rg" panose="02000503030000020003" pitchFamily="2" charset="0"/>
                <a:ea typeface="Sassoon Infant Rg" panose="02000503030000020003" pitchFamily="2" charset="0"/>
              </a:rPr>
              <a:t>Thank you.</a:t>
            </a:r>
            <a:br>
              <a:rPr lang="en-US" sz="5300">
                <a:solidFill>
                  <a:srgbClr val="0000FF"/>
                </a:solidFill>
                <a:latin typeface="Sassoon Infant Rg" panose="02000503030000020003" pitchFamily="2" charset="0"/>
                <a:ea typeface="Sassoon Infant Rg" panose="02000503030000020003" pitchFamily="2" charset="0"/>
              </a:rPr>
            </a:br>
            <a:r>
              <a:rPr lang="en-US" sz="5300">
                <a:solidFill>
                  <a:srgbClr val="0000FF"/>
                </a:solidFill>
                <a:latin typeface="Sassoon Infant Rg" panose="02000503030000020003" pitchFamily="2" charset="0"/>
                <a:ea typeface="Sassoon Infant Rg" panose="02000503030000020003" pitchFamily="2" charset="0"/>
              </a:rPr>
              <a:t>Please come and speak to any one of us if you have any questions.</a:t>
            </a:r>
            <a:endParaRPr lang="en-US" sz="2300">
              <a:solidFill>
                <a:srgbClr val="0000FF"/>
              </a:solidFill>
              <a:latin typeface="Sassoon Infant Rg" panose="02000503030000020003" pitchFamily="2" charset="0"/>
              <a:ea typeface="Sassoon Infant Rg" panose="02000503030000020003" pitchFamily="2" charset="0"/>
            </a:endParaRPr>
          </a:p>
        </p:txBody>
      </p:sp>
      <p:pic>
        <p:nvPicPr>
          <p:cNvPr id="3" name="Picture 6" descr="http://www.hamworthyparkjuniorschool.co.uk/img/footer/hamworthy-footer-bas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26831" y="6002156"/>
            <a:ext cx="1739900"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652676"/>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203901c-4365-4b63-a5de-207a6022fe20">
      <Terms xmlns="http://schemas.microsoft.com/office/infopath/2007/PartnerControls"/>
    </lcf76f155ced4ddcb4097134ff3c332f>
    <TaxCatchAll xmlns="671c3dbd-f6b9-45a9-acf1-b19a65427ecc" xsi:nil="true"/>
    <SharedWithUsers xmlns="671c3dbd-f6b9-45a9-acf1-b19a65427ecc">
      <UserInfo>
        <DisplayName>Andrea Williams</DisplayName>
        <AccountId>32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D2482497847B48ABD92985BAE3FF3E" ma:contentTypeVersion="17" ma:contentTypeDescription="Create a new document." ma:contentTypeScope="" ma:versionID="ebc523e0c18f6bef9ac6832f9a079ec0">
  <xsd:schema xmlns:xsd="http://www.w3.org/2001/XMLSchema" xmlns:xs="http://www.w3.org/2001/XMLSchema" xmlns:p="http://schemas.microsoft.com/office/2006/metadata/properties" xmlns:ns2="6203901c-4365-4b63-a5de-207a6022fe20" xmlns:ns3="671c3dbd-f6b9-45a9-acf1-b19a65427ecc" targetNamespace="http://schemas.microsoft.com/office/2006/metadata/properties" ma:root="true" ma:fieldsID="68e33c4519605a41e42efd8d6ee4f071" ns2:_="" ns3:_="">
    <xsd:import namespace="6203901c-4365-4b63-a5de-207a6022fe20"/>
    <xsd:import namespace="671c3dbd-f6b9-45a9-acf1-b19a65427ec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03901c-4365-4b63-a5de-207a6022fe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d540af1-d68f-467e-ace9-7cc47904e87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1c3dbd-f6b9-45a9-acf1-b19a65427ec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44f533b-f56b-49db-8975-3bfeaa9e23b8}" ma:internalName="TaxCatchAll" ma:showField="CatchAllData" ma:web="671c3dbd-f6b9-45a9-acf1-b19a65427ec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79A962-B6F6-44F1-B796-D45BC50AE3CD}">
  <ds:schemaRefs>
    <ds:schemaRef ds:uri="249d53e1-a1db-4479-b380-51e3e5990557"/>
    <ds:schemaRef ds:uri="59f09794-ec90-471e-9be0-1a22ec816480"/>
    <ds:schemaRef ds:uri="6203901c-4365-4b63-a5de-207a6022fe20"/>
    <ds:schemaRef ds:uri="671c3dbd-f6b9-45a9-acf1-b19a65427e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CD7B43A-6C4F-4C90-A1F0-EE63F7B7EF02}">
  <ds:schemaRefs>
    <ds:schemaRef ds:uri="http://schemas.microsoft.com/sharepoint/v3/contenttype/forms"/>
  </ds:schemaRefs>
</ds:datastoreItem>
</file>

<file path=customXml/itemProps3.xml><?xml version="1.0" encoding="utf-8"?>
<ds:datastoreItem xmlns:ds="http://schemas.openxmlformats.org/officeDocument/2006/customXml" ds:itemID="{B76D0AB9-FC62-46B9-9475-21FCF8D43E6E}">
  <ds:schemaRefs>
    <ds:schemaRef ds:uri="6203901c-4365-4b63-a5de-207a6022fe20"/>
    <ds:schemaRef ds:uri="671c3dbd-f6b9-45a9-acf1-b19a65427e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1420</Words>
  <Application>Microsoft Office PowerPoint</Application>
  <PresentationFormat>Widescreen</PresentationFormat>
  <Paragraphs>156</Paragraphs>
  <Slides>19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Sassoon Infant Rg</vt:lpstr>
      <vt:lpstr>Wingdings 3</vt:lpstr>
      <vt:lpstr>Office Theme</vt:lpstr>
      <vt:lpstr>Welcome to Reception</vt:lpstr>
      <vt:lpstr>Todays aims to share:</vt:lpstr>
      <vt:lpstr>Who’s who? Mrs Hill is the Executive Headteacher of the Federation and Mrs Williams is the Head of Schools and are the DSLs for the Federation.. </vt:lpstr>
      <vt:lpstr>Reception Teachers</vt:lpstr>
      <vt:lpstr>PowerPoint Presentation</vt:lpstr>
      <vt:lpstr>The Early Years Curriculum</vt:lpstr>
      <vt:lpstr>The Early Years Curriculum</vt:lpstr>
      <vt:lpstr>The Recception Baseline</vt:lpstr>
      <vt:lpstr>What is phonics?</vt:lpstr>
      <vt:lpstr>Attendance</vt:lpstr>
      <vt:lpstr>Attendance</vt:lpstr>
      <vt:lpstr>Positive Partnerships How can we work together?</vt:lpstr>
      <vt:lpstr>PowerPoint Presentation</vt:lpstr>
      <vt:lpstr>Positive Partnerships - Reading</vt:lpstr>
      <vt:lpstr>Pupil Premium Funding – how does it help?</vt:lpstr>
      <vt:lpstr>Uniform</vt:lpstr>
      <vt:lpstr>PE Kit</vt:lpstr>
      <vt:lpstr>Extended Care Offers</vt:lpstr>
      <vt:lpstr> Thank you. Please come and speak to any one of us if you have 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Reception</dc:title>
  <dc:creator>Tony Rogers</dc:creator>
  <cp:lastModifiedBy>Lucy Mitchell</cp:lastModifiedBy>
  <cp:revision>1</cp:revision>
  <dcterms:created xsi:type="dcterms:W3CDTF">2020-06-02T08:42:29Z</dcterms:created>
  <dcterms:modified xsi:type="dcterms:W3CDTF">2023-09-11T15:23:31Z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0x0101008C457FDC31F2BA4E8C9C4AFB046735A5</vt:lpwstr>
  </property>
  <property fmtid="{D5CDD505-2E9C-101B-9397-08002B2CF9AE}" pid="3" name="MediaServiceImageTags">
    <vt:lpwstr/>
  </property>
</Properties>
</file>