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33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588"/>
  </p:normalViewPr>
  <p:slideViewPr>
    <p:cSldViewPr snapToGrid="0" snapToObjects="1">
      <p:cViewPr>
        <p:scale>
          <a:sx n="80" d="100"/>
          <a:sy n="80" d="100"/>
        </p:scale>
        <p:origin x="204" y="-16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26/08/2023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396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26/08/2023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901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26/08/2023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570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26/08/2023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407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26/08/2023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909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26/08/2023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350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26/08/2023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68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26/08/2023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310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26/08/2023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34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26/08/2023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194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26/08/2023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689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07A9A-2CB2-A741-B755-CCE1CF4A6E7F}" type="datetimeFigureOut">
              <a:rPr lang="en-GB" smtClean="0"/>
              <a:t>26/08/2023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20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www.google.com/search?sca_esv=560363582&amp;bih=651&amp;biw=1366&amp;rlz=1C1CHBD_en-GBGB762GB762&amp;hl=en&amp;q=ancestor&amp;si=ACFMAn-fuhiZynqzEWN5DhRvBVhtJ-3Jm4R0ufMmFbvKbe5C7V1q27rwl1CIPNK-ckrtLWQSM5iiOo95MoHWjHIWqStl3LJBkA%3D%3D&amp;expnd=1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s://www.google.com/search?sca_esv=560363582&amp;bih=651&amp;biw=1366&amp;rlz=1C1CHBD_en-GBGB762GB762&amp;hl=en&amp;q=traced&amp;si=ACFMAn8Vh8Mk37drt2pTIRWqgL6eUmBbBApk3CrEALL-Ddmp1yab5oYR0hRlu2dNVsfdPzwOpCgJe6IS7fuqof2K_prKJBaq6w%3D%3D&amp;expnd=1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s://www.google.com/search?sca_esv=560363582&amp;bih=651&amp;biw=1366&amp;rlz=1C1CHBD_en-GBGB762GB762&amp;hl=en&amp;q=wanderer&amp;si=ACFMAn-fuhiZynqzEWN5DhRvBVht25cb8ZykjhZAFhr0TcB9bFZftOg9DNr6X97ZggHDpu3doiWZN6xvGkow9zl5J43mLQtwfQ%3D%3D&amp;expnd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885F63B-22FE-9C4F-B60D-553F5929394F}"/>
              </a:ext>
            </a:extLst>
          </p:cNvPr>
          <p:cNvSpPr/>
          <p:nvPr/>
        </p:nvSpPr>
        <p:spPr>
          <a:xfrm>
            <a:off x="4652308" y="1345307"/>
            <a:ext cx="7405874" cy="64633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3600" b="1" dirty="0">
                <a:ln w="0">
                  <a:solidFill>
                    <a:schemeClr val="tx1"/>
                  </a:solidFill>
                </a:ln>
                <a:gradFill flip="none" rotWithShape="1">
                  <a:gsLst>
                    <a:gs pos="38000">
                      <a:schemeClr val="accent1">
                        <a:lumMod val="5000"/>
                        <a:lumOff val="95000"/>
                      </a:schemeClr>
                    </a:gs>
                    <a:gs pos="65000">
                      <a:schemeClr val="accent2">
                        <a:lumMod val="5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50800" dist="12700" dir="4260000" algn="tl" rotWithShape="0">
                    <a:schemeClr val="dk1"/>
                  </a:outerShdw>
                </a:effectLst>
                <a:latin typeface="Gill Sans MT" panose="020B0502020104020203" pitchFamily="34" charset="77"/>
                <a:cs typeface="Phosphate Inline" panose="02000506050000020004" pitchFamily="2" charset="77"/>
              </a:rPr>
              <a:t>Year 4 – Domestic Church/People</a:t>
            </a:r>
            <a:endParaRPr lang="en-GB" sz="4000" b="1" cap="none" spc="0" dirty="0">
              <a:ln w="0">
                <a:solidFill>
                  <a:schemeClr val="tx1"/>
                </a:solidFill>
              </a:ln>
              <a:gradFill flip="none" rotWithShape="1">
                <a:gsLst>
                  <a:gs pos="38000">
                    <a:schemeClr val="accent1">
                      <a:lumMod val="5000"/>
                      <a:lumOff val="95000"/>
                    </a:schemeClr>
                  </a:gs>
                  <a:gs pos="65000">
                    <a:schemeClr val="accent2">
                      <a:lumMod val="50000"/>
                    </a:schemeClr>
                  </a:gs>
                </a:gsLst>
                <a:lin ang="16200000" scaled="1"/>
                <a:tileRect/>
              </a:gradFill>
              <a:effectLst>
                <a:outerShdw blurRad="50800" dist="12700" dir="4260000" algn="tl" rotWithShape="0">
                  <a:schemeClr val="dk1"/>
                </a:outerShdw>
              </a:effectLst>
              <a:latin typeface="Gill Sans MT" panose="020B0502020104020203" pitchFamily="34" charset="77"/>
              <a:cs typeface="Phosphate Inline" panose="02000506050000020004" pitchFamily="2" charset="77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06AFF5-E9E8-CE4E-A6D1-19C2855DB269}"/>
              </a:ext>
            </a:extLst>
          </p:cNvPr>
          <p:cNvSpPr/>
          <p:nvPr/>
        </p:nvSpPr>
        <p:spPr>
          <a:xfrm>
            <a:off x="1056592" y="543878"/>
            <a:ext cx="6661959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800" b="1" cap="none" spc="0" dirty="0">
                <a:ln w="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dist="12700" dir="4260000" algn="tl" rotWithShape="0">
                    <a:schemeClr val="dk1"/>
                  </a:outerShdw>
                </a:effectLst>
                <a:latin typeface="Gill Sans MT" panose="020B0502020104020203" pitchFamily="34" charset="77"/>
                <a:cs typeface="Phosphate Inline" panose="02000506050000020004" pitchFamily="2" charset="77"/>
              </a:rPr>
              <a:t>RE KNOWLEDGE ORGANISER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584E3967-87F3-CD49-9356-CFC6D0DECC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369004"/>
              </p:ext>
            </p:extLst>
          </p:nvPr>
        </p:nvGraphicFramePr>
        <p:xfrm>
          <a:off x="355693" y="1585957"/>
          <a:ext cx="3992676" cy="65648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7233">
                  <a:extLst>
                    <a:ext uri="{9D8B030D-6E8A-4147-A177-3AD203B41FA5}">
                      <a16:colId xmlns:a16="http://schemas.microsoft.com/office/drawing/2014/main" val="2344213269"/>
                    </a:ext>
                  </a:extLst>
                </a:gridCol>
                <a:gridCol w="2805443">
                  <a:extLst>
                    <a:ext uri="{9D8B030D-6E8A-4147-A177-3AD203B41FA5}">
                      <a16:colId xmlns:a16="http://schemas.microsoft.com/office/drawing/2014/main" val="2649323644"/>
                    </a:ext>
                  </a:extLst>
                </a:gridCol>
              </a:tblGrid>
              <a:tr h="565423"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1" u="none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ESSENTIAL VOCABULARY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812075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100" b="1" u="none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Word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u="none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Definition</a:t>
                      </a:r>
                      <a:r>
                        <a:rPr lang="en-GB" sz="1100" u="none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233429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US" sz="1100" b="0" u="none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Chosen people</a:t>
                      </a:r>
                      <a:endParaRPr lang="en-GB" sz="1100" b="0" u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They have been chosen as special people by God. </a:t>
                      </a:r>
                      <a:endParaRPr lang="en-GB" sz="1100" u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8563774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Siblings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none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Brothers and sisters.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157742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Relations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person who is connected by blood or marriage; a relative.</a:t>
                      </a:r>
                      <a:endParaRPr lang="en-GB" sz="1100" u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27595459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Ancestors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Ancestor is any person from whom one is descended.</a:t>
                      </a:r>
                      <a:endParaRPr lang="en-GB" sz="1100" u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0535911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Generations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 of the people born and living at about the same time, regarded collectively.</a:t>
                      </a:r>
                      <a:endParaRPr lang="en-GB" sz="1100" u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5294210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Old Testament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none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First part of the bible.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2610385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Roots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Source or origin of something or someone.</a:t>
                      </a:r>
                      <a:endParaRPr lang="en-GB" sz="1100" u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1841805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Family tree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diagram showing the relationship between people in several generations of a family.</a:t>
                      </a:r>
                      <a:endParaRPr lang="en-GB" sz="1100" u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4564703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Genealogy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line of descent </a:t>
                      </a:r>
                      <a:r>
                        <a:rPr lang="en-GB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traced</a:t>
                      </a:r>
                      <a:r>
                        <a:rPr lang="en-GB" sz="11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continuously from an </a:t>
                      </a:r>
                      <a:r>
                        <a:rPr lang="en-GB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ancestor</a:t>
                      </a:r>
                      <a:r>
                        <a:rPr lang="en-GB" sz="11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100" u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93870930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Nomad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person who does not stay long in the same place; a </a:t>
                      </a:r>
                      <a:r>
                        <a:rPr lang="en-GB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wanderer</a:t>
                      </a:r>
                      <a:r>
                        <a:rPr lang="en-GB" sz="11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Has no permanent residence.</a:t>
                      </a:r>
                      <a:endParaRPr lang="en-GB" sz="1100" u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29526858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Nomadic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none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Living the life of a nomad.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1313960"/>
                  </a:ext>
                </a:extLst>
              </a:tr>
            </a:tbl>
          </a:graphicData>
        </a:graphic>
      </p:graphicFrame>
      <p:graphicFrame>
        <p:nvGraphicFramePr>
          <p:cNvPr id="17" name="Table 10">
            <a:extLst>
              <a:ext uri="{FF2B5EF4-FFF2-40B4-BE49-F238E27FC236}">
                <a16:creationId xmlns:a16="http://schemas.microsoft.com/office/drawing/2014/main" id="{B282761F-969F-D243-A8F6-6981A09685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548946"/>
              </p:ext>
            </p:extLst>
          </p:nvPr>
        </p:nvGraphicFramePr>
        <p:xfrm>
          <a:off x="8553042" y="7321430"/>
          <a:ext cx="3849515" cy="12716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49515">
                  <a:extLst>
                    <a:ext uri="{9D8B030D-6E8A-4147-A177-3AD203B41FA5}">
                      <a16:colId xmlns:a16="http://schemas.microsoft.com/office/drawing/2014/main" val="2649323644"/>
                    </a:ext>
                  </a:extLst>
                </a:gridCol>
              </a:tblGrid>
              <a:tr h="33879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LINKS TO PREVIOUS LEARNING</a:t>
                      </a:r>
                    </a:p>
                    <a:p>
                      <a:pPr algn="ctr"/>
                      <a:r>
                        <a:rPr lang="en-GB" sz="1200" b="1" dirty="0">
                          <a:latin typeface="Gill Sans MT" panose="020B0502020104020203" pitchFamily="34" charset="77"/>
                        </a:rPr>
                        <a:t> </a:t>
                      </a:r>
                      <a:endParaRPr lang="en-GB" sz="1200" b="1" dirty="0">
                        <a:solidFill>
                          <a:schemeClr val="bg1"/>
                        </a:solidFill>
                        <a:latin typeface="Gill Sans MT" panose="020B0502020104020203" pitchFamily="34" charset="77"/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864142"/>
                  </a:ext>
                </a:extLst>
              </a:tr>
              <a:tr h="8144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b="1" kern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Year 3 - </a:t>
                      </a:r>
                      <a:r>
                        <a:rPr lang="en-GB" sz="1100" b="1" kern="1400" cap="all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Homes</a:t>
                      </a:r>
                      <a:r>
                        <a:rPr lang="en-GB" sz="1100" b="1" kern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- </a:t>
                      </a:r>
                      <a:r>
                        <a:rPr lang="en-GB" sz="1100" kern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God’s vision for every family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kern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What makes a house a home?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44233429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649057"/>
              </p:ext>
            </p:extLst>
          </p:nvPr>
        </p:nvGraphicFramePr>
        <p:xfrm>
          <a:off x="4652308" y="4329804"/>
          <a:ext cx="3190485" cy="1185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0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4900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Key</a:t>
                      </a:r>
                      <a:r>
                        <a:rPr lang="en-GB" sz="18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questions:</a:t>
                      </a:r>
                      <a:endParaRPr lang="en-GB" sz="18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530">
                <a:tc>
                  <a:txBody>
                    <a:bodyPr/>
                    <a:lstStyle/>
                    <a:p>
                      <a:pPr marL="38100"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8100"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Where do I come from?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 whom do I belong?</a:t>
                      </a:r>
                    </a:p>
                    <a:p>
                      <a:pPr marL="38100"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 which family did Jesus belong?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005471"/>
              </p:ext>
            </p:extLst>
          </p:nvPr>
        </p:nvGraphicFramePr>
        <p:xfrm>
          <a:off x="8076629" y="2062813"/>
          <a:ext cx="4220879" cy="2952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08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3914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 CURRICULUM DIRECTORY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8597">
                <a:tc>
                  <a:txBody>
                    <a:bodyPr/>
                    <a:lstStyle/>
                    <a:p>
                      <a:pPr marL="38100" algn="l">
                        <a:spcAft>
                          <a:spcPts val="0"/>
                        </a:spcAft>
                      </a:pPr>
                      <a:r>
                        <a:rPr lang="en-US" sz="1600" b="1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Area of Study 1</a:t>
                      </a:r>
                      <a:r>
                        <a:rPr lang="en-US" sz="16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Knowing and loving God,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l">
                        <a:spcAft>
                          <a:spcPts val="0"/>
                        </a:spcAft>
                      </a:pPr>
                      <a:r>
                        <a:rPr lang="en-US" sz="16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Scriptures, Creation, the Trinity, Jesus Christ,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l">
                        <a:spcAft>
                          <a:spcPts val="0"/>
                        </a:spcAft>
                      </a:pPr>
                      <a:r>
                        <a:rPr lang="en-US" sz="16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Son of God, the Holy Spirit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l">
                        <a:spcAft>
                          <a:spcPts val="0"/>
                        </a:spcAft>
                      </a:pPr>
                      <a:r>
                        <a:rPr lang="en-US" sz="1600" b="1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Area of Study 2:</a:t>
                      </a:r>
                      <a:r>
                        <a:rPr lang="en-US" sz="16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What is the Church? One and holy,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l">
                        <a:spcAft>
                          <a:spcPts val="0"/>
                        </a:spcAft>
                      </a:pPr>
                      <a:r>
                        <a:rPr lang="en-US" sz="16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Catholic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l">
                        <a:spcAft>
                          <a:spcPts val="0"/>
                        </a:spcAft>
                      </a:pPr>
                      <a:r>
                        <a:rPr lang="en-US" sz="1600" b="1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Area of Study 3</a:t>
                      </a:r>
                      <a:r>
                        <a:rPr lang="en-US" sz="16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Prayer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l">
                        <a:spcAft>
                          <a:spcPts val="0"/>
                        </a:spcAft>
                      </a:pPr>
                      <a:r>
                        <a:rPr lang="en-US" sz="1600" b="1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Area of Study 4:</a:t>
                      </a:r>
                      <a:r>
                        <a:rPr lang="en-US" sz="16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The dignity of the human person, the human community, love of God and love of </a:t>
                      </a:r>
                      <a:r>
                        <a:rPr lang="en-US" sz="1600" spc="-1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neighbour</a:t>
                      </a:r>
                      <a:r>
                        <a:rPr lang="en-US" sz="16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336131"/>
              </p:ext>
            </p:extLst>
          </p:nvPr>
        </p:nvGraphicFramePr>
        <p:xfrm>
          <a:off x="4662257" y="5604632"/>
          <a:ext cx="3170585" cy="1147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0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1530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Reveal 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6278"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importance of family and understanding our heritage.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834488"/>
              </p:ext>
            </p:extLst>
          </p:nvPr>
        </p:nvGraphicFramePr>
        <p:xfrm>
          <a:off x="8086371" y="5144867"/>
          <a:ext cx="4220879" cy="2079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08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9085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Scripture: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40085">
                <a:tc>
                  <a:txBody>
                    <a:bodyPr/>
                    <a:lstStyle/>
                    <a:p>
                      <a:pPr marL="38100" algn="l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Matthew 1: 1-17 </a:t>
                      </a:r>
                    </a:p>
                    <a:p>
                      <a:pPr marL="38100" algn="l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Mt 2: 13-15, 19-23, Lk 2: 40-51, Mk 1: 14-20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l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Genesis 12: 1-8, 18 </a:t>
                      </a:r>
                    </a:p>
                    <a:p>
                      <a:pPr marL="38100" algn="l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Genesis 21: 1-7 </a:t>
                      </a:r>
                    </a:p>
                    <a:p>
                      <a:pPr marL="38100" algn="l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Genesis 25: 20-27 </a:t>
                      </a:r>
                    </a:p>
                    <a:p>
                      <a:pPr marL="38100" algn="l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Genesis 35: 9-15, 23-26 </a:t>
                      </a:r>
                    </a:p>
                    <a:p>
                      <a:pPr marL="38100" algn="l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Genesis pages 15-17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l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Ruth 1: 2-7, 16, 17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5" name="Rectangle 44">
            <a:extLst>
              <a:ext uri="{FF2B5EF4-FFF2-40B4-BE49-F238E27FC236}">
                <a16:creationId xmlns:a16="http://schemas.microsoft.com/office/drawing/2014/main" id="{229E4DC9-4D7A-4045-B8E0-194DBF237103}"/>
              </a:ext>
            </a:extLst>
          </p:cNvPr>
          <p:cNvSpPr/>
          <p:nvPr/>
        </p:nvSpPr>
        <p:spPr>
          <a:xfrm>
            <a:off x="162046" y="138896"/>
            <a:ext cx="12307860" cy="9153022"/>
          </a:xfrm>
          <a:prstGeom prst="rect">
            <a:avLst/>
          </a:prstGeom>
          <a:noFill/>
          <a:ln w="73025" cmpd="tri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8627C80-3104-B24C-9CCE-10952F1B7878}"/>
              </a:ext>
            </a:extLst>
          </p:cNvPr>
          <p:cNvSpPr txBox="1"/>
          <p:nvPr/>
        </p:nvSpPr>
        <p:spPr>
          <a:xfrm>
            <a:off x="4780482" y="9291918"/>
            <a:ext cx="35333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b="1" i="1" dirty="0">
                <a:solidFill>
                  <a:srgbClr val="FF0000"/>
                </a:solidFill>
              </a:rPr>
              <a:t>‘As a family we live, love, learn and celebrate with Jesus.’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3944" y="261769"/>
            <a:ext cx="945296" cy="120131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417359" y="192074"/>
            <a:ext cx="985198" cy="1249741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AC1AB97-3678-A047-997E-FD46179F33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960560"/>
              </p:ext>
            </p:extLst>
          </p:nvPr>
        </p:nvGraphicFramePr>
        <p:xfrm>
          <a:off x="4653437" y="2013402"/>
          <a:ext cx="3189356" cy="22213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9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5873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Church teachings: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802">
                <a:tc>
                  <a:txBody>
                    <a:bodyPr/>
                    <a:lstStyle/>
                    <a:p>
                      <a:pPr marL="81153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genealogy of Jesus in the Gospel of Matthew.</a:t>
                      </a:r>
                    </a:p>
                    <a:p>
                      <a:pPr marL="81153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Jesus’ human family.</a:t>
                      </a:r>
                    </a:p>
                    <a:p>
                      <a:pPr marL="81153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story of Abraham, the father of God’s chosen people.</a:t>
                      </a:r>
                    </a:p>
                    <a:p>
                      <a:pPr marL="81153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story of Jacob.</a:t>
                      </a:r>
                    </a:p>
                    <a:p>
                      <a:pPr marL="81153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story of the love and fidelity of Ruth.</a:t>
                      </a:r>
                    </a:p>
                    <a:p>
                      <a:pPr marL="81153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Solomon, the wise ruler.</a:t>
                      </a:r>
                    </a:p>
                    <a:p>
                      <a:pPr marL="81153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role of Saint Joseph in Jesus’ life.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baseline="0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26" name="Picture 2" descr="HOLY FAMILY 76 Catholic Picture Print - Etsy UK">
            <a:extLst>
              <a:ext uri="{FF2B5EF4-FFF2-40B4-BE49-F238E27FC236}">
                <a16:creationId xmlns:a16="http://schemas.microsoft.com/office/drawing/2014/main" id="{5F271A0A-4E1B-897D-E477-E7C304CBC8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0348" y="7252260"/>
            <a:ext cx="1607411" cy="2007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amily Tree for Kids – Free Family Tree Templates">
            <a:extLst>
              <a:ext uri="{FF2B5EF4-FFF2-40B4-BE49-F238E27FC236}">
                <a16:creationId xmlns:a16="http://schemas.microsoft.com/office/drawing/2014/main" id="{7996F3D8-8179-D405-7FC7-9FC9DBC639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571" y="6784833"/>
            <a:ext cx="1870976" cy="1445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4188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912</TotalTime>
  <Words>405</Words>
  <Application>Microsoft Office PowerPoint</Application>
  <PresentationFormat>A3 Paper (297x420 mm)</PresentationFormat>
  <Paragraphs>64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Jennings</dc:creator>
  <cp:lastModifiedBy>Caroline Pickering</cp:lastModifiedBy>
  <cp:revision>47</cp:revision>
  <dcterms:created xsi:type="dcterms:W3CDTF">2020-09-22T12:40:30Z</dcterms:created>
  <dcterms:modified xsi:type="dcterms:W3CDTF">2023-08-26T19:06:58Z</dcterms:modified>
</cp:coreProperties>
</file>