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2801600" cy="9601200" type="A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33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5588"/>
  </p:normalViewPr>
  <p:slideViewPr>
    <p:cSldViewPr snapToGrid="0" snapToObjects="1">
      <p:cViewPr varScale="1">
        <p:scale>
          <a:sx n="83" d="100"/>
          <a:sy n="83" d="100"/>
        </p:scale>
        <p:origin x="14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396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901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570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7407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909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350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68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310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834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194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689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07A9A-2CB2-A741-B755-CCE1CF4A6E7F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202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www.google.co.uk/search?sca_esv=568775834&amp;q=catechism&amp;si=ALGXSlbSiMNWMsv5Y0U_0sBS8EWzLdoxk0TSbT7WlEv-IsXqz4_W1ipFHQHgGyQYuquRYb9y-KQHCugXN0x2UgBWQxxO5XAuwA%3D%3D&amp;expnd=1" TargetMode="External"/><Relationship Id="rId7" Type="http://schemas.openxmlformats.org/officeDocument/2006/relationships/image" Target="../media/image1.png"/><Relationship Id="rId2" Type="http://schemas.openxmlformats.org/officeDocument/2006/relationships/hyperlink" Target="https://www.google.co.uk/search?sca_esv=568775834&amp;q=hooked&amp;si=ALGXSlbD4fKmSL7CRU364kGH2u8kA_iIvK_r1kNXvL_fK6nrIlX0VdgWAZX0Y83pAlLniTZxLyVmth-cRWG83_cFjScIeBGP8Q%3D%3D&amp;expnd=1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google.co.uk/search?sca_esv=568775834&amp;q=confer&amp;si=ALGXSlbD4fKmSL7CRU364kGH2u8kJmC190ZBZyIRSeBELo8xTQZzlEowP_2_3xY2xvogrdZMglEMi45f2dxpWGVKCf0KcTwQWw%3D%3D&amp;expnd=1" TargetMode="External"/><Relationship Id="rId5" Type="http://schemas.openxmlformats.org/officeDocument/2006/relationships/hyperlink" Target="https://www.google.co.uk/search?sca_esv=568775834&amp;q=diocese&amp;si=ALGXSlYwkgxr-HbbJwcOTTqB6ethKov4FfFeSKpv6XiZBOeyk4-d2l4g1yRE2hBm2EW6rAoaastPy6I-WNK9G9-LqeUedHURUA%3D%3D&amp;expnd=1" TargetMode="External"/><Relationship Id="rId4" Type="http://schemas.openxmlformats.org/officeDocument/2006/relationships/hyperlink" Target="https://www.google.co.uk/search?sca_esv=568775834&amp;q=clergy&amp;si=ALGXSlbD4fKmSL7CRU364kGH2u8kPRNc4fP6kAHrB54kfXuAsz9_05EAYAsw7HHwKemupzJgcpJrUh17Ky4QoiDRlJMmab0-nQ%3D%3D&amp;expnd=1" TargetMode="External"/><Relationship Id="rId9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885F63B-22FE-9C4F-B60D-553F5929394F}"/>
              </a:ext>
            </a:extLst>
          </p:cNvPr>
          <p:cNvSpPr/>
          <p:nvPr/>
        </p:nvSpPr>
        <p:spPr>
          <a:xfrm>
            <a:off x="4665456" y="428708"/>
            <a:ext cx="6846476" cy="120032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3600" b="1" dirty="0">
                <a:ln w="0">
                  <a:solidFill>
                    <a:schemeClr val="tx1"/>
                  </a:solidFill>
                </a:ln>
                <a:gradFill flip="none" rotWithShape="1">
                  <a:gsLst>
                    <a:gs pos="38000">
                      <a:schemeClr val="accent1">
                        <a:lumMod val="5000"/>
                        <a:lumOff val="95000"/>
                      </a:schemeClr>
                    </a:gs>
                    <a:gs pos="65000">
                      <a:schemeClr val="accent2">
                        <a:lumMod val="5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50800" dist="12700" dir="4260000" algn="tl" rotWithShape="0">
                    <a:schemeClr val="dk1"/>
                  </a:outerShdw>
                </a:effectLst>
                <a:latin typeface="Gill Sans MT" panose="020B0502020104020203" pitchFamily="34" charset="77"/>
                <a:cs typeface="Phosphate Inline" panose="02000506050000020004" pitchFamily="2" charset="77"/>
              </a:rPr>
              <a:t>Year 4 – </a:t>
            </a:r>
            <a:r>
              <a:rPr lang="en-GB" sz="3600" b="1" dirty="0" smtClean="0">
                <a:ln w="0">
                  <a:solidFill>
                    <a:schemeClr val="tx1"/>
                  </a:solidFill>
                </a:ln>
                <a:gradFill flip="none" rotWithShape="1">
                  <a:gsLst>
                    <a:gs pos="38000">
                      <a:schemeClr val="accent1">
                        <a:lumMod val="5000"/>
                        <a:lumOff val="95000"/>
                      </a:schemeClr>
                    </a:gs>
                    <a:gs pos="65000">
                      <a:schemeClr val="accent2">
                        <a:lumMod val="5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50800" dist="12700" dir="4260000" algn="tl" rotWithShape="0">
                    <a:schemeClr val="dk1"/>
                  </a:outerShdw>
                </a:effectLst>
                <a:latin typeface="Gill Sans MT" panose="020B0502020104020203" pitchFamily="34" charset="77"/>
                <a:cs typeface="Phosphate Inline" panose="02000506050000020004" pitchFamily="2" charset="77"/>
              </a:rPr>
              <a:t>Baptism/Belonging/Called</a:t>
            </a:r>
            <a:endParaRPr lang="en-GB" sz="4000" b="1" cap="none" spc="0" dirty="0">
              <a:ln w="0">
                <a:solidFill>
                  <a:schemeClr val="tx1"/>
                </a:solidFill>
              </a:ln>
              <a:gradFill flip="none" rotWithShape="1">
                <a:gsLst>
                  <a:gs pos="38000">
                    <a:schemeClr val="accent1">
                      <a:lumMod val="5000"/>
                      <a:lumOff val="95000"/>
                    </a:schemeClr>
                  </a:gs>
                  <a:gs pos="65000">
                    <a:schemeClr val="accent2">
                      <a:lumMod val="50000"/>
                    </a:schemeClr>
                  </a:gs>
                </a:gsLst>
                <a:lin ang="16200000" scaled="1"/>
                <a:tileRect/>
              </a:gradFill>
              <a:effectLst>
                <a:outerShdw blurRad="50800" dist="12700" dir="4260000" algn="tl" rotWithShape="0">
                  <a:schemeClr val="dk1"/>
                </a:outerShdw>
              </a:effectLst>
              <a:latin typeface="Gill Sans MT" panose="020B0502020104020203" pitchFamily="34" charset="77"/>
              <a:cs typeface="Phosphate Inline" panose="02000506050000020004" pitchFamily="2" charset="77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406AFF5-E9E8-CE4E-A6D1-19C2855DB269}"/>
              </a:ext>
            </a:extLst>
          </p:cNvPr>
          <p:cNvSpPr/>
          <p:nvPr/>
        </p:nvSpPr>
        <p:spPr>
          <a:xfrm>
            <a:off x="-171412" y="288398"/>
            <a:ext cx="6661959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2800" b="1" cap="none" spc="0" dirty="0">
                <a:ln w="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dist="12700" dir="4260000" algn="tl" rotWithShape="0">
                    <a:schemeClr val="dk1"/>
                  </a:outerShdw>
                </a:effectLst>
                <a:latin typeface="Gill Sans MT" panose="020B0502020104020203" pitchFamily="34" charset="77"/>
                <a:cs typeface="Phosphate Inline" panose="02000506050000020004" pitchFamily="2" charset="77"/>
              </a:rPr>
              <a:t>RE KNOWLEDGE ORGANISER</a:t>
            </a: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584E3967-87F3-CD49-9356-CFC6D0DECC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5241180"/>
              </p:ext>
            </p:extLst>
          </p:nvPr>
        </p:nvGraphicFramePr>
        <p:xfrm>
          <a:off x="324487" y="915393"/>
          <a:ext cx="3992676" cy="81918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7233">
                  <a:extLst>
                    <a:ext uri="{9D8B030D-6E8A-4147-A177-3AD203B41FA5}">
                      <a16:colId xmlns:a16="http://schemas.microsoft.com/office/drawing/2014/main" val="2344213269"/>
                    </a:ext>
                  </a:extLst>
                </a:gridCol>
                <a:gridCol w="2805443">
                  <a:extLst>
                    <a:ext uri="{9D8B030D-6E8A-4147-A177-3AD203B41FA5}">
                      <a16:colId xmlns:a16="http://schemas.microsoft.com/office/drawing/2014/main" val="2649323644"/>
                    </a:ext>
                  </a:extLst>
                </a:gridCol>
              </a:tblGrid>
              <a:tr h="565423"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b="1" u="none" dirty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ESSENTIAL VOCABULARY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812075"/>
                  </a:ext>
                </a:extLst>
              </a:tr>
              <a:tr h="491372"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Called</a:t>
                      </a:r>
                      <a:endParaRPr lang="en-GB" sz="1100" b="0" u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u="none" dirty="0" smtClean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Asked to do a special job.</a:t>
                      </a:r>
                      <a:endParaRPr lang="en-GB" sz="1100" u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4233429"/>
                  </a:ext>
                </a:extLst>
              </a:tr>
              <a:tr h="491372">
                <a:tc>
                  <a:txBody>
                    <a:bodyPr/>
                    <a:lstStyle/>
                    <a:p>
                      <a:pPr algn="ctr"/>
                      <a:r>
                        <a:rPr lang="en-US" sz="1100" b="0" u="none" dirty="0" smtClean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Chosen</a:t>
                      </a:r>
                      <a:endParaRPr lang="en-GB" sz="1100" b="0" u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one who is the object of choice or of divine favour</a:t>
                      </a:r>
                      <a:endParaRPr lang="en-GB" sz="1100" u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8563774"/>
                  </a:ext>
                </a:extLst>
              </a:tr>
              <a:tr h="491372"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Response</a:t>
                      </a:r>
                      <a:endParaRPr lang="en-GB" sz="1100" b="0" u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u="none" dirty="0" smtClean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Answering to being called</a:t>
                      </a:r>
                      <a:endParaRPr lang="en-GB" sz="1100" u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157742"/>
                  </a:ext>
                </a:extLst>
              </a:tr>
              <a:tr h="491372"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Sacrament of Confirmation</a:t>
                      </a:r>
                      <a:endParaRPr lang="en-GB" sz="1100" b="0" u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Sacrament of Confirmation is the second of the three sacraments of Christian initiation. It completes baptism.</a:t>
                      </a:r>
                      <a:endParaRPr lang="en-GB" sz="1100" u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27595459"/>
                  </a:ext>
                </a:extLst>
              </a:tr>
              <a:tr h="491372"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Oil of Chrism </a:t>
                      </a:r>
                      <a:endParaRPr lang="en-GB" sz="1100" b="0" u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u="none" dirty="0" smtClean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The holy oil used in anointing.</a:t>
                      </a:r>
                      <a:endParaRPr lang="en-GB" sz="1100" u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20535911"/>
                  </a:ext>
                </a:extLst>
              </a:tr>
              <a:tr h="491372"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Mitre</a:t>
                      </a:r>
                      <a:endParaRPr lang="en-GB" sz="1100" b="0" u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tall, pointed hat worn by bishops in official ceremonies.</a:t>
                      </a:r>
                      <a:endParaRPr lang="en-GB" sz="1100" u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25294210"/>
                  </a:ext>
                </a:extLst>
              </a:tr>
              <a:tr h="491372"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Crozier</a:t>
                      </a:r>
                      <a:endParaRPr lang="en-GB" sz="1100" b="0" u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 </a:t>
                      </a:r>
                      <a:r>
                        <a:rPr lang="en-GB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hooked</a:t>
                      </a:r>
                      <a:r>
                        <a:rPr lang="en-GB" sz="11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staff carried by a bishop</a:t>
                      </a:r>
                      <a:endParaRPr lang="en-GB" sz="1100" u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2610385"/>
                  </a:ext>
                </a:extLst>
              </a:tr>
              <a:tr h="491372"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Sponsor </a:t>
                      </a:r>
                      <a:endParaRPr lang="en-GB" sz="1100" b="0" u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one who presents a candidate for baptism or confirmation and undertakes responsibility for the person's religious education or spiritual welfare.</a:t>
                      </a:r>
                      <a:endParaRPr lang="en-GB" sz="1100" u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71841805"/>
                  </a:ext>
                </a:extLst>
              </a:tr>
              <a:tr h="491372"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Catechist</a:t>
                      </a:r>
                      <a:endParaRPr lang="en-GB" sz="1100" b="0" u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teacher of the principles of Christian religion, especially one using a </a:t>
                      </a:r>
                      <a:r>
                        <a:rPr lang="en-GB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catechism</a:t>
                      </a:r>
                      <a:r>
                        <a:rPr lang="en-GB" sz="11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u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4564703"/>
                  </a:ext>
                </a:extLst>
              </a:tr>
              <a:tr h="491372"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Bishop</a:t>
                      </a:r>
                      <a:endParaRPr lang="en-GB" sz="1100" b="0" u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senior member of the Christian </a:t>
                      </a:r>
                      <a:r>
                        <a:rPr lang="en-GB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clergy</a:t>
                      </a:r>
                      <a:r>
                        <a:rPr lang="en-GB" sz="11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usually in charge of a </a:t>
                      </a:r>
                      <a:r>
                        <a:rPr lang="en-GB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diocese</a:t>
                      </a:r>
                      <a:r>
                        <a:rPr lang="en-GB" sz="11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and empowered to </a:t>
                      </a:r>
                      <a:r>
                        <a:rPr lang="en-GB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confer</a:t>
                      </a:r>
                      <a:r>
                        <a:rPr lang="en-GB" sz="11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holy orders.</a:t>
                      </a:r>
                      <a:endParaRPr lang="en-GB" sz="1100" u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93870930"/>
                  </a:ext>
                </a:extLst>
              </a:tr>
              <a:tr h="491372"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Holy Spirit </a:t>
                      </a:r>
                      <a:endParaRPr lang="en-GB" sz="1100" b="0" u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u="none" dirty="0" smtClean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The third</a:t>
                      </a:r>
                      <a:r>
                        <a:rPr lang="en-GB" sz="1100" u="none" baseline="0" dirty="0" smtClean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person of the trinity.</a:t>
                      </a:r>
                      <a:endParaRPr lang="en-GB" sz="1100" u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29526858"/>
                  </a:ext>
                </a:extLst>
              </a:tr>
              <a:tr h="491372"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Witness</a:t>
                      </a:r>
                      <a:endParaRPr lang="en-GB" sz="1100" b="0" u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u="none" dirty="0" smtClean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Demonstrating</a:t>
                      </a:r>
                      <a:r>
                        <a:rPr lang="en-GB" sz="1100" u="none" baseline="0" dirty="0" smtClean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the values of Jesus. </a:t>
                      </a:r>
                      <a:endParaRPr lang="en-GB" sz="1100" u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21313960"/>
                  </a:ext>
                </a:extLst>
              </a:tr>
              <a:tr h="491372"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Anointing </a:t>
                      </a:r>
                      <a:endParaRPr lang="en-GB" sz="1100" b="0" u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Anointing is the ritual act of pouring oil over a person's head or entire body.</a:t>
                      </a:r>
                      <a:endParaRPr lang="en-GB" sz="1100" u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5891173"/>
                  </a:ext>
                </a:extLst>
              </a:tr>
              <a:tr h="491372"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Holy trinity </a:t>
                      </a:r>
                      <a:endParaRPr lang="en-GB" sz="1100" b="0" u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u="none" dirty="0" smtClean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The father, the son and the holy spirit. </a:t>
                      </a:r>
                      <a:endParaRPr lang="en-GB" sz="1100" u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8427517"/>
                  </a:ext>
                </a:extLst>
              </a:tr>
            </a:tbl>
          </a:graphicData>
        </a:graphic>
      </p:graphicFrame>
      <p:graphicFrame>
        <p:nvGraphicFramePr>
          <p:cNvPr id="17" name="Table 10">
            <a:extLst>
              <a:ext uri="{FF2B5EF4-FFF2-40B4-BE49-F238E27FC236}">
                <a16:creationId xmlns:a16="http://schemas.microsoft.com/office/drawing/2014/main" id="{B282761F-969F-D243-A8F6-6981A09685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456484"/>
              </p:ext>
            </p:extLst>
          </p:nvPr>
        </p:nvGraphicFramePr>
        <p:xfrm>
          <a:off x="9601154" y="6698606"/>
          <a:ext cx="2524966" cy="17720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4966">
                  <a:extLst>
                    <a:ext uri="{9D8B030D-6E8A-4147-A177-3AD203B41FA5}">
                      <a16:colId xmlns:a16="http://schemas.microsoft.com/office/drawing/2014/main" val="2649323644"/>
                    </a:ext>
                  </a:extLst>
                </a:gridCol>
              </a:tblGrid>
              <a:tr h="63712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LINKS TO PREVIOUS LEARNING</a:t>
                      </a:r>
                    </a:p>
                    <a:p>
                      <a:pPr algn="ctr"/>
                      <a:r>
                        <a:rPr lang="en-GB" sz="1200" b="1" dirty="0">
                          <a:latin typeface="Gill Sans MT" panose="020B0502020104020203" pitchFamily="34" charset="77"/>
                        </a:rPr>
                        <a:t> </a:t>
                      </a:r>
                      <a:endParaRPr lang="en-GB" sz="1200" b="1" dirty="0">
                        <a:solidFill>
                          <a:schemeClr val="bg1"/>
                        </a:solidFill>
                        <a:latin typeface="Gill Sans MT" panose="020B0502020104020203" pitchFamily="34" charset="77"/>
                      </a:endParaRP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5864142"/>
                  </a:ext>
                </a:extLst>
              </a:tr>
              <a:tr h="1134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b="1" kern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Year 3 - </a:t>
                      </a:r>
                      <a:r>
                        <a:rPr lang="en-GB" sz="1100" b="1" kern="1400" cap="all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PROMISES</a:t>
                      </a:r>
                      <a:r>
                        <a:rPr lang="en-GB" sz="1100" b="1" kern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– </a:t>
                      </a:r>
                      <a:r>
                        <a:rPr lang="en-GB" sz="1100" b="0" kern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Promises</a:t>
                      </a:r>
                      <a:r>
                        <a:rPr lang="en-GB" sz="1100" b="0" kern="1400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we make to God. </a:t>
                      </a:r>
                      <a:endParaRPr lang="en-GB" sz="1100" kern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GB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Why make promises?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44233429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167451"/>
              </p:ext>
            </p:extLst>
          </p:nvPr>
        </p:nvGraphicFramePr>
        <p:xfrm>
          <a:off x="4652308" y="4489143"/>
          <a:ext cx="3190485" cy="1185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0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4900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Key</a:t>
                      </a:r>
                      <a:r>
                        <a:rPr lang="en-GB" sz="1800" b="1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questions:</a:t>
                      </a:r>
                      <a:endParaRPr lang="en-GB" sz="18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530">
                <a:tc>
                  <a:txBody>
                    <a:bodyPr/>
                    <a:lstStyle/>
                    <a:p>
                      <a:pPr marL="38100" algn="ctr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How</a:t>
                      </a:r>
                      <a:r>
                        <a:rPr lang="en-GB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does it feel to be chosen? </a:t>
                      </a:r>
                    </a:p>
                    <a:p>
                      <a:pPr marL="38100" algn="ctr">
                        <a:spcAft>
                          <a:spcPts val="0"/>
                        </a:spcAft>
                      </a:pPr>
                      <a:r>
                        <a:rPr lang="en-GB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How do people respond to being called?</a:t>
                      </a:r>
                    </a:p>
                    <a:p>
                      <a:pPr marL="38100" algn="ctr">
                        <a:spcAft>
                          <a:spcPts val="0"/>
                        </a:spcAft>
                      </a:pPr>
                      <a:r>
                        <a:rPr lang="en-GB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Why does it mean to be chosen and called?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2544437"/>
              </p:ext>
            </p:extLst>
          </p:nvPr>
        </p:nvGraphicFramePr>
        <p:xfrm>
          <a:off x="8076629" y="2062813"/>
          <a:ext cx="4220879" cy="29525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08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3914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 CURRICULUM DIRECTORY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8597">
                <a:tc>
                  <a:txBody>
                    <a:bodyPr/>
                    <a:lstStyle/>
                    <a:p>
                      <a:pPr marL="38100" algn="l">
                        <a:spcAft>
                          <a:spcPts val="0"/>
                        </a:spcAft>
                      </a:pPr>
                      <a:r>
                        <a:rPr lang="en-GB" sz="1400" b="1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Area of Study 1: </a:t>
                      </a:r>
                      <a:r>
                        <a:rPr lang="en-GB" sz="14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Knowing and loving God, the Scriptures, the Trinity, Jesus Christ, Son of God, the Holy Spirit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l">
                        <a:spcAft>
                          <a:spcPts val="0"/>
                        </a:spcAft>
                      </a:pPr>
                      <a:r>
                        <a:rPr lang="en-GB" sz="1400" b="1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Area of Study 2: </a:t>
                      </a:r>
                      <a:r>
                        <a:rPr lang="en-GB" sz="14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What is the Church? One and holy, Catholic, Apostolic, Mission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l">
                        <a:spcAft>
                          <a:spcPts val="0"/>
                        </a:spcAft>
                      </a:pPr>
                      <a:r>
                        <a:rPr lang="en-GB" sz="1400" b="1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Area of Study 3</a:t>
                      </a:r>
                      <a:r>
                        <a:rPr lang="en-GB" sz="14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 Liturgy, Sacraments, Baptism, Confirmation, prayer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l">
                        <a:spcAft>
                          <a:spcPts val="0"/>
                        </a:spcAft>
                      </a:pPr>
                      <a:r>
                        <a:rPr lang="en-GB" sz="1400" b="1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Area of Study 4: </a:t>
                      </a:r>
                      <a:r>
                        <a:rPr lang="en-GB" sz="14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The dignity of the human </a:t>
                      </a:r>
                      <a:r>
                        <a:rPr lang="en-GB" sz="1400" spc="-1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person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9901433"/>
              </p:ext>
            </p:extLst>
          </p:nvPr>
        </p:nvGraphicFramePr>
        <p:xfrm>
          <a:off x="4662257" y="5766786"/>
          <a:ext cx="3170585" cy="1147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05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1530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Reveal 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6278">
                <a:tc>
                  <a:txBody>
                    <a:bodyPr/>
                    <a:lstStyle/>
                    <a:p>
                      <a:pPr algn="ctr"/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Confirmation: A call to witness</a:t>
                      </a: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9069877"/>
              </p:ext>
            </p:extLst>
          </p:nvPr>
        </p:nvGraphicFramePr>
        <p:xfrm>
          <a:off x="8086371" y="5144867"/>
          <a:ext cx="4220879" cy="14493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08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0100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Scripture: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3593">
                <a:tc>
                  <a:txBody>
                    <a:bodyPr/>
                    <a:lstStyle/>
                    <a:p>
                      <a:pPr marL="38100" algn="l"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 Samuel 2: 11, 3: 3-10, 19 </a:t>
                      </a:r>
                      <a:endParaRPr lang="en-GB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8100" algn="l"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 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Samuel 16: 4-13 </a:t>
                      </a:r>
                      <a:endParaRPr lang="en-GB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8100" algn="l"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 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Corinthians 12: 31: 13: 1-8, 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l"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Mark 1: 14-20 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5" name="Rectangle 44">
            <a:extLst>
              <a:ext uri="{FF2B5EF4-FFF2-40B4-BE49-F238E27FC236}">
                <a16:creationId xmlns:a16="http://schemas.microsoft.com/office/drawing/2014/main" id="{229E4DC9-4D7A-4045-B8E0-194DBF237103}"/>
              </a:ext>
            </a:extLst>
          </p:cNvPr>
          <p:cNvSpPr/>
          <p:nvPr/>
        </p:nvSpPr>
        <p:spPr>
          <a:xfrm>
            <a:off x="162046" y="138896"/>
            <a:ext cx="12307860" cy="9153022"/>
          </a:xfrm>
          <a:prstGeom prst="rect">
            <a:avLst/>
          </a:prstGeom>
          <a:noFill/>
          <a:ln w="73025" cmpd="tri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8627C80-3104-B24C-9CCE-10952F1B7878}"/>
              </a:ext>
            </a:extLst>
          </p:cNvPr>
          <p:cNvSpPr txBox="1"/>
          <p:nvPr/>
        </p:nvSpPr>
        <p:spPr>
          <a:xfrm>
            <a:off x="4780482" y="9291918"/>
            <a:ext cx="35333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00" b="1" i="1" dirty="0">
                <a:solidFill>
                  <a:srgbClr val="FF0000"/>
                </a:solidFill>
              </a:rPr>
              <a:t>‘As a family we live, love, learn and celebrate with Jesus.’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417359" y="134201"/>
            <a:ext cx="985198" cy="1249741"/>
          </a:xfrm>
          <a:prstGeom prst="rect">
            <a:avLst/>
          </a:prstGeom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AC1AB97-3678-A047-997E-FD46179F33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3945789"/>
              </p:ext>
            </p:extLst>
          </p:nvPr>
        </p:nvGraphicFramePr>
        <p:xfrm>
          <a:off x="4653437" y="2013402"/>
          <a:ext cx="3189356" cy="23889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9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5873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Church teachings: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1802"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call of Samuel and David.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Jesus altered the lives of the apostles.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happens at Confirmation.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Why the baptismal promises are repeated at Confirmation.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work of the Holy Spirit in the lives of Christians.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it is to live in the light of Christ.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commitment of people who respond to the call of God.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Sean Devereux answered the call of God.</a:t>
                      </a:r>
                    </a:p>
                    <a:p>
                      <a:pPr marL="640080" lvl="1" indent="0">
                        <a:buFont typeface="Arial" panose="020B0604020202020204" pitchFamily="34" charset="0"/>
                        <a:buNone/>
                      </a:pPr>
                      <a:endParaRPr lang="en-US" sz="1100" b="0" baseline="0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55492" y="6997479"/>
            <a:ext cx="2302710" cy="2211553"/>
          </a:xfrm>
          <a:prstGeom prst="rect">
            <a:avLst/>
          </a:prstGeom>
        </p:spPr>
      </p:pic>
      <p:pic>
        <p:nvPicPr>
          <p:cNvPr id="9" name="Picture 4" descr="Double Sided Crucifix Bishop's Crozier 865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5985" y="7097564"/>
            <a:ext cx="2011383" cy="2011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4188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932</TotalTime>
  <Words>458</Words>
  <Application>Microsoft Office PowerPoint</Application>
  <PresentationFormat>A3 Paper (297x420 mm)</PresentationFormat>
  <Paragraphs>61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Gill Sans MT</vt:lpstr>
      <vt:lpstr>Phosphate Inline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Jennings</dc:creator>
  <cp:lastModifiedBy>CPickering</cp:lastModifiedBy>
  <cp:revision>50</cp:revision>
  <cp:lastPrinted>2023-09-27T11:37:12Z</cp:lastPrinted>
  <dcterms:created xsi:type="dcterms:W3CDTF">2020-09-22T12:40:30Z</dcterms:created>
  <dcterms:modified xsi:type="dcterms:W3CDTF">2023-09-27T11:37:15Z</dcterms:modified>
</cp:coreProperties>
</file>