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33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588"/>
  </p:normalViewPr>
  <p:slideViewPr>
    <p:cSldViewPr snapToGrid="0" snapToObjects="1">
      <p:cViewPr>
        <p:scale>
          <a:sx n="70" d="100"/>
          <a:sy n="70" d="100"/>
        </p:scale>
        <p:origin x="582" y="-11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396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901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570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407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909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350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68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310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34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194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689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07A9A-2CB2-A741-B755-CCE1CF4A6E7F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20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885F63B-22FE-9C4F-B60D-553F5929394F}"/>
              </a:ext>
            </a:extLst>
          </p:cNvPr>
          <p:cNvSpPr/>
          <p:nvPr/>
        </p:nvSpPr>
        <p:spPr>
          <a:xfrm>
            <a:off x="953833" y="330353"/>
            <a:ext cx="4853829" cy="1077218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3200" b="1" dirty="0">
                <a:ln w="0">
                  <a:solidFill>
                    <a:schemeClr val="tx1"/>
                  </a:solidFill>
                </a:ln>
                <a:gradFill flip="none" rotWithShape="1">
                  <a:gsLst>
                    <a:gs pos="38000">
                      <a:schemeClr val="accent1">
                        <a:lumMod val="5000"/>
                        <a:lumOff val="95000"/>
                      </a:schemeClr>
                    </a:gs>
                    <a:gs pos="65000">
                      <a:schemeClr val="accent2">
                        <a:lumMod val="5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50800" dist="12700" dir="4260000" algn="tl" rotWithShape="0">
                    <a:schemeClr val="dk1"/>
                  </a:outerShdw>
                </a:effectLst>
                <a:latin typeface="Gill Sans MT" panose="020B0502020104020203" pitchFamily="34" charset="77"/>
                <a:cs typeface="Phosphate Inline" panose="02000506050000020004" pitchFamily="2" charset="77"/>
              </a:rPr>
              <a:t>What a wonderful world</a:t>
            </a:r>
          </a:p>
          <a:p>
            <a:pPr algn="ctr"/>
            <a:r>
              <a:rPr lang="en-GB" sz="3200" b="1" dirty="0">
                <a:ln w="0">
                  <a:solidFill>
                    <a:schemeClr val="tx1"/>
                  </a:solidFill>
                </a:ln>
                <a:gradFill flip="none" rotWithShape="1">
                  <a:gsLst>
                    <a:gs pos="38000">
                      <a:schemeClr val="accent1">
                        <a:lumMod val="5000"/>
                        <a:lumOff val="95000"/>
                      </a:schemeClr>
                    </a:gs>
                    <a:gs pos="65000">
                      <a:schemeClr val="accent2">
                        <a:lumMod val="5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50800" dist="12700" dir="4260000" algn="tl" rotWithShape="0">
                    <a:schemeClr val="dk1"/>
                  </a:outerShdw>
                </a:effectLst>
                <a:latin typeface="Gill Sans MT" panose="020B0502020104020203" pitchFamily="34" charset="77"/>
                <a:cs typeface="Phosphate Inline" panose="02000506050000020004" pitchFamily="2" charset="77"/>
              </a:rPr>
              <a:t>Year 2</a:t>
            </a:r>
            <a:endParaRPr lang="en-GB" sz="3200" b="1" cap="none" spc="0" dirty="0">
              <a:ln w="0">
                <a:solidFill>
                  <a:schemeClr val="tx1"/>
                </a:solidFill>
              </a:ln>
              <a:gradFill flip="none" rotWithShape="1">
                <a:gsLst>
                  <a:gs pos="38000">
                    <a:schemeClr val="accent1">
                      <a:lumMod val="5000"/>
                      <a:lumOff val="95000"/>
                    </a:schemeClr>
                  </a:gs>
                  <a:gs pos="65000">
                    <a:schemeClr val="accent2">
                      <a:lumMod val="50000"/>
                    </a:schemeClr>
                  </a:gs>
                </a:gsLst>
                <a:lin ang="16200000" scaled="1"/>
                <a:tileRect/>
              </a:gradFill>
              <a:effectLst>
                <a:outerShdw blurRad="50800" dist="12700" dir="4260000" algn="tl" rotWithShape="0">
                  <a:schemeClr val="dk1"/>
                </a:outerShdw>
              </a:effectLst>
              <a:latin typeface="Gill Sans MT" panose="020B0502020104020203" pitchFamily="34" charset="77"/>
              <a:cs typeface="Phosphate Inline" panose="02000506050000020004" pitchFamily="2" charset="77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06AFF5-E9E8-CE4E-A6D1-19C2855DB269}"/>
              </a:ext>
            </a:extLst>
          </p:cNvPr>
          <p:cNvSpPr/>
          <p:nvPr/>
        </p:nvSpPr>
        <p:spPr>
          <a:xfrm>
            <a:off x="5864724" y="534659"/>
            <a:ext cx="4898200" cy="46166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400" b="1" dirty="0">
                <a:ln w="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dist="12700" dir="4260000" algn="tl" rotWithShape="0">
                    <a:schemeClr val="dk1"/>
                  </a:outerShdw>
                </a:effectLst>
                <a:cs typeface="Phosphate Inline" panose="02000506050000020004" pitchFamily="2" charset="77"/>
              </a:rPr>
              <a:t>Geography </a:t>
            </a:r>
            <a:r>
              <a:rPr lang="en-GB" sz="2400" b="1" cap="none" spc="0" dirty="0">
                <a:ln w="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dist="12700" dir="4260000" algn="tl" rotWithShape="0">
                    <a:schemeClr val="dk1"/>
                  </a:outerShdw>
                </a:effectLst>
                <a:cs typeface="Phosphate Inline" panose="02000506050000020004" pitchFamily="2" charset="77"/>
              </a:rPr>
              <a:t>KNOWLEDGE ORGANISER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584E3967-87F3-CD49-9356-CFC6D0DECC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469398"/>
              </p:ext>
            </p:extLst>
          </p:nvPr>
        </p:nvGraphicFramePr>
        <p:xfrm>
          <a:off x="360934" y="1625551"/>
          <a:ext cx="4456121" cy="44963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6608">
                  <a:extLst>
                    <a:ext uri="{9D8B030D-6E8A-4147-A177-3AD203B41FA5}">
                      <a16:colId xmlns:a16="http://schemas.microsoft.com/office/drawing/2014/main" val="2344213269"/>
                    </a:ext>
                  </a:extLst>
                </a:gridCol>
                <a:gridCol w="3169513">
                  <a:extLst>
                    <a:ext uri="{9D8B030D-6E8A-4147-A177-3AD203B41FA5}">
                      <a16:colId xmlns:a16="http://schemas.microsoft.com/office/drawing/2014/main" val="2649323644"/>
                    </a:ext>
                  </a:extLst>
                </a:gridCol>
              </a:tblGrid>
              <a:tr h="565423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</a:rPr>
                        <a:t>ESSENTIAL VOCABULARY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812075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</a:rPr>
                        <a:t>Continent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+mn-lt"/>
                        </a:rPr>
                        <a:t>One of the 7 parts of the world.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233429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</a:rPr>
                        <a:t>Wonder of the world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A place or object located in the world that is considered to be very important.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8563774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</a:rPr>
                        <a:t>Landmark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A key feature or object.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157742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</a:rPr>
                        <a:t>Rivers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+mn-lt"/>
                        </a:rPr>
                        <a:t>A large natural stream of free flowing water.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27595459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</a:rPr>
                        <a:t>Ancient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Very old.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0535911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</a:rPr>
                        <a:t>Physical Features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latin typeface="+mn-lt"/>
                        </a:rPr>
                        <a:t>Parts of the world that were naturally made/already there.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5294210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</a:rPr>
                        <a:t>Desert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A dry and often hot or humid part of the world.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2610385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</a:rPr>
                        <a:t>Human Features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Things that humans have built and added to the world.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379164"/>
                  </a:ext>
                </a:extLst>
              </a:tr>
            </a:tbl>
          </a:graphicData>
        </a:graphic>
      </p:graphicFrame>
      <p:graphicFrame>
        <p:nvGraphicFramePr>
          <p:cNvPr id="17" name="Table 10">
            <a:extLst>
              <a:ext uri="{FF2B5EF4-FFF2-40B4-BE49-F238E27FC236}">
                <a16:creationId xmlns:a16="http://schemas.microsoft.com/office/drawing/2014/main" id="{B282761F-969F-D243-A8F6-6981A09685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676302"/>
              </p:ext>
            </p:extLst>
          </p:nvPr>
        </p:nvGraphicFramePr>
        <p:xfrm>
          <a:off x="808582" y="6447696"/>
          <a:ext cx="4358053" cy="26515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58053">
                  <a:extLst>
                    <a:ext uri="{9D8B030D-6E8A-4147-A177-3AD203B41FA5}">
                      <a16:colId xmlns:a16="http://schemas.microsoft.com/office/drawing/2014/main" val="2649323644"/>
                    </a:ext>
                  </a:extLst>
                </a:gridCol>
              </a:tblGrid>
              <a:tr h="57887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Gill Sans MT" panose="020B0502020104020203" pitchFamily="34" charset="77"/>
                        </a:rPr>
                        <a:t>By the</a:t>
                      </a:r>
                      <a:r>
                        <a:rPr lang="en-GB" sz="1200" b="1" baseline="0" dirty="0">
                          <a:latin typeface="Gill Sans MT" panose="020B0502020104020203" pitchFamily="34" charset="77"/>
                        </a:rPr>
                        <a:t> end of this topic I will be able to </a:t>
                      </a:r>
                      <a:endParaRPr lang="en-GB" sz="1200" b="1" dirty="0">
                        <a:latin typeface="Gill Sans MT" panose="020B0502020104020203" pitchFamily="34" charset="77"/>
                      </a:endParaRPr>
                    </a:p>
                    <a:p>
                      <a:pPr algn="ctr"/>
                      <a:r>
                        <a:rPr lang="en-GB" sz="1200" b="1" dirty="0">
                          <a:latin typeface="Gill Sans MT" panose="020B0502020104020203" pitchFamily="34" charset="77"/>
                        </a:rPr>
                        <a:t> </a:t>
                      </a:r>
                      <a:endParaRPr lang="en-GB" sz="1200" b="1" dirty="0">
                        <a:solidFill>
                          <a:schemeClr val="bg1"/>
                        </a:solidFill>
                        <a:latin typeface="Gill Sans MT" panose="020B0502020104020203" pitchFamily="34" charset="77"/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864142"/>
                  </a:ext>
                </a:extLst>
              </a:tr>
              <a:tr h="1990294"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/>
                        <a:t>Name, locate and identify characteristics of the seven continents and oceans.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dirty="0"/>
                        <a:t>• Use world maps, atlases and globes/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dirty="0"/>
                        <a:t>• Understand geographical similarities and differences when studying both human and physical geography.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dirty="0"/>
                        <a:t> • Identify the locations of hot and cold areas around the world.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dirty="0"/>
                        <a:t>• Use basic vocabulary to refer to physical and human features.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dirty="0"/>
                        <a:t>• Develop knowledge about the world.</a:t>
                      </a:r>
                      <a:endParaRPr lang="en-GB" sz="130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233429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951689"/>
              </p:ext>
            </p:extLst>
          </p:nvPr>
        </p:nvGraphicFramePr>
        <p:xfrm>
          <a:off x="9808097" y="6469318"/>
          <a:ext cx="1942964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2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5352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Gill Sans MT" panose="020B0502020104020203"/>
                        </a:rPr>
                        <a:t>Key places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111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4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Asia – Great Wall of China.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4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Antarctica – Mount Erebus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4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North America – Golden Gate bridge San Fran Sisco.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4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Oceania – Uluru Australia.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5" name="Rectangle 44">
            <a:extLst>
              <a:ext uri="{FF2B5EF4-FFF2-40B4-BE49-F238E27FC236}">
                <a16:creationId xmlns:a16="http://schemas.microsoft.com/office/drawing/2014/main" id="{229E4DC9-4D7A-4045-B8E0-194DBF237103}"/>
              </a:ext>
            </a:extLst>
          </p:cNvPr>
          <p:cNvSpPr/>
          <p:nvPr/>
        </p:nvSpPr>
        <p:spPr>
          <a:xfrm>
            <a:off x="162046" y="138896"/>
            <a:ext cx="12307860" cy="9153022"/>
          </a:xfrm>
          <a:prstGeom prst="rect">
            <a:avLst/>
          </a:prstGeom>
          <a:noFill/>
          <a:ln w="73025" cmpd="tri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8627C80-3104-B24C-9CCE-10952F1B7878}"/>
              </a:ext>
            </a:extLst>
          </p:cNvPr>
          <p:cNvSpPr txBox="1"/>
          <p:nvPr/>
        </p:nvSpPr>
        <p:spPr>
          <a:xfrm>
            <a:off x="4780482" y="9291918"/>
            <a:ext cx="35333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b="1" i="1" dirty="0">
                <a:solidFill>
                  <a:srgbClr val="FF0000"/>
                </a:solidFill>
              </a:rPr>
              <a:t>‘As a family we live, love, learn and celebrate with Jesus.’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944" y="261769"/>
            <a:ext cx="659429" cy="8380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06597" y="206083"/>
            <a:ext cx="688928" cy="873917"/>
          </a:xfrm>
          <a:prstGeom prst="rect">
            <a:avLst/>
          </a:prstGeom>
        </p:spPr>
      </p:pic>
      <p:pic>
        <p:nvPicPr>
          <p:cNvPr id="4" name="Picture 3" descr="A collage of different landscapes&#10;&#10;Description automatically generated">
            <a:extLst>
              <a:ext uri="{FF2B5EF4-FFF2-40B4-BE49-F238E27FC236}">
                <a16:creationId xmlns:a16="http://schemas.microsoft.com/office/drawing/2014/main" id="{7799E586-5F48-424D-581B-84B447A814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8538" y="6866420"/>
            <a:ext cx="2045284" cy="220012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D9E0ECD-F871-7C73-9ECE-6607E488B7C5}"/>
              </a:ext>
            </a:extLst>
          </p:cNvPr>
          <p:cNvSpPr/>
          <p:nvPr/>
        </p:nvSpPr>
        <p:spPr>
          <a:xfrm>
            <a:off x="5166634" y="1836214"/>
            <a:ext cx="7048111" cy="4549428"/>
          </a:xfrm>
          <a:prstGeom prst="rect">
            <a:avLst/>
          </a:prstGeom>
          <a:solidFill>
            <a:srgbClr val="EFF1FB"/>
          </a:solidFill>
          <a:ln w="76200" cap="rnd" cmpd="sng" algn="ctr">
            <a:solidFill>
              <a:sysClr val="window" lastClr="FFFFFF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08000" tIns="108000" rIns="108000" bIns="108000" rtlCol="0" anchor="t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Times New Roman" panose="02020603050405020304" pitchFamily="18" charset="0"/>
              </a:rPr>
              <a:t>Important things to know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457200" marR="0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Times New Roman" panose="02020603050405020304" pitchFamily="18" charset="0"/>
              </a:rPr>
              <a:t>There are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Times New Roman" panose="02020603050405020304" pitchFamily="18" charset="0"/>
              </a:rPr>
              <a:t>wonders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Times New Roman" panose="02020603050405020304" pitchFamily="18" charset="0"/>
              </a:rPr>
              <a:t> of the world near to us and far from us. We should value what we have locally, whether that may be a large tree or an interesting building.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457200" marR="0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Times New Roman" panose="02020603050405020304" pitchFamily="18" charset="0"/>
              </a:rPr>
              <a:t>There are wonders on each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Times New Roman" panose="02020603050405020304" pitchFamily="18" charset="0"/>
              </a:rPr>
              <a:t>continent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Times New Roman" panose="02020603050405020304" pitchFamily="18" charset="0"/>
              </a:rPr>
              <a:t>. The continents are: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Times New Roman" panose="02020603050405020304" pitchFamily="18" charset="0"/>
              </a:rPr>
              <a:t>Antarctica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Times New Roman" panose="02020603050405020304" pitchFamily="18" charset="0"/>
              </a:rPr>
              <a:t>,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Times New Roman" panose="02020603050405020304" pitchFamily="18" charset="0"/>
              </a:rPr>
              <a:t>Asia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Times New Roman" panose="02020603050405020304" pitchFamily="18" charset="0"/>
              </a:rPr>
              <a:t>,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Times New Roman" panose="02020603050405020304" pitchFamily="18" charset="0"/>
              </a:rPr>
              <a:t>Oceania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Times New Roman" panose="02020603050405020304" pitchFamily="18" charset="0"/>
              </a:rPr>
              <a:t>,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Times New Roman" panose="02020603050405020304" pitchFamily="18" charset="0"/>
              </a:rPr>
              <a:t>Europe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Times New Roman" panose="02020603050405020304" pitchFamily="18" charset="0"/>
              </a:rPr>
              <a:t>,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Times New Roman" panose="02020603050405020304" pitchFamily="18" charset="0"/>
              </a:rPr>
              <a:t>North America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Times New Roman" panose="02020603050405020304" pitchFamily="18" charset="0"/>
              </a:rPr>
              <a:t>and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Times New Roman" panose="02020603050405020304" pitchFamily="18" charset="0"/>
              </a:rPr>
              <a:t> South America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Times New Roman" panose="02020603050405020304" pitchFamily="18" charset="0"/>
              </a:rPr>
              <a:t>.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457200" marR="0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Times New Roman" panose="02020603050405020304" pitchFamily="18" charset="0"/>
              </a:rPr>
              <a:t>Mountains are wonders. They can be high, long, wide, deadly, freezing and covered in trees, rocks or snow and ice. 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457200" marR="0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Times New Roman" panose="02020603050405020304" pitchFamily="18" charset="0"/>
              </a:rPr>
              <a:t>Everest is the highest mountain in the world. Some animals, such as the bar-headed goose, are wonders too, and get close to mountains including Everest. 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457200" marR="0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Times New Roman" panose="02020603050405020304" pitchFamily="18" charset="0"/>
              </a:rPr>
              <a:t>Rivers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Times New Roman" panose="02020603050405020304" pitchFamily="18" charset="0"/>
              </a:rPr>
              <a:t> of the world include the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Times New Roman" panose="02020603050405020304" pitchFamily="18" charset="0"/>
              </a:rPr>
              <a:t>Danube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Times New Roman" panose="02020603050405020304" pitchFamily="18" charset="0"/>
              </a:rPr>
              <a:t>,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Times New Roman" panose="02020603050405020304" pitchFamily="18" charset="0"/>
              </a:rPr>
              <a:t>Yangtze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Times New Roman" panose="02020603050405020304" pitchFamily="18" charset="0"/>
              </a:rPr>
              <a:t>,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Times New Roman" panose="02020603050405020304" pitchFamily="18" charset="0"/>
              </a:rPr>
              <a:t>Amazon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Times New Roman" panose="02020603050405020304" pitchFamily="18" charset="0"/>
              </a:rPr>
              <a:t>,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Times New Roman" panose="02020603050405020304" pitchFamily="18" charset="0"/>
              </a:rPr>
              <a:t>Nile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Times New Roman" panose="02020603050405020304" pitchFamily="18" charset="0"/>
              </a:rPr>
              <a:t>and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Times New Roman" panose="02020603050405020304" pitchFamily="18" charset="0"/>
              </a:rPr>
              <a:t> Mississippi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Times New Roman" panose="02020603050405020304" pitchFamily="18" charset="0"/>
              </a:rPr>
              <a:t>. These rivers are all on different continents. 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457200" marR="0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Times New Roman" panose="02020603050405020304" pitchFamily="18" charset="0"/>
              </a:rPr>
              <a:t>The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Times New Roman" panose="02020603050405020304" pitchFamily="18" charset="0"/>
              </a:rPr>
              <a:t>Suez Canal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Times New Roman" panose="02020603050405020304" pitchFamily="18" charset="0"/>
              </a:rPr>
              <a:t> is a human-made wonder, carved out of the desert. It connects the continents of Asia and Europe. Christmas presents often come through here on enormous ships. 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457200" marR="0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Times New Roman" panose="02020603050405020304" pitchFamily="18" charset="0"/>
              </a:rPr>
              <a:t>Ancient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Times New Roman" panose="02020603050405020304" pitchFamily="18" charset="0"/>
              </a:rPr>
              <a:t> wonders are those that are older than people who are alive today; they might even be thousands of years old. 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457200" marR="0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Times New Roman" panose="02020603050405020304" pitchFamily="18" charset="0"/>
              </a:rPr>
              <a:t>Modern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Times New Roman" panose="02020603050405020304" pitchFamily="18" charset="0"/>
              </a:rPr>
              <a:t> means in the last 200 years.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457200" marR="0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Times New Roman" panose="02020603050405020304" pitchFamily="18" charset="0"/>
              </a:rPr>
              <a:t>Geographic wonders made from rock, such as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Times New Roman" panose="02020603050405020304" pitchFamily="18" charset="0"/>
              </a:rPr>
              <a:t>Uluru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Times New Roman" panose="02020603050405020304" pitchFamily="18" charset="0"/>
              </a:rPr>
              <a:t>, were formed millions of years ago and were originally under the sea. 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Times New Roman" panose="02020603050405020304" pitchFamily="18" charset="0"/>
              </a:rPr>
              <a:t> 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188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872</TotalTime>
  <Words>458</Words>
  <Application>Microsoft Office PowerPoint</Application>
  <PresentationFormat>A3 Paper (297x420 mm)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Gill Sans MT</vt:lpstr>
      <vt:lpstr>Phosphate Inline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Jennings</dc:creator>
  <cp:lastModifiedBy>rebecca parmley</cp:lastModifiedBy>
  <cp:revision>44</cp:revision>
  <dcterms:created xsi:type="dcterms:W3CDTF">2020-09-22T12:40:30Z</dcterms:created>
  <dcterms:modified xsi:type="dcterms:W3CDTF">2024-02-23T14:07:51Z</dcterms:modified>
</cp:coreProperties>
</file>