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K Bourne"/>
  <p:cmAuthor clrIdx="1" id="1" initials="" lastIdx="1" name="J Sadl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DB4A91-8435-4A32-8DE2-9058ABE31515}">
  <a:tblStyle styleId="{AEDB4A91-8435-4A32-8DE2-9058ABE315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5715D31-ACFC-42EF-A73C-95EF1385531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CenturyGothic-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CenturyGothic-italic.fntdata"/><Relationship Id="rId14" Type="http://schemas.openxmlformats.org/officeDocument/2006/relationships/slide" Target="slides/slide7.xml"/><Relationship Id="rId36" Type="http://schemas.openxmlformats.org/officeDocument/2006/relationships/font" Target="fonts/CenturyGothic-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CenturyGothic-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11T09:08:42.899">
    <p:pos x="6000" y="0"/>
    <p:text>parent-friendly explanations or examples:
“Curriculum sequencing – this means we carefully plan the order of what your child learns, so it builds up step by step.”</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9-11T09:11:41.987">
    <p:pos x="6000" y="0"/>
    <p:text>too many slides with dense text - can we reduce to a few bullet points for each slide?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9-11T09:10:43.729">
    <p:pos x="6000" y="0"/>
    <p:text>needs updating - why some subjects and not others?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9-23T08:52:58.375">
    <p:pos x="6000" y="0"/>
    <p:text>Unclear what our stance is on how families communicate with us. Have the year group emails been set up?</p:text>
  </p:cm>
  <p:cm authorId="1" idx="1" dt="2025-09-23T08:52:58.375">
    <p:pos x="6000" y="0"/>
    <p:text>Yes. They have been set up. For urgent concerns, we need a much more direct line of communication than office@ ... unsure if year teams are aware of the new emails though, @k.clarke@kingsway.stockport.sch.uk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82374e7d79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82374e7d79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82374e7d79_1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82374e7d79_1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0dfb313a9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0dfb313a9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42da6b2f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042da6b2f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42da6b2f0_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042da6b2f0_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0dfb313a9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0dfb313a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09c4fd574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09c4fd574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to form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9c4fd574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09c4fd574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to form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7f4ec717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7f4ec717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068a08035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068a08035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068a08035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068a08035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82374e7d79_1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82374e7d79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to form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f4ec71710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7f4ec71710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EHU</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f4ec71710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7f4ec71710_1_55: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EHU</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7f4ec71710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37f4ec71710_1_149: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EHU</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09b62202b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09b62202b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Enrichment sits at the heart of a rounded education. It gives our students the chance to discover passions beyond the classroom, whether through sport, the arts, clubs, or wider opportunities. These experiences build confidence, resilience and creativity, helping young people to see themselves as part of a wider community and preparing them for life beyond school.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6cb24878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06cb24878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Student leadership empowers our young people to have a voice, to take responsibility, and to make a genuine difference in their school. Through roles the wide range of roles we offer, students learn teamwork, organisation and communication – skills that will serve them in their education and future careers. It also ensures that our school culture is shaped by the students themselves.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06cb24878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06cb24878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careers programme is about raising aspirations and opening doors. From the earliest years at The Kingsway School, we want students to understand the wide range of opportunities available to them and the pathways they can take to get there. By connecting learning in the classroom to the world of work, we help our students to see purpose in their studies and to make informed choices about their futures.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81c5827c8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81c5827c8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Clear, timely communication means we can celebrate successes, address concerns quickly, and ensure your child feels supported both at school and at home.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81c5827c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81c5827c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t>To help you</a:t>
            </a:r>
            <a:r>
              <a:rPr lang="en-GB"/>
              <a:t> plan ahead and support your child through important moments in the school year we have the key dates for each year group on our website. These include parents’ evenings, enrichment events and other opportunities where we celebrate progress and achievement.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82374e7d79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82374e7d79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82374e7d79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82374e7d79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to form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81bf4f668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81bf4f668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want all of our students to have an enriched learning experience by our academic and pastoral curriculum offer.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81bf4f6689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81bf4f6689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Therefore we are delighted to be sharing </a:t>
            </a:r>
            <a:r>
              <a:rPr lang="en-GB"/>
              <a:t>with</a:t>
            </a:r>
            <a:r>
              <a:rPr lang="en-GB"/>
              <a:t> you the launch of our Cornerstone Curriculum which sits </a:t>
            </a:r>
            <a:r>
              <a:rPr lang="en-GB"/>
              <a:t>alongside</a:t>
            </a:r>
            <a:r>
              <a:rPr lang="en-GB"/>
              <a:t> our academic and personal development curriculum.This was launched to students and staff this academic year has been devised to </a:t>
            </a:r>
            <a:r>
              <a:rPr lang="en-GB"/>
              <a:t>explicitly</a:t>
            </a:r>
            <a:r>
              <a:rPr lang="en-GB"/>
              <a:t> teach our students key learning behaviours, routines and skills required to have a fully successful experience at TKS. The curriculum is delivered in form time, via dedicated assemblies and modelled in all areas of our school life.</a:t>
            </a:r>
            <a:endParaRPr/>
          </a:p>
          <a:p>
            <a:pPr indent="0" lvl="0" marL="0" rtl="0" algn="l">
              <a:spcBef>
                <a:spcPts val="0"/>
              </a:spcBef>
              <a:spcAft>
                <a:spcPts val="0"/>
              </a:spcAft>
              <a:buNone/>
            </a:pPr>
            <a:r>
              <a:rPr lang="en-GB"/>
              <a:t>Behind me are our 6 themes which make up the first half-term. Students have been asked to explore how our school’s vision and values can support them as learners and as members of our TKS community. We have discussed how and why routines are an important feature of our school life, noting that when we have clear routines such as Ready, espect, Safe we are able to open our minds to become better learners.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81bf4f6689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81bf4f6689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Our Cornerstone curriculum is taught largely in form time via your child’s form tutor and there is always a sample/element to the week’s curriculum focus in our Key Stage 3 Key Messages which are released to families on a Monday. This allows families to discuss key ideas with their children at home.</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82374e7d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82374e7d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95% ratio, excellent attendance, punctual to school and lessons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2374e7d7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2374e7d7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idx="1" type="body"/>
          </p:nvPr>
        </p:nvSpPr>
        <p:spPr>
          <a:xfrm>
            <a:off x="611560" y="1761660"/>
            <a:ext cx="8352900" cy="809700"/>
          </a:xfrm>
          <a:prstGeom prst="rect">
            <a:avLst/>
          </a:prstGeom>
          <a:noFill/>
          <a:ln>
            <a:noFill/>
          </a:ln>
        </p:spPr>
        <p:txBody>
          <a:bodyPr anchorCtr="0" anchor="t" bIns="45700" lIns="91425" spcFirstLastPara="1" rIns="91425" wrap="square" tIns="45700">
            <a:normAutofit/>
          </a:bodyPr>
          <a:lstStyle>
            <a:lvl1pPr indent="-228600" lvl="0" marL="457200" marR="0" algn="l">
              <a:spcBef>
                <a:spcPts val="1080"/>
              </a:spcBef>
              <a:spcAft>
                <a:spcPts val="0"/>
              </a:spcAft>
              <a:buClr>
                <a:srgbClr val="00A499"/>
              </a:buClr>
              <a:buSzPts val="5400"/>
              <a:buFont typeface="Arial"/>
              <a:buNone/>
              <a:defRPr b="1" i="0" sz="5400" u="none" cap="none" strike="noStrike">
                <a:solidFill>
                  <a:srgbClr val="00A499"/>
                </a:solidFill>
                <a:latin typeface="Arial"/>
                <a:ea typeface="Arial"/>
                <a:cs typeface="Arial"/>
                <a:sym typeface="Arial"/>
              </a:defRPr>
            </a:lvl1pPr>
            <a:lvl2pPr indent="-406400" lvl="1" marL="914400" marR="0" algn="l">
              <a:spcBef>
                <a:spcPts val="12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spcBef>
                <a:spcPts val="1200"/>
              </a:spcBef>
              <a:spcAft>
                <a:spcPts val="12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0E0E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comments" Target="../comments/comment1.xml"/><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2.xml"/><Relationship Id="rId4"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7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3.xml"/><Relationship Id="rId4" Type="http://schemas.openxmlformats.org/officeDocument/2006/relationships/image" Target="../media/image26.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hyperlink" Target="mailto:safeguarding.team@kingsway.stockport.sch.uk" TargetMode="External"/><Relationship Id="rId6" Type="http://schemas.openxmlformats.org/officeDocument/2006/relationships/image" Target="../media/image50.png"/><Relationship Id="rId7"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6.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70.png"/><Relationship Id="rId7" Type="http://schemas.openxmlformats.org/officeDocument/2006/relationships/image" Target="../media/image44.jpg"/><Relationship Id="rId8"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1" Type="http://schemas.openxmlformats.org/officeDocument/2006/relationships/image" Target="../media/image59.png"/><Relationship Id="rId10" Type="http://schemas.openxmlformats.org/officeDocument/2006/relationships/image" Target="../media/image70.png"/><Relationship Id="rId13" Type="http://schemas.openxmlformats.org/officeDocument/2006/relationships/image" Target="../media/image64.png"/><Relationship Id="rId12" Type="http://schemas.openxmlformats.org/officeDocument/2006/relationships/image" Target="../media/image62.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4.jpg"/><Relationship Id="rId5" Type="http://schemas.openxmlformats.org/officeDocument/2006/relationships/image" Target="../media/image71.png"/><Relationship Id="rId6" Type="http://schemas.openxmlformats.org/officeDocument/2006/relationships/image" Target="../media/image12.png"/><Relationship Id="rId7" Type="http://schemas.openxmlformats.org/officeDocument/2006/relationships/image" Target="../media/image21.png"/><Relationship Id="rId8"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hyperlink" Target="https://thekingswayschool.com/curriculum/enrichment" TargetMode="External"/><Relationship Id="rId6" Type="http://schemas.openxmlformats.org/officeDocument/2006/relationships/image" Target="../media/image67.png"/><Relationship Id="rId7"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4.xml"/><Relationship Id="rId4" Type="http://schemas.openxmlformats.org/officeDocument/2006/relationships/image" Target="../media/image26.png"/><Relationship Id="rId5"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68.png"/><Relationship Id="rId5" Type="http://schemas.openxmlformats.org/officeDocument/2006/relationships/hyperlink" Target="https://thekingswayschool.com/parents/our-calendar" TargetMode="External"/><Relationship Id="rId6" Type="http://schemas.openxmlformats.org/officeDocument/2006/relationships/hyperlink" Target="https://files.schudio.com/the-kingsway-school/files/documents/Y7_Key_Dates_2025-26(1).pdf" TargetMode="External"/><Relationship Id="rId7" Type="http://schemas.openxmlformats.org/officeDocument/2006/relationships/hyperlink" Target="https://files.schudio.com/the-kingsway-school/files/documents/Y8_Key_Dates_2025-26.pdf" TargetMode="External"/><Relationship Id="rId8" Type="http://schemas.openxmlformats.org/officeDocument/2006/relationships/hyperlink" Target="https://files.schudio.com/the-kingsway-school/files/documents/Y9_School_Calendar_overview_of_key_dat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2.png"/><Relationship Id="rId5" Type="http://schemas.openxmlformats.org/officeDocument/2006/relationships/image" Target="../media/image23.jpg"/><Relationship Id="rId6" Type="http://schemas.openxmlformats.org/officeDocument/2006/relationships/image" Target="../media/image25.jpg"/><Relationship Id="rId7" Type="http://schemas.openxmlformats.org/officeDocument/2006/relationships/image" Target="../media/image12.png"/><Relationship Id="rId8"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36.png"/><Relationship Id="rId6" Type="http://schemas.openxmlformats.org/officeDocument/2006/relationships/image" Target="../media/image29.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1" name="Shape 61"/>
        <p:cNvGrpSpPr/>
        <p:nvPr/>
      </p:nvGrpSpPr>
      <p:grpSpPr>
        <a:xfrm>
          <a:off x="0" y="0"/>
          <a:ext cx="0" cy="0"/>
          <a:chOff x="0" y="0"/>
          <a:chExt cx="0" cy="0"/>
        </a:xfrm>
      </p:grpSpPr>
      <p:pic>
        <p:nvPicPr>
          <p:cNvPr id="62" name="Google Shape;62;p15"/>
          <p:cNvPicPr preferRelativeResize="0"/>
          <p:nvPr/>
        </p:nvPicPr>
        <p:blipFill>
          <a:blip r:embed="rId3">
            <a:alphaModFix/>
          </a:blip>
          <a:stretch>
            <a:fillRect/>
          </a:stretch>
        </p:blipFill>
        <p:spPr>
          <a:xfrm>
            <a:off x="311700" y="134750"/>
            <a:ext cx="1017725" cy="1017725"/>
          </a:xfrm>
          <a:prstGeom prst="rect">
            <a:avLst/>
          </a:prstGeom>
          <a:noFill/>
          <a:ln>
            <a:noFill/>
          </a:ln>
        </p:spPr>
      </p:pic>
      <p:pic>
        <p:nvPicPr>
          <p:cNvPr id="63" name="Google Shape;63;p15"/>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64" name="Google Shape;64;p15"/>
          <p:cNvSpPr txBox="1"/>
          <p:nvPr/>
        </p:nvSpPr>
        <p:spPr>
          <a:xfrm>
            <a:off x="1329425" y="134750"/>
            <a:ext cx="6485100" cy="7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chemeClr val="dk1"/>
                </a:solidFill>
                <a:latin typeface="Century Gothic"/>
                <a:ea typeface="Century Gothic"/>
                <a:cs typeface="Century Gothic"/>
                <a:sym typeface="Century Gothic"/>
              </a:rPr>
              <a:t>Our Vision and Values</a:t>
            </a:r>
            <a:endParaRPr b="1" sz="2200">
              <a:solidFill>
                <a:schemeClr val="dk1"/>
              </a:solidFill>
              <a:latin typeface="Century Gothic"/>
              <a:ea typeface="Century Gothic"/>
              <a:cs typeface="Century Gothic"/>
              <a:sym typeface="Century Gothic"/>
            </a:endParaRPr>
          </a:p>
        </p:txBody>
      </p:sp>
      <p:pic>
        <p:nvPicPr>
          <p:cNvPr id="65" name="Google Shape;65;p15"/>
          <p:cNvPicPr preferRelativeResize="0"/>
          <p:nvPr/>
        </p:nvPicPr>
        <p:blipFill>
          <a:blip r:embed="rId5">
            <a:alphaModFix/>
          </a:blip>
          <a:stretch>
            <a:fillRect/>
          </a:stretch>
        </p:blipFill>
        <p:spPr>
          <a:xfrm>
            <a:off x="2560151" y="890450"/>
            <a:ext cx="4023675" cy="4023675"/>
          </a:xfrm>
          <a:prstGeom prst="rect">
            <a:avLst/>
          </a:prstGeom>
          <a:noFill/>
          <a:ln>
            <a:noFill/>
          </a:ln>
        </p:spPr>
      </p:pic>
      <p:sp>
        <p:nvSpPr>
          <p:cNvPr id="66" name="Google Shape;66;p15"/>
          <p:cNvSpPr txBox="1"/>
          <p:nvPr/>
        </p:nvSpPr>
        <p:spPr>
          <a:xfrm>
            <a:off x="4190375" y="1696800"/>
            <a:ext cx="763200" cy="81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solidFill>
                  <a:schemeClr val="lt1"/>
                </a:solidFill>
                <a:latin typeface="Century Gothic"/>
                <a:ea typeface="Century Gothic"/>
                <a:cs typeface="Century Gothic"/>
                <a:sym typeface="Century Gothic"/>
              </a:rPr>
              <a:t>1</a:t>
            </a:r>
            <a:endParaRPr b="1" sz="3600">
              <a:solidFill>
                <a:schemeClr val="lt1"/>
              </a:solidFill>
              <a:latin typeface="Century Gothic"/>
              <a:ea typeface="Century Gothic"/>
              <a:cs typeface="Century Gothic"/>
              <a:sym typeface="Century Gothic"/>
            </a:endParaRPr>
          </a:p>
        </p:txBody>
      </p:sp>
      <p:sp>
        <p:nvSpPr>
          <p:cNvPr id="67" name="Google Shape;67;p15"/>
          <p:cNvSpPr txBox="1"/>
          <p:nvPr/>
        </p:nvSpPr>
        <p:spPr>
          <a:xfrm>
            <a:off x="3369375" y="3054850"/>
            <a:ext cx="763200" cy="81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solidFill>
                  <a:schemeClr val="lt1"/>
                </a:solidFill>
                <a:latin typeface="Century Gothic"/>
                <a:ea typeface="Century Gothic"/>
                <a:cs typeface="Century Gothic"/>
                <a:sym typeface="Century Gothic"/>
              </a:rPr>
              <a:t>2</a:t>
            </a:r>
            <a:endParaRPr b="1" sz="3600">
              <a:solidFill>
                <a:schemeClr val="lt1"/>
              </a:solidFill>
              <a:latin typeface="Century Gothic"/>
              <a:ea typeface="Century Gothic"/>
              <a:cs typeface="Century Gothic"/>
              <a:sym typeface="Century Gothic"/>
            </a:endParaRPr>
          </a:p>
        </p:txBody>
      </p:sp>
      <p:sp>
        <p:nvSpPr>
          <p:cNvPr id="68" name="Google Shape;68;p15"/>
          <p:cNvSpPr txBox="1"/>
          <p:nvPr/>
        </p:nvSpPr>
        <p:spPr>
          <a:xfrm>
            <a:off x="4860175" y="3054850"/>
            <a:ext cx="763200" cy="81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solidFill>
                  <a:schemeClr val="lt1"/>
                </a:solidFill>
                <a:latin typeface="Century Gothic"/>
                <a:ea typeface="Century Gothic"/>
                <a:cs typeface="Century Gothic"/>
                <a:sym typeface="Century Gothic"/>
              </a:rPr>
              <a:t>3</a:t>
            </a:r>
            <a:endParaRPr b="1" sz="3600">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4"/>
          <p:cNvPicPr preferRelativeResize="0"/>
          <p:nvPr/>
        </p:nvPicPr>
        <p:blipFill>
          <a:blip r:embed="rId3">
            <a:alphaModFix/>
          </a:blip>
          <a:stretch>
            <a:fillRect/>
          </a:stretch>
        </p:blipFill>
        <p:spPr>
          <a:xfrm>
            <a:off x="311700" y="134750"/>
            <a:ext cx="1017725" cy="1017725"/>
          </a:xfrm>
          <a:prstGeom prst="rect">
            <a:avLst/>
          </a:prstGeom>
          <a:noFill/>
          <a:ln>
            <a:noFill/>
          </a:ln>
        </p:spPr>
      </p:pic>
      <p:pic>
        <p:nvPicPr>
          <p:cNvPr id="183" name="Google Shape;183;p24"/>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184" name="Google Shape;184;p24"/>
          <p:cNvSpPr txBox="1"/>
          <p:nvPr/>
        </p:nvSpPr>
        <p:spPr>
          <a:xfrm>
            <a:off x="311700" y="134875"/>
            <a:ext cx="8520600" cy="1017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t/>
            </a:r>
            <a:endParaRPr b="1" sz="5200">
              <a:solidFill>
                <a:srgbClr val="000000"/>
              </a:solidFill>
              <a:latin typeface="Century Gothic"/>
              <a:ea typeface="Century Gothic"/>
              <a:cs typeface="Century Gothic"/>
              <a:sym typeface="Century Gothic"/>
            </a:endParaRPr>
          </a:p>
        </p:txBody>
      </p:sp>
      <p:sp>
        <p:nvSpPr>
          <p:cNvPr id="185" name="Google Shape;185;p24"/>
          <p:cNvSpPr txBox="1"/>
          <p:nvPr/>
        </p:nvSpPr>
        <p:spPr>
          <a:xfrm>
            <a:off x="1339700" y="134820"/>
            <a:ext cx="6474900" cy="101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lang="en-GB" sz="2600" u="sng">
                <a:solidFill>
                  <a:schemeClr val="dk1"/>
                </a:solidFill>
                <a:latin typeface="Century Gothic"/>
                <a:ea typeface="Century Gothic"/>
                <a:cs typeface="Century Gothic"/>
                <a:sym typeface="Century Gothic"/>
              </a:rPr>
              <a:t>Class of 2025 are record breakers!</a:t>
            </a:r>
            <a:endParaRPr b="1" sz="2600" u="sng">
              <a:solidFill>
                <a:schemeClr val="dk1"/>
              </a:solidFill>
              <a:latin typeface="Century Gothic"/>
              <a:ea typeface="Century Gothic"/>
              <a:cs typeface="Century Gothic"/>
              <a:sym typeface="Century Gothic"/>
            </a:endParaRPr>
          </a:p>
        </p:txBody>
      </p:sp>
      <p:graphicFrame>
        <p:nvGraphicFramePr>
          <p:cNvPr id="186" name="Google Shape;186;p24"/>
          <p:cNvGraphicFramePr/>
          <p:nvPr/>
        </p:nvGraphicFramePr>
        <p:xfrm>
          <a:off x="316850" y="2663925"/>
          <a:ext cx="3000000" cy="3000000"/>
        </p:xfrm>
        <a:graphic>
          <a:graphicData uri="http://schemas.openxmlformats.org/drawingml/2006/table">
            <a:tbl>
              <a:tblPr>
                <a:noFill/>
                <a:tableStyleId>{AEDB4A91-8435-4A32-8DE2-9058ABE31515}</a:tableStyleId>
              </a:tblPr>
              <a:tblGrid>
                <a:gridCol w="2840200"/>
                <a:gridCol w="2840200"/>
                <a:gridCol w="2840200"/>
              </a:tblGrid>
              <a:tr h="411225">
                <a:tc gridSpan="3">
                  <a:txBody>
                    <a:bodyPr/>
                    <a:lstStyle/>
                    <a:p>
                      <a:pPr indent="0" lvl="0" marL="0" rtl="0" algn="ctr">
                        <a:spcBef>
                          <a:spcPts val="0"/>
                        </a:spcBef>
                        <a:spcAft>
                          <a:spcPts val="0"/>
                        </a:spcAft>
                        <a:buNone/>
                      </a:pPr>
                      <a:r>
                        <a:rPr lang="en-GB">
                          <a:latin typeface="Century Gothic"/>
                          <a:ea typeface="Century Gothic"/>
                          <a:cs typeface="Century Gothic"/>
                          <a:sym typeface="Century Gothic"/>
                        </a:rPr>
                        <a:t>Summary of School Improvement Priorities</a:t>
                      </a:r>
                      <a:endParaRPr>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632675">
                <a:tc>
                  <a:txBody>
                    <a:bodyPr/>
                    <a:lstStyle/>
                    <a:p>
                      <a:pPr indent="0" lvl="0" marL="0" rtl="0" algn="ctr">
                        <a:spcBef>
                          <a:spcPts val="0"/>
                        </a:spcBef>
                        <a:spcAft>
                          <a:spcPts val="0"/>
                        </a:spcAft>
                        <a:buNone/>
                      </a:pPr>
                      <a:r>
                        <a:rPr lang="en-GB">
                          <a:latin typeface="Century Gothic"/>
                          <a:ea typeface="Century Gothic"/>
                          <a:cs typeface="Century Gothic"/>
                          <a:sym typeface="Century Gothic"/>
                        </a:rPr>
                        <a:t>Improve </a:t>
                      </a:r>
                      <a:r>
                        <a:rPr lang="en-GB">
                          <a:latin typeface="Century Gothic"/>
                          <a:ea typeface="Century Gothic"/>
                          <a:cs typeface="Century Gothic"/>
                          <a:sym typeface="Century Gothic"/>
                        </a:rPr>
                        <a:t>attendance</a:t>
                      </a:r>
                      <a:r>
                        <a:rPr lang="en-GB">
                          <a:latin typeface="Century Gothic"/>
                          <a:ea typeface="Century Gothic"/>
                          <a:cs typeface="Century Gothic"/>
                          <a:sym typeface="Century Gothic"/>
                        </a:rPr>
                        <a:t> </a:t>
                      </a:r>
                      <a:r>
                        <a:rPr lang="en-GB">
                          <a:latin typeface="Century Gothic"/>
                          <a:ea typeface="Century Gothic"/>
                          <a:cs typeface="Century Gothic"/>
                          <a:sym typeface="Century Gothic"/>
                        </a:rPr>
                        <a:t>across</a:t>
                      </a:r>
                      <a:r>
                        <a:rPr lang="en-GB">
                          <a:latin typeface="Century Gothic"/>
                          <a:ea typeface="Century Gothic"/>
                          <a:cs typeface="Century Gothic"/>
                          <a:sym typeface="Century Gothic"/>
                        </a:rPr>
                        <a:t> all year groups. </a:t>
                      </a:r>
                      <a:endParaRPr>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Achieve</a:t>
                      </a:r>
                      <a:r>
                        <a:rPr lang="en-GB">
                          <a:latin typeface="Century Gothic"/>
                          <a:ea typeface="Century Gothic"/>
                          <a:cs typeface="Century Gothic"/>
                          <a:sym typeface="Century Gothic"/>
                        </a:rPr>
                        <a:t> consistency across subject areas</a:t>
                      </a:r>
                      <a:endParaRPr>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Improve our </a:t>
                      </a:r>
                      <a:r>
                        <a:rPr lang="en-GB">
                          <a:latin typeface="Century Gothic"/>
                          <a:ea typeface="Century Gothic"/>
                          <a:cs typeface="Century Gothic"/>
                          <a:sym typeface="Century Gothic"/>
                        </a:rPr>
                        <a:t>family partnerships</a:t>
                      </a:r>
                      <a:endParaRPr>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75575">
                <a:tc>
                  <a:txBody>
                    <a:bodyPr/>
                    <a:lstStyle/>
                    <a:p>
                      <a:pPr indent="0" lvl="0" marL="0" rtl="0" algn="ctr">
                        <a:spcBef>
                          <a:spcPts val="0"/>
                        </a:spcBef>
                        <a:spcAft>
                          <a:spcPts val="0"/>
                        </a:spcAft>
                        <a:buNone/>
                      </a:pPr>
                      <a:r>
                        <a:rPr lang="en-GB">
                          <a:latin typeface="Century Gothic"/>
                          <a:ea typeface="Century Gothic"/>
                          <a:cs typeface="Century Gothic"/>
                          <a:sym typeface="Century Gothic"/>
                        </a:rPr>
                        <a:t>Improve the way teachers assess learning during lessons.</a:t>
                      </a:r>
                      <a:endParaRPr>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Further develop a sense of community so that students </a:t>
                      </a:r>
                      <a:r>
                        <a:rPr lang="en-GB">
                          <a:latin typeface="Century Gothic"/>
                          <a:ea typeface="Century Gothic"/>
                          <a:cs typeface="Century Gothic"/>
                          <a:sym typeface="Century Gothic"/>
                        </a:rPr>
                        <a:t>achieve</a:t>
                      </a:r>
                      <a:r>
                        <a:rPr lang="en-GB">
                          <a:latin typeface="Century Gothic"/>
                          <a:ea typeface="Century Gothic"/>
                          <a:cs typeface="Century Gothic"/>
                          <a:sym typeface="Century Gothic"/>
                        </a:rPr>
                        <a:t>, belong and thrive. </a:t>
                      </a:r>
                      <a:endParaRPr>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Develop a tailored to support students who have barriers to their learning. </a:t>
                      </a:r>
                      <a:endParaRPr>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descr="Improvement - Free of Charge Creative Commons Handwriting image" id="187" name="Google Shape;187;p24"/>
          <p:cNvPicPr preferRelativeResize="0"/>
          <p:nvPr/>
        </p:nvPicPr>
        <p:blipFill>
          <a:blip r:embed="rId5">
            <a:alphaModFix/>
          </a:blip>
          <a:stretch>
            <a:fillRect/>
          </a:stretch>
        </p:blipFill>
        <p:spPr>
          <a:xfrm>
            <a:off x="3396088" y="840675"/>
            <a:ext cx="2351826" cy="1567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5"/>
          <p:cNvPicPr preferRelativeResize="0"/>
          <p:nvPr/>
        </p:nvPicPr>
        <p:blipFill>
          <a:blip r:embed="rId4">
            <a:alphaModFix/>
          </a:blip>
          <a:stretch>
            <a:fillRect/>
          </a:stretch>
        </p:blipFill>
        <p:spPr>
          <a:xfrm>
            <a:off x="482200" y="89900"/>
            <a:ext cx="1062575" cy="1062575"/>
          </a:xfrm>
          <a:prstGeom prst="rect">
            <a:avLst/>
          </a:prstGeom>
          <a:noFill/>
          <a:ln>
            <a:noFill/>
          </a:ln>
        </p:spPr>
      </p:pic>
      <p:pic>
        <p:nvPicPr>
          <p:cNvPr id="193" name="Google Shape;193;p25"/>
          <p:cNvPicPr preferRelativeResize="0"/>
          <p:nvPr/>
        </p:nvPicPr>
        <p:blipFill>
          <a:blip r:embed="rId5">
            <a:alphaModFix/>
          </a:blip>
          <a:stretch>
            <a:fillRect/>
          </a:stretch>
        </p:blipFill>
        <p:spPr>
          <a:xfrm>
            <a:off x="7814575" y="134750"/>
            <a:ext cx="1017725" cy="1017725"/>
          </a:xfrm>
          <a:prstGeom prst="rect">
            <a:avLst/>
          </a:prstGeom>
          <a:noFill/>
          <a:ln>
            <a:noFill/>
          </a:ln>
        </p:spPr>
      </p:pic>
      <p:sp>
        <p:nvSpPr>
          <p:cNvPr id="194" name="Google Shape;194;p25"/>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Curriculum Documentation</a:t>
            </a:r>
            <a:endParaRPr sz="3100" u="sng">
              <a:solidFill>
                <a:schemeClr val="dk1"/>
              </a:solidFill>
              <a:latin typeface="Century Gothic"/>
              <a:ea typeface="Century Gothic"/>
              <a:cs typeface="Century Gothic"/>
              <a:sym typeface="Century Gothic"/>
            </a:endParaRPr>
          </a:p>
        </p:txBody>
      </p:sp>
      <p:sp>
        <p:nvSpPr>
          <p:cNvPr id="195" name="Google Shape;195;p25"/>
          <p:cNvSpPr txBox="1"/>
          <p:nvPr/>
        </p:nvSpPr>
        <p:spPr>
          <a:xfrm>
            <a:off x="482200" y="1304800"/>
            <a:ext cx="7332300" cy="34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latin typeface="Century Gothic"/>
                <a:ea typeface="Century Gothic"/>
                <a:cs typeface="Century Gothic"/>
                <a:sym typeface="Century Gothic"/>
              </a:rPr>
              <a:t>On our website, you will be able to see curriculum documentation per department and year group. This is to give you clarity on what your child is expected to acquire, apply and attain across each subject topic and by the end of key milestones. </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2000">
                <a:solidFill>
                  <a:schemeClr val="dk1"/>
                </a:solidFill>
                <a:latin typeface="Century Gothic"/>
                <a:ea typeface="Century Gothic"/>
                <a:cs typeface="Century Gothic"/>
                <a:sym typeface="Century Gothic"/>
              </a:rPr>
              <a:t>Curriculum Intent </a:t>
            </a:r>
            <a:endParaRPr b="1"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2000">
                <a:solidFill>
                  <a:schemeClr val="dk1"/>
                </a:solidFill>
                <a:latin typeface="Century Gothic"/>
                <a:ea typeface="Century Gothic"/>
                <a:cs typeface="Century Gothic"/>
                <a:sym typeface="Century Gothic"/>
              </a:rPr>
              <a:t>Curriculum Sequencing</a:t>
            </a:r>
            <a:endParaRPr b="1"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2000">
                <a:solidFill>
                  <a:schemeClr val="dk1"/>
                </a:solidFill>
                <a:latin typeface="Century Gothic"/>
                <a:ea typeface="Century Gothic"/>
                <a:cs typeface="Century Gothic"/>
                <a:sym typeface="Century Gothic"/>
              </a:rPr>
              <a:t>Milestone Knowledge Trackers</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pic>
        <p:nvPicPr>
          <p:cNvPr id="196" name="Google Shape;196;p25"/>
          <p:cNvPicPr preferRelativeResize="0"/>
          <p:nvPr/>
        </p:nvPicPr>
        <p:blipFill>
          <a:blip r:embed="rId6">
            <a:alphaModFix/>
          </a:blip>
          <a:stretch>
            <a:fillRect/>
          </a:stretch>
        </p:blipFill>
        <p:spPr>
          <a:xfrm>
            <a:off x="7251775" y="2463800"/>
            <a:ext cx="1580525" cy="156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6"/>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202" name="Google Shape;202;p26"/>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203" name="Google Shape;203;p26"/>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Curriculum Intent</a:t>
            </a:r>
            <a:endParaRPr sz="3100" u="sng">
              <a:solidFill>
                <a:schemeClr val="dk1"/>
              </a:solidFill>
              <a:latin typeface="Century Gothic"/>
              <a:ea typeface="Century Gothic"/>
              <a:cs typeface="Century Gothic"/>
              <a:sym typeface="Century Gothic"/>
            </a:endParaRPr>
          </a:p>
        </p:txBody>
      </p:sp>
      <p:pic>
        <p:nvPicPr>
          <p:cNvPr id="204" name="Google Shape;204;p26"/>
          <p:cNvPicPr preferRelativeResize="0"/>
          <p:nvPr/>
        </p:nvPicPr>
        <p:blipFill>
          <a:blip r:embed="rId5">
            <a:alphaModFix/>
          </a:blip>
          <a:stretch>
            <a:fillRect/>
          </a:stretch>
        </p:blipFill>
        <p:spPr>
          <a:xfrm>
            <a:off x="1696763" y="754125"/>
            <a:ext cx="5750476" cy="4100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7"/>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210" name="Google Shape;210;p27"/>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211" name="Google Shape;211;p27"/>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Curriculum Sequencing</a:t>
            </a:r>
            <a:endParaRPr sz="3100" u="sng">
              <a:solidFill>
                <a:schemeClr val="dk1"/>
              </a:solidFill>
              <a:latin typeface="Century Gothic"/>
              <a:ea typeface="Century Gothic"/>
              <a:cs typeface="Century Gothic"/>
              <a:sym typeface="Century Gothic"/>
            </a:endParaRPr>
          </a:p>
        </p:txBody>
      </p:sp>
      <p:pic>
        <p:nvPicPr>
          <p:cNvPr id="212" name="Google Shape;212;p27"/>
          <p:cNvPicPr preferRelativeResize="0"/>
          <p:nvPr/>
        </p:nvPicPr>
        <p:blipFill>
          <a:blip r:embed="rId5">
            <a:alphaModFix/>
          </a:blip>
          <a:stretch>
            <a:fillRect/>
          </a:stretch>
        </p:blipFill>
        <p:spPr>
          <a:xfrm>
            <a:off x="152400" y="1304875"/>
            <a:ext cx="8839199" cy="34973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8"/>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218" name="Google Shape;218;p28"/>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219" name="Google Shape;219;p28"/>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Essential Knowledge Sheets</a:t>
            </a:r>
            <a:endParaRPr sz="3100" u="sng">
              <a:solidFill>
                <a:schemeClr val="dk1"/>
              </a:solidFill>
              <a:latin typeface="Century Gothic"/>
              <a:ea typeface="Century Gothic"/>
              <a:cs typeface="Century Gothic"/>
              <a:sym typeface="Century Gothic"/>
            </a:endParaRPr>
          </a:p>
        </p:txBody>
      </p:sp>
      <p:sp>
        <p:nvSpPr>
          <p:cNvPr id="220" name="Google Shape;220;p28"/>
          <p:cNvSpPr txBox="1"/>
          <p:nvPr/>
        </p:nvSpPr>
        <p:spPr>
          <a:xfrm>
            <a:off x="4685850" y="1454525"/>
            <a:ext cx="3978000" cy="28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latin typeface="Century Gothic"/>
                <a:ea typeface="Century Gothic"/>
                <a:cs typeface="Century Gothic"/>
                <a:sym typeface="Century Gothic"/>
              </a:rPr>
              <a:t>In books at the start of every topic per subject. </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2000">
                <a:solidFill>
                  <a:schemeClr val="dk1"/>
                </a:solidFill>
                <a:latin typeface="Century Gothic"/>
                <a:ea typeface="Century Gothic"/>
                <a:cs typeface="Century Gothic"/>
                <a:sym typeface="Century Gothic"/>
              </a:rPr>
              <a:t>Explicitly shares what students are expected to acquire and apply.</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2000">
                <a:solidFill>
                  <a:schemeClr val="dk1"/>
                </a:solidFill>
                <a:latin typeface="Century Gothic"/>
                <a:ea typeface="Century Gothic"/>
                <a:cs typeface="Century Gothic"/>
                <a:sym typeface="Century Gothic"/>
              </a:rPr>
              <a:t>Supports revision. </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pic>
        <p:nvPicPr>
          <p:cNvPr id="221" name="Google Shape;221;p28"/>
          <p:cNvPicPr preferRelativeResize="0"/>
          <p:nvPr/>
        </p:nvPicPr>
        <p:blipFill>
          <a:blip r:embed="rId5">
            <a:alphaModFix/>
          </a:blip>
          <a:stretch>
            <a:fillRect/>
          </a:stretch>
        </p:blipFill>
        <p:spPr>
          <a:xfrm>
            <a:off x="1643700" y="877150"/>
            <a:ext cx="2379125" cy="4147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9"/>
          <p:cNvPicPr preferRelativeResize="0"/>
          <p:nvPr/>
        </p:nvPicPr>
        <p:blipFill>
          <a:blip r:embed="rId4">
            <a:alphaModFix/>
          </a:blip>
          <a:stretch>
            <a:fillRect/>
          </a:stretch>
        </p:blipFill>
        <p:spPr>
          <a:xfrm>
            <a:off x="482200" y="89900"/>
            <a:ext cx="1062575" cy="1062575"/>
          </a:xfrm>
          <a:prstGeom prst="rect">
            <a:avLst/>
          </a:prstGeom>
          <a:noFill/>
          <a:ln>
            <a:noFill/>
          </a:ln>
        </p:spPr>
      </p:pic>
      <p:pic>
        <p:nvPicPr>
          <p:cNvPr id="227" name="Google Shape;227;p29"/>
          <p:cNvPicPr preferRelativeResize="0"/>
          <p:nvPr/>
        </p:nvPicPr>
        <p:blipFill>
          <a:blip r:embed="rId5">
            <a:alphaModFix/>
          </a:blip>
          <a:stretch>
            <a:fillRect/>
          </a:stretch>
        </p:blipFill>
        <p:spPr>
          <a:xfrm>
            <a:off x="7814575" y="134750"/>
            <a:ext cx="1017725" cy="1017725"/>
          </a:xfrm>
          <a:prstGeom prst="rect">
            <a:avLst/>
          </a:prstGeom>
          <a:noFill/>
          <a:ln>
            <a:noFill/>
          </a:ln>
        </p:spPr>
      </p:pic>
      <p:sp>
        <p:nvSpPr>
          <p:cNvPr id="228" name="Google Shape;228;p29"/>
          <p:cNvSpPr txBox="1"/>
          <p:nvPr>
            <p:ph type="title"/>
          </p:nvPr>
        </p:nvSpPr>
        <p:spPr>
          <a:xfrm>
            <a:off x="311700" y="1347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5483"/>
              <a:buFont typeface="Arial"/>
              <a:buNone/>
            </a:pPr>
            <a:r>
              <a:rPr lang="en-GB" sz="3100" u="sng">
                <a:latin typeface="Century Gothic"/>
                <a:ea typeface="Century Gothic"/>
                <a:cs typeface="Century Gothic"/>
                <a:sym typeface="Century Gothic"/>
              </a:rPr>
              <a:t>Assessment Milestones</a:t>
            </a:r>
            <a:endParaRPr b="1">
              <a:latin typeface="Century Gothic"/>
              <a:ea typeface="Century Gothic"/>
              <a:cs typeface="Century Gothic"/>
              <a:sym typeface="Century Gothic"/>
            </a:endParaRPr>
          </a:p>
        </p:txBody>
      </p:sp>
      <p:sp>
        <p:nvSpPr>
          <p:cNvPr id="229" name="Google Shape;229;p29"/>
          <p:cNvSpPr txBox="1"/>
          <p:nvPr/>
        </p:nvSpPr>
        <p:spPr>
          <a:xfrm>
            <a:off x="482200" y="1152475"/>
            <a:ext cx="8312100" cy="37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230" name="Google Shape;230;p29"/>
          <p:cNvSpPr txBox="1"/>
          <p:nvPr/>
        </p:nvSpPr>
        <p:spPr>
          <a:xfrm>
            <a:off x="482200" y="1152475"/>
            <a:ext cx="8312100" cy="38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1" name="Google Shape;231;p29"/>
          <p:cNvSpPr txBox="1"/>
          <p:nvPr/>
        </p:nvSpPr>
        <p:spPr>
          <a:xfrm>
            <a:off x="499375" y="1331650"/>
            <a:ext cx="8312100" cy="3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232" name="Google Shape;232;p29"/>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233" name="Google Shape;233;p29"/>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50">
              <a:solidFill>
                <a:schemeClr val="dk1"/>
              </a:solidFill>
              <a:latin typeface="Century Gothic"/>
              <a:ea typeface="Century Gothic"/>
              <a:cs typeface="Century Gothic"/>
              <a:sym typeface="Century Gothic"/>
            </a:endParaRPr>
          </a:p>
        </p:txBody>
      </p:sp>
      <p:sp>
        <p:nvSpPr>
          <p:cNvPr id="234" name="Google Shape;234;p29"/>
          <p:cNvSpPr txBox="1"/>
          <p:nvPr/>
        </p:nvSpPr>
        <p:spPr>
          <a:xfrm>
            <a:off x="482200" y="1152475"/>
            <a:ext cx="8312100" cy="34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235" name="Google Shape;235;p29"/>
          <p:cNvSpPr txBox="1"/>
          <p:nvPr/>
        </p:nvSpPr>
        <p:spPr>
          <a:xfrm>
            <a:off x="523075" y="1127200"/>
            <a:ext cx="8264700" cy="39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sp>
        <p:nvSpPr>
          <p:cNvPr id="236" name="Google Shape;236;p29"/>
          <p:cNvSpPr txBox="1"/>
          <p:nvPr/>
        </p:nvSpPr>
        <p:spPr>
          <a:xfrm>
            <a:off x="499375" y="1152475"/>
            <a:ext cx="8312100" cy="3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237" name="Google Shape;237;p29"/>
          <p:cNvSpPr txBox="1"/>
          <p:nvPr/>
        </p:nvSpPr>
        <p:spPr>
          <a:xfrm>
            <a:off x="505900" y="1152475"/>
            <a:ext cx="8264700" cy="344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333333"/>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333333"/>
              </a:solidFill>
              <a:latin typeface="Century Gothic"/>
              <a:ea typeface="Century Gothic"/>
              <a:cs typeface="Century Gothic"/>
              <a:sym typeface="Century Gothic"/>
            </a:endParaRPr>
          </a:p>
        </p:txBody>
      </p:sp>
      <p:pic>
        <p:nvPicPr>
          <p:cNvPr id="238" name="Google Shape;238;p29"/>
          <p:cNvPicPr preferRelativeResize="0"/>
          <p:nvPr/>
        </p:nvPicPr>
        <p:blipFill>
          <a:blip r:embed="rId6">
            <a:alphaModFix/>
          </a:blip>
          <a:stretch>
            <a:fillRect/>
          </a:stretch>
        </p:blipFill>
        <p:spPr>
          <a:xfrm>
            <a:off x="523075" y="1331650"/>
            <a:ext cx="3448500" cy="3448500"/>
          </a:xfrm>
          <a:prstGeom prst="rect">
            <a:avLst/>
          </a:prstGeom>
          <a:noFill/>
          <a:ln>
            <a:noFill/>
          </a:ln>
        </p:spPr>
      </p:pic>
      <p:sp>
        <p:nvSpPr>
          <p:cNvPr id="239" name="Google Shape;239;p29"/>
          <p:cNvSpPr txBox="1"/>
          <p:nvPr/>
        </p:nvSpPr>
        <p:spPr>
          <a:xfrm>
            <a:off x="4330100" y="1254875"/>
            <a:ext cx="4481400" cy="378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latin typeface="Century Gothic"/>
                <a:ea typeface="Century Gothic"/>
                <a:cs typeface="Century Gothic"/>
                <a:sym typeface="Century Gothic"/>
              </a:rPr>
              <a:t>At TKS, you will often hear your teachers talk about your ‘learning journey’ and the key bits of ‘essential knowledge’ you will learn as you move through school.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600">
                <a:solidFill>
                  <a:schemeClr val="dk1"/>
                </a:solidFill>
                <a:latin typeface="Century Gothic"/>
                <a:ea typeface="Century Gothic"/>
                <a:cs typeface="Century Gothic"/>
                <a:sym typeface="Century Gothic"/>
              </a:rPr>
              <a:t>When the moment comes for your teacher to stop more formally check what you have learned, we call these </a:t>
            </a:r>
            <a:r>
              <a:rPr b="1" lang="en-GB" sz="1600">
                <a:solidFill>
                  <a:schemeClr val="dk1"/>
                </a:solidFill>
                <a:latin typeface="Century Gothic"/>
                <a:ea typeface="Century Gothic"/>
                <a:cs typeface="Century Gothic"/>
                <a:sym typeface="Century Gothic"/>
              </a:rPr>
              <a:t>‘Assessment Milestones’. </a:t>
            </a:r>
            <a:r>
              <a:rPr lang="en-GB" sz="1600">
                <a:solidFill>
                  <a:schemeClr val="dk1"/>
                </a:solidFill>
                <a:latin typeface="Century Gothic"/>
                <a:ea typeface="Century Gothic"/>
                <a:cs typeface="Century Gothic"/>
                <a:sym typeface="Century Gothic"/>
              </a:rPr>
              <a:t> They help you and your teacher to know that your learning is progressing in the right direction.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1600">
                <a:solidFill>
                  <a:schemeClr val="dk1"/>
                </a:solidFill>
                <a:latin typeface="Century Gothic"/>
                <a:ea typeface="Century Gothic"/>
                <a:cs typeface="Century Gothic"/>
                <a:sym typeface="Century Gothic"/>
              </a:rPr>
              <a:t>Moving forward, you will be reminded when these are coming up in these messages. </a:t>
            </a:r>
            <a:endParaRPr b="1" sz="160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0"/>
          <p:cNvPicPr preferRelativeResize="0"/>
          <p:nvPr/>
        </p:nvPicPr>
        <p:blipFill>
          <a:blip r:embed="rId4">
            <a:alphaModFix/>
          </a:blip>
          <a:stretch>
            <a:fillRect/>
          </a:stretch>
        </p:blipFill>
        <p:spPr>
          <a:xfrm>
            <a:off x="482200" y="89900"/>
            <a:ext cx="1062575" cy="1062575"/>
          </a:xfrm>
          <a:prstGeom prst="rect">
            <a:avLst/>
          </a:prstGeom>
          <a:noFill/>
          <a:ln>
            <a:noFill/>
          </a:ln>
        </p:spPr>
      </p:pic>
      <p:pic>
        <p:nvPicPr>
          <p:cNvPr id="245" name="Google Shape;245;p30"/>
          <p:cNvPicPr preferRelativeResize="0"/>
          <p:nvPr/>
        </p:nvPicPr>
        <p:blipFill>
          <a:blip r:embed="rId5">
            <a:alphaModFix/>
          </a:blip>
          <a:stretch>
            <a:fillRect/>
          </a:stretch>
        </p:blipFill>
        <p:spPr>
          <a:xfrm>
            <a:off x="7814575" y="134750"/>
            <a:ext cx="1017725" cy="1017725"/>
          </a:xfrm>
          <a:prstGeom prst="rect">
            <a:avLst/>
          </a:prstGeom>
          <a:noFill/>
          <a:ln>
            <a:noFill/>
          </a:ln>
        </p:spPr>
      </p:pic>
      <p:sp>
        <p:nvSpPr>
          <p:cNvPr id="246" name="Google Shape;246;p30"/>
          <p:cNvSpPr txBox="1"/>
          <p:nvPr>
            <p:ph type="title"/>
          </p:nvPr>
        </p:nvSpPr>
        <p:spPr>
          <a:xfrm>
            <a:off x="1544775" y="134750"/>
            <a:ext cx="6270000" cy="992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Achievement:  Year 7</a:t>
            </a:r>
            <a:endParaRPr b="1">
              <a:latin typeface="Century Gothic"/>
              <a:ea typeface="Century Gothic"/>
              <a:cs typeface="Century Gothic"/>
              <a:sym typeface="Century Gothic"/>
            </a:endParaRPr>
          </a:p>
          <a:p>
            <a:pPr indent="0" lvl="0" marL="0" rtl="0" algn="ctr">
              <a:spcBef>
                <a:spcPts val="0"/>
              </a:spcBef>
              <a:spcAft>
                <a:spcPts val="0"/>
              </a:spcAft>
              <a:buNone/>
            </a:pPr>
            <a:r>
              <a:rPr b="1" lang="en-GB">
                <a:latin typeface="Century Gothic"/>
                <a:ea typeface="Century Gothic"/>
                <a:cs typeface="Century Gothic"/>
                <a:sym typeface="Century Gothic"/>
              </a:rPr>
              <a:t>Upcoming ‘Milestone Assessments’</a:t>
            </a:r>
            <a:endParaRPr b="1">
              <a:latin typeface="Century Gothic"/>
              <a:ea typeface="Century Gothic"/>
              <a:cs typeface="Century Gothic"/>
              <a:sym typeface="Century Gothic"/>
            </a:endParaRPr>
          </a:p>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247" name="Google Shape;247;p30"/>
          <p:cNvSpPr txBox="1"/>
          <p:nvPr/>
        </p:nvSpPr>
        <p:spPr>
          <a:xfrm>
            <a:off x="482200" y="1152475"/>
            <a:ext cx="8312100" cy="37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248" name="Google Shape;248;p30"/>
          <p:cNvSpPr txBox="1"/>
          <p:nvPr/>
        </p:nvSpPr>
        <p:spPr>
          <a:xfrm>
            <a:off x="482200" y="1152475"/>
            <a:ext cx="8312100" cy="38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9" name="Google Shape;249;p30"/>
          <p:cNvSpPr txBox="1"/>
          <p:nvPr/>
        </p:nvSpPr>
        <p:spPr>
          <a:xfrm>
            <a:off x="499375" y="1331650"/>
            <a:ext cx="8312100" cy="3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250" name="Google Shape;250;p30"/>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251" name="Google Shape;251;p30"/>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50">
              <a:solidFill>
                <a:schemeClr val="dk1"/>
              </a:solidFill>
              <a:latin typeface="Century Gothic"/>
              <a:ea typeface="Century Gothic"/>
              <a:cs typeface="Century Gothic"/>
              <a:sym typeface="Century Gothic"/>
            </a:endParaRPr>
          </a:p>
        </p:txBody>
      </p:sp>
      <p:sp>
        <p:nvSpPr>
          <p:cNvPr id="252" name="Google Shape;252;p30"/>
          <p:cNvSpPr txBox="1"/>
          <p:nvPr/>
        </p:nvSpPr>
        <p:spPr>
          <a:xfrm>
            <a:off x="482200" y="1152475"/>
            <a:ext cx="8312100" cy="34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253" name="Google Shape;253;p30"/>
          <p:cNvSpPr txBox="1"/>
          <p:nvPr/>
        </p:nvSpPr>
        <p:spPr>
          <a:xfrm>
            <a:off x="523075" y="1127200"/>
            <a:ext cx="8264700" cy="39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sp>
        <p:nvSpPr>
          <p:cNvPr id="254" name="Google Shape;254;p30"/>
          <p:cNvSpPr txBox="1"/>
          <p:nvPr/>
        </p:nvSpPr>
        <p:spPr>
          <a:xfrm>
            <a:off x="499375" y="1152475"/>
            <a:ext cx="8312100" cy="3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255" name="Google Shape;255;p30"/>
          <p:cNvSpPr txBox="1"/>
          <p:nvPr/>
        </p:nvSpPr>
        <p:spPr>
          <a:xfrm>
            <a:off x="505900" y="1152475"/>
            <a:ext cx="8264700" cy="344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333333"/>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333333"/>
              </a:solidFill>
              <a:latin typeface="Century Gothic"/>
              <a:ea typeface="Century Gothic"/>
              <a:cs typeface="Century Gothic"/>
              <a:sym typeface="Century Gothic"/>
            </a:endParaRPr>
          </a:p>
        </p:txBody>
      </p:sp>
      <p:graphicFrame>
        <p:nvGraphicFramePr>
          <p:cNvPr id="256" name="Google Shape;256;p30"/>
          <p:cNvGraphicFramePr/>
          <p:nvPr/>
        </p:nvGraphicFramePr>
        <p:xfrm>
          <a:off x="504713" y="1175400"/>
          <a:ext cx="3000000" cy="3000000"/>
        </p:xfrm>
        <a:graphic>
          <a:graphicData uri="http://schemas.openxmlformats.org/drawingml/2006/table">
            <a:tbl>
              <a:tblPr>
                <a:noFill/>
                <a:tableStyleId>{AEDB4A91-8435-4A32-8DE2-9058ABE31515}</a:tableStyleId>
              </a:tblPr>
              <a:tblGrid>
                <a:gridCol w="2783375"/>
                <a:gridCol w="2783375"/>
                <a:gridCol w="2783375"/>
              </a:tblGrid>
              <a:tr h="402750">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Subject</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Topic</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Dates &amp; Details</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2750">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Maths</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Equality &amp; Equivalence</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HT1 Skills check</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Week beginning 14/10</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2750">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English</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‘The Girl of Ink and Stars’: Retrieval and Inference</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Week beginning 14/10</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2750">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Religious Education</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Arguments for and against God’s existence</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Week beginning 14/10</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2750">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Science </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entury Gothic"/>
                          <a:ea typeface="Century Gothic"/>
                          <a:cs typeface="Century Gothic"/>
                          <a:sym typeface="Century Gothic"/>
                        </a:rPr>
                        <a:t>Cells &amp; Systems </a:t>
                      </a:r>
                      <a:r>
                        <a:rPr b="1" lang="en-GB" sz="1200">
                          <a:latin typeface="Century Gothic"/>
                          <a:ea typeface="Century Gothic"/>
                          <a:cs typeface="Century Gothic"/>
                          <a:sym typeface="Century Gothic"/>
                        </a:rPr>
                        <a:t>OR </a:t>
                      </a:r>
                      <a:r>
                        <a:rPr lang="en-GB" sz="1200">
                          <a:latin typeface="Century Gothic"/>
                          <a:ea typeface="Century Gothic"/>
                          <a:cs typeface="Century Gothic"/>
                          <a:sym typeface="Century Gothic"/>
                        </a:rPr>
                        <a:t>Particles &amp; Matter </a:t>
                      </a:r>
                      <a:r>
                        <a:rPr b="1" lang="en-GB" sz="1200">
                          <a:latin typeface="Century Gothic"/>
                          <a:ea typeface="Century Gothic"/>
                          <a:cs typeface="Century Gothic"/>
                          <a:sym typeface="Century Gothic"/>
                        </a:rPr>
                        <a:t>OR </a:t>
                      </a:r>
                      <a:r>
                        <a:rPr lang="en-GB" sz="1200">
                          <a:latin typeface="Century Gothic"/>
                          <a:ea typeface="Century Gothic"/>
                          <a:cs typeface="Century Gothic"/>
                          <a:sym typeface="Century Gothic"/>
                        </a:rPr>
                        <a:t>Force &amp; Motion</a:t>
                      </a:r>
                      <a:endParaRPr sz="12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Week beginning 14/10</a:t>
                      </a:r>
                      <a:endParaRPr sz="1200">
                        <a:solidFill>
                          <a:schemeClr val="dk1"/>
                        </a:solidFill>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1"/>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262" name="Google Shape;262;p31"/>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263" name="Google Shape;263;p31"/>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u="sng">
                <a:solidFill>
                  <a:schemeClr val="dk1"/>
                </a:solidFill>
                <a:latin typeface="Century Gothic"/>
                <a:ea typeface="Century Gothic"/>
                <a:cs typeface="Century Gothic"/>
                <a:sym typeface="Century Gothic"/>
              </a:rPr>
              <a:t>Safeguarding and Wellbeing</a:t>
            </a:r>
            <a:endParaRPr b="1" sz="2800" u="sng">
              <a:solidFill>
                <a:schemeClr val="dk1"/>
              </a:solidFill>
              <a:latin typeface="Century Gothic"/>
              <a:ea typeface="Century Gothic"/>
              <a:cs typeface="Century Gothic"/>
              <a:sym typeface="Century Gothic"/>
            </a:endParaRPr>
          </a:p>
        </p:txBody>
      </p:sp>
      <p:sp>
        <p:nvSpPr>
          <p:cNvPr id="264" name="Google Shape;264;p31"/>
          <p:cNvSpPr txBox="1"/>
          <p:nvPr/>
        </p:nvSpPr>
        <p:spPr>
          <a:xfrm>
            <a:off x="82550" y="1152475"/>
            <a:ext cx="8978100" cy="3758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entury Gothic"/>
              <a:buChar char="●"/>
            </a:pPr>
            <a:r>
              <a:rPr lang="en-GB" sz="2000">
                <a:solidFill>
                  <a:schemeClr val="dk1"/>
                </a:solidFill>
                <a:latin typeface="Century Gothic"/>
                <a:ea typeface="Century Gothic"/>
                <a:cs typeface="Century Gothic"/>
                <a:sym typeface="Century Gothic"/>
              </a:rPr>
              <a:t>Three core staff: Mrs Roban, Miss Hulance, Mr Dorsett; plus Pastoral team; form tutors; all teachers and support staff. </a:t>
            </a:r>
            <a:endParaRPr sz="2000">
              <a:solidFill>
                <a:schemeClr val="dk1"/>
              </a:solidFill>
              <a:latin typeface="Century Gothic"/>
              <a:ea typeface="Century Gothic"/>
              <a:cs typeface="Century Gothic"/>
              <a:sym typeface="Century Gothic"/>
            </a:endParaRPr>
          </a:p>
          <a:p>
            <a:pPr indent="-355600" lvl="0" marL="457200" rtl="0" algn="l">
              <a:spcBef>
                <a:spcPts val="0"/>
              </a:spcBef>
              <a:spcAft>
                <a:spcPts val="0"/>
              </a:spcAft>
              <a:buClr>
                <a:schemeClr val="dk1"/>
              </a:buClr>
              <a:buSzPts val="2000"/>
              <a:buFont typeface="Century Gothic"/>
              <a:buChar char="●"/>
            </a:pPr>
            <a:r>
              <a:rPr lang="en-GB" sz="2000">
                <a:solidFill>
                  <a:schemeClr val="dk1"/>
                </a:solidFill>
                <a:latin typeface="Century Gothic"/>
                <a:ea typeface="Century Gothic"/>
                <a:cs typeface="Century Gothic"/>
                <a:sym typeface="Century Gothic"/>
              </a:rPr>
              <a:t>Contactable via: </a:t>
            </a:r>
            <a:r>
              <a:rPr lang="en-GB" sz="2000" u="sng">
                <a:solidFill>
                  <a:schemeClr val="hlink"/>
                </a:solidFill>
                <a:latin typeface="Century Gothic"/>
                <a:ea typeface="Century Gothic"/>
                <a:cs typeface="Century Gothic"/>
                <a:sym typeface="Century Gothic"/>
                <a:hlinkClick r:id="rId5"/>
              </a:rPr>
              <a:t>safeguarding.team@kingsway.stockport.sch.uk</a:t>
            </a:r>
            <a:r>
              <a:rPr lang="en-GB" sz="2000">
                <a:solidFill>
                  <a:schemeClr val="dk1"/>
                </a:solidFill>
                <a:latin typeface="Century Gothic"/>
                <a:ea typeface="Century Gothic"/>
                <a:cs typeface="Century Gothic"/>
                <a:sym typeface="Century Gothic"/>
              </a:rPr>
              <a:t>.</a:t>
            </a:r>
            <a:endParaRPr sz="20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355600" lvl="0" marL="457200" rtl="0" algn="l">
              <a:spcBef>
                <a:spcPts val="0"/>
              </a:spcBef>
              <a:spcAft>
                <a:spcPts val="0"/>
              </a:spcAft>
              <a:buClr>
                <a:schemeClr val="dk1"/>
              </a:buClr>
              <a:buSzPts val="2000"/>
              <a:buFont typeface="Century Gothic"/>
              <a:buChar char="●"/>
            </a:pPr>
            <a:r>
              <a:rPr lang="en-GB" sz="2000">
                <a:solidFill>
                  <a:schemeClr val="dk1"/>
                </a:solidFill>
                <a:latin typeface="Century Gothic"/>
                <a:ea typeface="Century Gothic"/>
                <a:cs typeface="Century Gothic"/>
                <a:sym typeface="Century Gothic"/>
              </a:rPr>
              <a:t>Students can speak to us through Welfare station (breaks).</a:t>
            </a:r>
            <a:endParaRPr sz="2000">
              <a:solidFill>
                <a:schemeClr val="dk1"/>
              </a:solidFill>
              <a:latin typeface="Century Gothic"/>
              <a:ea typeface="Century Gothic"/>
              <a:cs typeface="Century Gothic"/>
              <a:sym typeface="Century Gothic"/>
            </a:endParaRPr>
          </a:p>
          <a:p>
            <a:pPr indent="-355600" lvl="0" marL="457200" rtl="0" algn="l">
              <a:spcBef>
                <a:spcPts val="0"/>
              </a:spcBef>
              <a:spcAft>
                <a:spcPts val="0"/>
              </a:spcAft>
              <a:buClr>
                <a:schemeClr val="dk1"/>
              </a:buClr>
              <a:buSzPts val="2000"/>
              <a:buFont typeface="Century Gothic"/>
              <a:buChar char="●"/>
            </a:pPr>
            <a:r>
              <a:rPr lang="en-GB" sz="2000">
                <a:solidFill>
                  <a:schemeClr val="dk1"/>
                </a:solidFill>
                <a:latin typeface="Century Gothic"/>
                <a:ea typeface="Century Gothic"/>
                <a:cs typeface="Century Gothic"/>
                <a:sym typeface="Century Gothic"/>
              </a:rPr>
              <a:t>We have an anonymous reporting system: Whisper.</a:t>
            </a:r>
            <a:endParaRPr sz="2000">
              <a:solidFill>
                <a:schemeClr val="dk1"/>
              </a:solidFill>
              <a:latin typeface="Century Gothic"/>
              <a:ea typeface="Century Gothic"/>
              <a:cs typeface="Century Gothic"/>
              <a:sym typeface="Century Gothic"/>
            </a:endParaRPr>
          </a:p>
          <a:p>
            <a:pPr indent="-355600" lvl="0" marL="457200" rtl="0" algn="l">
              <a:spcBef>
                <a:spcPts val="0"/>
              </a:spcBef>
              <a:spcAft>
                <a:spcPts val="0"/>
              </a:spcAft>
              <a:buClr>
                <a:schemeClr val="dk1"/>
              </a:buClr>
              <a:buSzPts val="2000"/>
              <a:buFont typeface="Century Gothic"/>
              <a:buChar char="●"/>
            </a:pPr>
            <a:r>
              <a:rPr lang="en-GB" sz="2000">
                <a:solidFill>
                  <a:schemeClr val="dk1"/>
                </a:solidFill>
                <a:latin typeface="Century Gothic"/>
                <a:ea typeface="Century Gothic"/>
                <a:cs typeface="Century Gothic"/>
                <a:sym typeface="Century Gothic"/>
              </a:rPr>
              <a:t>MHST - five hours per week - </a:t>
            </a:r>
            <a:r>
              <a:rPr lang="en-GB" sz="2000">
                <a:solidFill>
                  <a:schemeClr val="dk1"/>
                </a:solidFill>
                <a:latin typeface="Century Gothic"/>
                <a:ea typeface="Century Gothic"/>
                <a:cs typeface="Century Gothic"/>
                <a:sym typeface="Century Gothic"/>
              </a:rPr>
              <a:t>universal</a:t>
            </a:r>
            <a:r>
              <a:rPr lang="en-GB" sz="2000">
                <a:solidFill>
                  <a:schemeClr val="dk1"/>
                </a:solidFill>
                <a:latin typeface="Century Gothic"/>
                <a:ea typeface="Century Gothic"/>
                <a:cs typeface="Century Gothic"/>
                <a:sym typeface="Century Gothic"/>
              </a:rPr>
              <a:t> and targeted support. </a:t>
            </a:r>
            <a:endParaRPr sz="2000">
              <a:solidFill>
                <a:schemeClr val="dk1"/>
              </a:solidFill>
              <a:latin typeface="Century Gothic"/>
              <a:ea typeface="Century Gothic"/>
              <a:cs typeface="Century Gothic"/>
              <a:sym typeface="Century Gothic"/>
            </a:endParaRPr>
          </a:p>
        </p:txBody>
      </p:sp>
      <p:pic>
        <p:nvPicPr>
          <p:cNvPr id="265" name="Google Shape;265;p31"/>
          <p:cNvPicPr preferRelativeResize="0"/>
          <p:nvPr/>
        </p:nvPicPr>
        <p:blipFill>
          <a:blip r:embed="rId6">
            <a:alphaModFix/>
          </a:blip>
          <a:stretch>
            <a:fillRect/>
          </a:stretch>
        </p:blipFill>
        <p:spPr>
          <a:xfrm>
            <a:off x="713925" y="2247200"/>
            <a:ext cx="3480200" cy="1875600"/>
          </a:xfrm>
          <a:prstGeom prst="rect">
            <a:avLst/>
          </a:prstGeom>
          <a:noFill/>
          <a:ln>
            <a:noFill/>
          </a:ln>
        </p:spPr>
      </p:pic>
      <p:pic>
        <p:nvPicPr>
          <p:cNvPr id="266" name="Google Shape;266;p31"/>
          <p:cNvPicPr preferRelativeResize="0"/>
          <p:nvPr/>
        </p:nvPicPr>
        <p:blipFill>
          <a:blip r:embed="rId7">
            <a:alphaModFix/>
          </a:blip>
          <a:stretch>
            <a:fillRect/>
          </a:stretch>
        </p:blipFill>
        <p:spPr>
          <a:xfrm>
            <a:off x="6070000" y="2331175"/>
            <a:ext cx="2097400" cy="1665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32"/>
          <p:cNvPicPr preferRelativeResize="0"/>
          <p:nvPr/>
        </p:nvPicPr>
        <p:blipFill>
          <a:blip r:embed="rId3">
            <a:alphaModFix/>
          </a:blip>
          <a:stretch>
            <a:fillRect/>
          </a:stretch>
        </p:blipFill>
        <p:spPr>
          <a:xfrm>
            <a:off x="311700" y="134750"/>
            <a:ext cx="1017725" cy="1017725"/>
          </a:xfrm>
          <a:prstGeom prst="rect">
            <a:avLst/>
          </a:prstGeom>
          <a:noFill/>
          <a:ln>
            <a:noFill/>
          </a:ln>
        </p:spPr>
      </p:pic>
      <p:pic>
        <p:nvPicPr>
          <p:cNvPr id="272" name="Google Shape;272;p32"/>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273" name="Google Shape;273;p32"/>
          <p:cNvSpPr txBox="1"/>
          <p:nvPr/>
        </p:nvSpPr>
        <p:spPr>
          <a:xfrm>
            <a:off x="1329425" y="134750"/>
            <a:ext cx="6485100" cy="1017600"/>
          </a:xfrm>
          <a:prstGeom prst="rect">
            <a:avLst/>
          </a:prstGeom>
          <a:noFill/>
          <a:ln>
            <a:noFill/>
          </a:ln>
        </p:spPr>
        <p:txBody>
          <a:bodyPr anchorCtr="0" anchor="b" bIns="91425" lIns="91425" spcFirstLastPara="1" rIns="91425" wrap="square" tIns="91425">
            <a:normAutofit fontScale="40000" lnSpcReduction="20000"/>
          </a:bodyPr>
          <a:lstStyle/>
          <a:p>
            <a:pPr indent="0" lvl="0" marL="0" rtl="0" algn="ctr">
              <a:spcBef>
                <a:spcPts val="0"/>
              </a:spcBef>
              <a:spcAft>
                <a:spcPts val="0"/>
              </a:spcAft>
              <a:buClr>
                <a:schemeClr val="dk1"/>
              </a:buClr>
              <a:buSzPts val="440"/>
              <a:buFont typeface="Arial"/>
              <a:buNone/>
            </a:pPr>
            <a:r>
              <a:rPr b="1" lang="en-GB" sz="5200" u="sng">
                <a:solidFill>
                  <a:schemeClr val="dk1"/>
                </a:solidFill>
                <a:latin typeface="Century Gothic"/>
                <a:ea typeface="Century Gothic"/>
                <a:cs typeface="Century Gothic"/>
                <a:sym typeface="Century Gothic"/>
              </a:rPr>
              <a:t>Personal Development:</a:t>
            </a:r>
            <a:endParaRPr b="1" sz="5200" u="sng">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440"/>
              <a:buFont typeface="Arial"/>
              <a:buNone/>
            </a:pPr>
            <a:r>
              <a:rPr b="1" lang="en-GB" sz="5200" u="sng">
                <a:solidFill>
                  <a:schemeClr val="dk1"/>
                </a:solidFill>
                <a:latin typeface="Century Gothic"/>
                <a:ea typeface="Century Gothic"/>
                <a:cs typeface="Century Gothic"/>
                <a:sym typeface="Century Gothic"/>
              </a:rPr>
              <a:t>Philosophy, Politics and Economics (PPE)</a:t>
            </a:r>
            <a:endParaRPr b="1" sz="5200" u="sng">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sz="5200">
              <a:latin typeface="Century Gothic"/>
              <a:ea typeface="Century Gothic"/>
              <a:cs typeface="Century Gothic"/>
              <a:sym typeface="Century Gothic"/>
            </a:endParaRPr>
          </a:p>
        </p:txBody>
      </p:sp>
      <p:graphicFrame>
        <p:nvGraphicFramePr>
          <p:cNvPr id="274" name="Google Shape;274;p32"/>
          <p:cNvGraphicFramePr/>
          <p:nvPr/>
        </p:nvGraphicFramePr>
        <p:xfrm>
          <a:off x="311700" y="1275575"/>
          <a:ext cx="3000000" cy="3000000"/>
        </p:xfrm>
        <a:graphic>
          <a:graphicData uri="http://schemas.openxmlformats.org/drawingml/2006/table">
            <a:tbl>
              <a:tblPr>
                <a:noFill/>
                <a:tableStyleId>{AEDB4A91-8435-4A32-8DE2-9058ABE31515}</a:tableStyleId>
              </a:tblPr>
              <a:tblGrid>
                <a:gridCol w="4260300"/>
                <a:gridCol w="4260300"/>
              </a:tblGrid>
              <a:tr h="381000">
                <a:tc>
                  <a:txBody>
                    <a:bodyPr/>
                    <a:lstStyle/>
                    <a:p>
                      <a:pPr indent="0" lvl="0" marL="0" rtl="0" algn="l">
                        <a:lnSpc>
                          <a:spcPct val="115000"/>
                        </a:lnSpc>
                        <a:spcBef>
                          <a:spcPts val="0"/>
                        </a:spcBef>
                        <a:spcAft>
                          <a:spcPts val="0"/>
                        </a:spcAft>
                        <a:buClr>
                          <a:schemeClr val="dk1"/>
                        </a:buClr>
                        <a:buSzPts val="1100"/>
                        <a:buFont typeface="Arial"/>
                        <a:buNone/>
                      </a:pPr>
                      <a:r>
                        <a:rPr b="1" lang="en-GB" sz="1300">
                          <a:solidFill>
                            <a:schemeClr val="dk1"/>
                          </a:solidFill>
                          <a:latin typeface="Century Gothic"/>
                          <a:ea typeface="Century Gothic"/>
                          <a:cs typeface="Century Gothic"/>
                          <a:sym typeface="Century Gothic"/>
                        </a:rPr>
                        <a:t>EXTRACT FROM CURRICULUM INTENT:</a:t>
                      </a:r>
                      <a:r>
                        <a:rPr lang="en-GB" sz="1300">
                          <a:solidFill>
                            <a:schemeClr val="dk1"/>
                          </a:solidFill>
                          <a:latin typeface="Century Gothic"/>
                          <a:ea typeface="Century Gothic"/>
                          <a:cs typeface="Century Gothic"/>
                          <a:sym typeface="Century Gothic"/>
                        </a:rPr>
                        <a:t> Politics, Philosophy and Economics (PPE) at The Kingsway School is a multidisciplinary subject area that incorporates both RSHE, citizenship and careers through a reflective and philosophical lens. At The Kingsway School, we believe the study of PPE is important because it helps our young people understand their place in society, encourages them to question the world around them as well as supporting them to make safe and responsible decisions.  Our PPE curriculum is an aspirational feature of our whole school curriculum because it enables students to study an academic discipline which is also offered by the leading universities in the UK.</a:t>
                      </a:r>
                      <a:endParaRPr sz="1700"/>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lang="en-GB" sz="1800">
                          <a:solidFill>
                            <a:schemeClr val="dk1"/>
                          </a:solidFill>
                          <a:latin typeface="Century Gothic"/>
                          <a:ea typeface="Century Gothic"/>
                          <a:cs typeface="Century Gothic"/>
                          <a:sym typeface="Century Gothic"/>
                        </a:rPr>
                        <a:t>The course is also studied in leading British universities such as Oxford or Cambridge. </a:t>
                      </a:r>
                      <a:endParaRPr/>
                    </a:p>
                  </a:txBody>
                  <a:tcPr marT="91425" marB="91425" marR="91425" marL="91425"/>
                </a:tc>
              </a:tr>
            </a:tbl>
          </a:graphicData>
        </a:graphic>
      </p:graphicFrame>
      <p:pic>
        <p:nvPicPr>
          <p:cNvPr id="275" name="Google Shape;275;p32" title="File:Arms of Oxbridge.svg - Wikimedia Commons"/>
          <p:cNvPicPr preferRelativeResize="0"/>
          <p:nvPr/>
        </p:nvPicPr>
        <p:blipFill rotWithShape="1">
          <a:blip r:embed="rId5">
            <a:alphaModFix/>
          </a:blip>
          <a:srcRect b="0" l="50509" r="0" t="0"/>
          <a:stretch/>
        </p:blipFill>
        <p:spPr>
          <a:xfrm>
            <a:off x="4895300" y="2821575"/>
            <a:ext cx="1365376" cy="1616529"/>
          </a:xfrm>
          <a:prstGeom prst="rect">
            <a:avLst/>
          </a:prstGeom>
          <a:noFill/>
          <a:ln>
            <a:noFill/>
          </a:ln>
        </p:spPr>
      </p:pic>
      <p:pic>
        <p:nvPicPr>
          <p:cNvPr id="276" name="Google Shape;276;p32" title="File:Arms of Oxbridge.svg - Wikimedia Commons"/>
          <p:cNvPicPr preferRelativeResize="0"/>
          <p:nvPr/>
        </p:nvPicPr>
        <p:blipFill rotWithShape="1">
          <a:blip r:embed="rId5">
            <a:alphaModFix/>
          </a:blip>
          <a:srcRect b="0" l="0" r="50512" t="0"/>
          <a:stretch/>
        </p:blipFill>
        <p:spPr>
          <a:xfrm>
            <a:off x="7055575" y="2821575"/>
            <a:ext cx="1365376" cy="16165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aphicFrame>
        <p:nvGraphicFramePr>
          <p:cNvPr id="281" name="Google Shape;281;p33"/>
          <p:cNvGraphicFramePr/>
          <p:nvPr/>
        </p:nvGraphicFramePr>
        <p:xfrm>
          <a:off x="680625" y="574775"/>
          <a:ext cx="3000000" cy="3000000"/>
        </p:xfrm>
        <a:graphic>
          <a:graphicData uri="http://schemas.openxmlformats.org/drawingml/2006/table">
            <a:tbl>
              <a:tblPr>
                <a:noFill/>
                <a:tableStyleId>{AEDB4A91-8435-4A32-8DE2-9058ABE31515}</a:tableStyleId>
              </a:tblPr>
              <a:tblGrid>
                <a:gridCol w="2594250"/>
                <a:gridCol w="2594250"/>
                <a:gridCol w="2594250"/>
              </a:tblGrid>
              <a:tr h="594575">
                <a:tc gridSpan="3">
                  <a:txBody>
                    <a:bodyPr/>
                    <a:lstStyle/>
                    <a:p>
                      <a:pPr indent="0" lvl="0" marL="0" rtl="0" algn="ctr">
                        <a:spcBef>
                          <a:spcPts val="0"/>
                        </a:spcBef>
                        <a:spcAft>
                          <a:spcPts val="0"/>
                        </a:spcAft>
                        <a:buNone/>
                      </a:pPr>
                      <a:r>
                        <a:rPr b="1" lang="en-GB" u="sng">
                          <a:latin typeface="Century Gothic"/>
                          <a:ea typeface="Century Gothic"/>
                          <a:cs typeface="Century Gothic"/>
                          <a:sym typeface="Century Gothic"/>
                        </a:rPr>
                        <a:t>Politics, Philosophy and Ethics at TKS:  </a:t>
                      </a:r>
                      <a:endParaRPr b="1" u="sng">
                        <a:latin typeface="Century Gothic"/>
                        <a:ea typeface="Century Gothic"/>
                        <a:cs typeface="Century Gothic"/>
                        <a:sym typeface="Century Gothic"/>
                      </a:endParaRPr>
                    </a:p>
                    <a:p>
                      <a:pPr indent="0" lvl="0" marL="0" rtl="0" algn="ctr">
                        <a:spcBef>
                          <a:spcPts val="0"/>
                        </a:spcBef>
                        <a:spcAft>
                          <a:spcPts val="0"/>
                        </a:spcAft>
                        <a:buNone/>
                      </a:pPr>
                      <a:r>
                        <a:rPr b="1" lang="en-GB" u="sng">
                          <a:latin typeface="Century Gothic"/>
                          <a:ea typeface="Century Gothic"/>
                          <a:cs typeface="Century Gothic"/>
                          <a:sym typeface="Century Gothic"/>
                        </a:rPr>
                        <a:t>Our SIX Knowledge Domains</a:t>
                      </a:r>
                      <a:endParaRPr b="1" u="sng">
                        <a:latin typeface="Century Gothic"/>
                        <a:ea typeface="Century Gothic"/>
                        <a:cs typeface="Century Gothic"/>
                        <a:sym typeface="Century Gothic"/>
                      </a:endParaRPr>
                    </a:p>
                  </a:txBody>
                  <a:tcPr marT="91425" marB="91425" marR="91425" marL="91425"/>
                </a:tc>
                <a:tc hMerge="1"/>
                <a:tc hMerge="1"/>
              </a:tr>
              <a:tr h="3716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94575">
                <a:tc>
                  <a:txBody>
                    <a:bodyPr/>
                    <a:lstStyle/>
                    <a:p>
                      <a:pPr indent="0" lvl="0" marL="0" rtl="0" algn="ctr">
                        <a:spcBef>
                          <a:spcPts val="0"/>
                        </a:spcBef>
                        <a:spcAft>
                          <a:spcPts val="0"/>
                        </a:spcAft>
                        <a:buNone/>
                      </a:pPr>
                      <a:r>
                        <a:rPr lang="en-GB">
                          <a:latin typeface="Century Gothic"/>
                          <a:ea typeface="Century Gothic"/>
                          <a:cs typeface="Century Gothic"/>
                          <a:sym typeface="Century Gothic"/>
                        </a:rPr>
                        <a:t>Wellbeing &amp; Morality</a:t>
                      </a:r>
                      <a:endParaRPr>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Navigating the Modern World</a:t>
                      </a:r>
                      <a:endParaRPr>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Respectful Relationships</a:t>
                      </a:r>
                      <a:endParaRPr>
                        <a:latin typeface="Century Gothic"/>
                        <a:ea typeface="Century Gothic"/>
                        <a:cs typeface="Century Gothic"/>
                        <a:sym typeface="Century Gothic"/>
                      </a:endParaRPr>
                    </a:p>
                  </a:txBody>
                  <a:tcPr marT="91425" marB="91425" marR="91425" marL="91425"/>
                </a:tc>
              </a:tr>
              <a:tr h="386475">
                <a:tc>
                  <a:txBody>
                    <a:bodyPr/>
                    <a:lstStyle/>
                    <a:p>
                      <a:pPr indent="0" lvl="0" marL="0" rtl="0" algn="ctr">
                        <a:spcBef>
                          <a:spcPts val="0"/>
                        </a:spcBef>
                        <a:spcAft>
                          <a:spcPts val="0"/>
                        </a:spcAft>
                        <a:buNone/>
                      </a:pPr>
                      <a:r>
                        <a:t/>
                      </a:r>
                      <a:endParaRPr>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t/>
                      </a:r>
                      <a:endParaRPr>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t/>
                      </a:r>
                      <a:endParaRPr>
                        <a:latin typeface="Century Gothic"/>
                        <a:ea typeface="Century Gothic"/>
                        <a:cs typeface="Century Gothic"/>
                        <a:sym typeface="Century Gothic"/>
                      </a:endParaRPr>
                    </a:p>
                  </a:txBody>
                  <a:tcPr marT="91425" marB="91425" marR="91425" marL="91425"/>
                </a:tc>
              </a:tr>
              <a:tr h="386475">
                <a:tc>
                  <a:txBody>
                    <a:bodyPr/>
                    <a:lstStyle/>
                    <a:p>
                      <a:pPr indent="0" lvl="0" marL="0" rtl="0" algn="ctr">
                        <a:spcBef>
                          <a:spcPts val="0"/>
                        </a:spcBef>
                        <a:spcAft>
                          <a:spcPts val="0"/>
                        </a:spcAft>
                        <a:buNone/>
                      </a:pPr>
                      <a:r>
                        <a:rPr lang="en-GB">
                          <a:latin typeface="Century Gothic"/>
                          <a:ea typeface="Century Gothic"/>
                          <a:cs typeface="Century Gothic"/>
                          <a:sym typeface="Century Gothic"/>
                        </a:rPr>
                        <a:t>Citizenship &amp; Community</a:t>
                      </a:r>
                      <a:endParaRPr>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Social and Emotional Learning</a:t>
                      </a:r>
                      <a:endParaRPr>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GB">
                          <a:latin typeface="Century Gothic"/>
                          <a:ea typeface="Century Gothic"/>
                          <a:cs typeface="Century Gothic"/>
                          <a:sym typeface="Century Gothic"/>
                        </a:rPr>
                        <a:t>Preparing for the Future</a:t>
                      </a:r>
                      <a:endParaRPr>
                        <a:latin typeface="Century Gothic"/>
                        <a:ea typeface="Century Gothic"/>
                        <a:cs typeface="Century Gothic"/>
                        <a:sym typeface="Century Gothic"/>
                      </a:endParaRPr>
                    </a:p>
                  </a:txBody>
                  <a:tcPr marT="91425" marB="91425" marR="91425" marL="91425"/>
                </a:tc>
              </a:tr>
            </a:tbl>
          </a:graphicData>
        </a:graphic>
      </p:graphicFrame>
      <p:pic>
        <p:nvPicPr>
          <p:cNvPr id="282" name="Google Shape;282;p33" title="File:Fake Debate Fallacy Icon Black.svg - Wikimedia Commons"/>
          <p:cNvPicPr preferRelativeResize="0"/>
          <p:nvPr/>
        </p:nvPicPr>
        <p:blipFill>
          <a:blip r:embed="rId3">
            <a:alphaModFix/>
          </a:blip>
          <a:stretch>
            <a:fillRect/>
          </a:stretch>
        </p:blipFill>
        <p:spPr>
          <a:xfrm>
            <a:off x="1441800" y="1243125"/>
            <a:ext cx="1122900" cy="1122900"/>
          </a:xfrm>
          <a:prstGeom prst="rect">
            <a:avLst/>
          </a:prstGeom>
          <a:noFill/>
          <a:ln>
            <a:noFill/>
          </a:ln>
        </p:spPr>
      </p:pic>
      <p:pic>
        <p:nvPicPr>
          <p:cNvPr id="283" name="Google Shape;283;p33" title="World Wide Web Icon | Public domain vectors"/>
          <p:cNvPicPr preferRelativeResize="0"/>
          <p:nvPr/>
        </p:nvPicPr>
        <p:blipFill>
          <a:blip r:embed="rId4">
            <a:alphaModFix/>
          </a:blip>
          <a:stretch>
            <a:fillRect/>
          </a:stretch>
        </p:blipFill>
        <p:spPr>
          <a:xfrm>
            <a:off x="4072325" y="1243125"/>
            <a:ext cx="1122900" cy="1122900"/>
          </a:xfrm>
          <a:prstGeom prst="rect">
            <a:avLst/>
          </a:prstGeom>
          <a:noFill/>
          <a:ln>
            <a:noFill/>
          </a:ln>
        </p:spPr>
      </p:pic>
      <p:pic>
        <p:nvPicPr>
          <p:cNvPr id="284" name="Google Shape;284;p33" title="File:Deus relationship anachist.png - Wikimedia Commons"/>
          <p:cNvPicPr preferRelativeResize="0"/>
          <p:nvPr/>
        </p:nvPicPr>
        <p:blipFill>
          <a:blip r:embed="rId5">
            <a:alphaModFix/>
          </a:blip>
          <a:stretch>
            <a:fillRect/>
          </a:stretch>
        </p:blipFill>
        <p:spPr>
          <a:xfrm>
            <a:off x="6702850" y="1243125"/>
            <a:ext cx="1122900" cy="1122900"/>
          </a:xfrm>
          <a:prstGeom prst="rect">
            <a:avLst/>
          </a:prstGeom>
          <a:noFill/>
          <a:ln>
            <a:noFill/>
          </a:ln>
        </p:spPr>
      </p:pic>
      <p:pic>
        <p:nvPicPr>
          <p:cNvPr id="285" name="Google Shape;285;p33" title="File:01 Icon-Community@2x.png - Wikipedia"/>
          <p:cNvPicPr preferRelativeResize="0"/>
          <p:nvPr/>
        </p:nvPicPr>
        <p:blipFill>
          <a:blip r:embed="rId6">
            <a:alphaModFix/>
          </a:blip>
          <a:stretch>
            <a:fillRect/>
          </a:stretch>
        </p:blipFill>
        <p:spPr>
          <a:xfrm>
            <a:off x="1441799" y="3158825"/>
            <a:ext cx="1122900" cy="1134290"/>
          </a:xfrm>
          <a:prstGeom prst="rect">
            <a:avLst/>
          </a:prstGeom>
          <a:noFill/>
          <a:ln>
            <a:noFill/>
          </a:ln>
        </p:spPr>
      </p:pic>
      <p:pic>
        <p:nvPicPr>
          <p:cNvPr id="286" name="Google Shape;286;p33" title="Free Images : brain icon, emotional intelligence, emotions ..."/>
          <p:cNvPicPr preferRelativeResize="0"/>
          <p:nvPr/>
        </p:nvPicPr>
        <p:blipFill>
          <a:blip r:embed="rId7">
            <a:alphaModFix/>
          </a:blip>
          <a:stretch>
            <a:fillRect/>
          </a:stretch>
        </p:blipFill>
        <p:spPr>
          <a:xfrm>
            <a:off x="3939550" y="3158825"/>
            <a:ext cx="1388452" cy="1054902"/>
          </a:xfrm>
          <a:prstGeom prst="rect">
            <a:avLst/>
          </a:prstGeom>
          <a:noFill/>
          <a:ln>
            <a:noFill/>
          </a:ln>
        </p:spPr>
      </p:pic>
      <p:pic>
        <p:nvPicPr>
          <p:cNvPr id="287" name="Google Shape;287;p33" title="File:Wikimedia Education Greenhouse icon in circle.png - Wikimedia ..."/>
          <p:cNvPicPr preferRelativeResize="0"/>
          <p:nvPr/>
        </p:nvPicPr>
        <p:blipFill>
          <a:blip r:embed="rId8">
            <a:alphaModFix/>
          </a:blip>
          <a:stretch>
            <a:fillRect/>
          </a:stretch>
        </p:blipFill>
        <p:spPr>
          <a:xfrm>
            <a:off x="6774750" y="3119124"/>
            <a:ext cx="1050999" cy="1134300"/>
          </a:xfrm>
          <a:prstGeom prst="rect">
            <a:avLst/>
          </a:prstGeom>
          <a:noFill/>
          <a:ln>
            <a:noFill/>
          </a:ln>
        </p:spPr>
      </p:pic>
      <p:sp>
        <p:nvSpPr>
          <p:cNvPr id="288" name="Google Shape;288;p33"/>
          <p:cNvSpPr txBox="1"/>
          <p:nvPr/>
        </p:nvSpPr>
        <p:spPr>
          <a:xfrm>
            <a:off x="0" y="0"/>
            <a:ext cx="9144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chemeClr val="dk1"/>
                </a:solidFill>
                <a:latin typeface="Century Gothic"/>
                <a:ea typeface="Century Gothic"/>
                <a:cs typeface="Century Gothic"/>
                <a:sym typeface="Century Gothic"/>
              </a:rPr>
              <a:t>Philosophy, Politics and Economics (PPE)</a:t>
            </a:r>
            <a:endParaRPr b="1" sz="22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1374275" y="157250"/>
            <a:ext cx="6440100" cy="101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latin typeface="Century Gothic"/>
                <a:ea typeface="Century Gothic"/>
                <a:cs typeface="Century Gothic"/>
                <a:sym typeface="Century Gothic"/>
              </a:rPr>
              <a:t>How is it going?</a:t>
            </a:r>
            <a:endParaRPr b="1">
              <a:latin typeface="Century Gothic"/>
              <a:ea typeface="Century Gothic"/>
              <a:cs typeface="Century Gothic"/>
              <a:sym typeface="Century Gothic"/>
            </a:endParaRPr>
          </a:p>
        </p:txBody>
      </p:sp>
      <p:sp>
        <p:nvSpPr>
          <p:cNvPr id="74" name="Google Shape;74;p16"/>
          <p:cNvSpPr txBox="1"/>
          <p:nvPr/>
        </p:nvSpPr>
        <p:spPr>
          <a:xfrm>
            <a:off x="482200" y="1152475"/>
            <a:ext cx="8312100" cy="37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75" name="Google Shape;75;p16"/>
          <p:cNvSpPr txBox="1"/>
          <p:nvPr/>
        </p:nvSpPr>
        <p:spPr>
          <a:xfrm>
            <a:off x="482200" y="1152475"/>
            <a:ext cx="8312100" cy="38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 name="Google Shape;76;p16"/>
          <p:cNvSpPr txBox="1"/>
          <p:nvPr/>
        </p:nvSpPr>
        <p:spPr>
          <a:xfrm>
            <a:off x="499375" y="1331650"/>
            <a:ext cx="8312100" cy="3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77" name="Google Shape;77;p16"/>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78" name="Google Shape;78;p16"/>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50">
              <a:solidFill>
                <a:schemeClr val="dk1"/>
              </a:solidFill>
              <a:latin typeface="Century Gothic"/>
              <a:ea typeface="Century Gothic"/>
              <a:cs typeface="Century Gothic"/>
              <a:sym typeface="Century Gothic"/>
            </a:endParaRPr>
          </a:p>
        </p:txBody>
      </p:sp>
      <p:sp>
        <p:nvSpPr>
          <p:cNvPr id="79" name="Google Shape;79;p16"/>
          <p:cNvSpPr txBox="1"/>
          <p:nvPr/>
        </p:nvSpPr>
        <p:spPr>
          <a:xfrm>
            <a:off x="482200" y="1152475"/>
            <a:ext cx="8312100" cy="34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80" name="Google Shape;80;p16"/>
          <p:cNvSpPr txBox="1"/>
          <p:nvPr/>
        </p:nvSpPr>
        <p:spPr>
          <a:xfrm>
            <a:off x="523075" y="1127200"/>
            <a:ext cx="8264700" cy="39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sp>
        <p:nvSpPr>
          <p:cNvPr id="81" name="Google Shape;81;p16"/>
          <p:cNvSpPr txBox="1"/>
          <p:nvPr/>
        </p:nvSpPr>
        <p:spPr>
          <a:xfrm>
            <a:off x="499375" y="1152475"/>
            <a:ext cx="8312100" cy="3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pic>
        <p:nvPicPr>
          <p:cNvPr id="82" name="Google Shape;82;p16" title="TKS_SQ.jpg"/>
          <p:cNvPicPr preferRelativeResize="0"/>
          <p:nvPr/>
        </p:nvPicPr>
        <p:blipFill rotWithShape="1">
          <a:blip r:embed="rId3">
            <a:alphaModFix/>
          </a:blip>
          <a:srcRect b="0" l="0" r="0" t="0"/>
          <a:stretch/>
        </p:blipFill>
        <p:spPr>
          <a:xfrm>
            <a:off x="311700" y="134750"/>
            <a:ext cx="1062575" cy="1062575"/>
          </a:xfrm>
          <a:prstGeom prst="rect">
            <a:avLst/>
          </a:prstGeom>
          <a:noFill/>
          <a:ln>
            <a:noFill/>
          </a:ln>
        </p:spPr>
      </p:pic>
      <p:pic>
        <p:nvPicPr>
          <p:cNvPr id="83" name="Google Shape;83;p16" title="ELT_SQ.jpg"/>
          <p:cNvPicPr preferRelativeResize="0"/>
          <p:nvPr/>
        </p:nvPicPr>
        <p:blipFill rotWithShape="1">
          <a:blip r:embed="rId4">
            <a:alphaModFix/>
          </a:blip>
          <a:srcRect b="0" l="0" r="0" t="0"/>
          <a:stretch/>
        </p:blipFill>
        <p:spPr>
          <a:xfrm>
            <a:off x="7814575" y="134750"/>
            <a:ext cx="1017725" cy="1017725"/>
          </a:xfrm>
          <a:prstGeom prst="rect">
            <a:avLst/>
          </a:prstGeom>
          <a:noFill/>
          <a:ln>
            <a:noFill/>
          </a:ln>
        </p:spPr>
      </p:pic>
      <p:pic>
        <p:nvPicPr>
          <p:cNvPr id="84" name="Google Shape;84;p16"/>
          <p:cNvPicPr preferRelativeResize="0"/>
          <p:nvPr/>
        </p:nvPicPr>
        <p:blipFill>
          <a:blip r:embed="rId5">
            <a:alphaModFix/>
          </a:blip>
          <a:stretch>
            <a:fillRect/>
          </a:stretch>
        </p:blipFill>
        <p:spPr>
          <a:xfrm>
            <a:off x="311712" y="1278925"/>
            <a:ext cx="5278316" cy="3638400"/>
          </a:xfrm>
          <a:prstGeom prst="rect">
            <a:avLst/>
          </a:prstGeom>
          <a:noFill/>
          <a:ln>
            <a:noFill/>
          </a:ln>
        </p:spPr>
      </p:pic>
      <p:sp>
        <p:nvSpPr>
          <p:cNvPr id="85" name="Google Shape;85;p16"/>
          <p:cNvSpPr txBox="1"/>
          <p:nvPr/>
        </p:nvSpPr>
        <p:spPr>
          <a:xfrm>
            <a:off x="5802900" y="1331650"/>
            <a:ext cx="3029400" cy="36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chemeClr val="dk1"/>
                </a:solidFill>
                <a:latin typeface="Century Gothic"/>
                <a:ea typeface="Century Gothic"/>
                <a:cs typeface="Century Gothic"/>
                <a:sym typeface="Century Gothic"/>
              </a:rPr>
              <a:t>99% of all points awarded on Broadway are positive.</a:t>
            </a:r>
            <a:endParaRPr sz="2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2100">
                <a:solidFill>
                  <a:schemeClr val="dk1"/>
                </a:solidFill>
                <a:latin typeface="Century Gothic"/>
                <a:ea typeface="Century Gothic"/>
                <a:cs typeface="Century Gothic"/>
                <a:sym typeface="Century Gothic"/>
              </a:rPr>
              <a:t>WHAT AN AMAZING START TO THE YEAR.</a:t>
            </a:r>
            <a:endParaRPr sz="2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2100">
                <a:solidFill>
                  <a:schemeClr val="dk1"/>
                </a:solidFill>
                <a:latin typeface="Century Gothic"/>
                <a:ea typeface="Century Gothic"/>
                <a:cs typeface="Century Gothic"/>
                <a:sym typeface="Century Gothic"/>
              </a:rPr>
              <a:t>KEEP IT UP THIS WEEK!</a:t>
            </a:r>
            <a:endParaRPr sz="2100">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4"/>
          <p:cNvPicPr preferRelativeResize="0"/>
          <p:nvPr/>
        </p:nvPicPr>
        <p:blipFill>
          <a:blip r:embed="rId3">
            <a:alphaModFix/>
          </a:blip>
          <a:stretch>
            <a:fillRect/>
          </a:stretch>
        </p:blipFill>
        <p:spPr>
          <a:xfrm>
            <a:off x="311700" y="134750"/>
            <a:ext cx="1017725" cy="1017725"/>
          </a:xfrm>
          <a:prstGeom prst="rect">
            <a:avLst/>
          </a:prstGeom>
          <a:noFill/>
          <a:ln>
            <a:noFill/>
          </a:ln>
        </p:spPr>
      </p:pic>
      <p:pic>
        <p:nvPicPr>
          <p:cNvPr id="294" name="Google Shape;294;p34"/>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295" name="Google Shape;295;p34"/>
          <p:cNvSpPr txBox="1"/>
          <p:nvPr/>
        </p:nvSpPr>
        <p:spPr>
          <a:xfrm>
            <a:off x="216575" y="0"/>
            <a:ext cx="8743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t/>
            </a:r>
            <a:endParaRPr sz="1400">
              <a:solidFill>
                <a:schemeClr val="dk1"/>
              </a:solidFill>
              <a:latin typeface="Century Gothic"/>
              <a:ea typeface="Century Gothic"/>
              <a:cs typeface="Century Gothic"/>
              <a:sym typeface="Century Gothic"/>
            </a:endParaRPr>
          </a:p>
        </p:txBody>
      </p:sp>
      <p:sp>
        <p:nvSpPr>
          <p:cNvPr id="296" name="Google Shape;296;p34"/>
          <p:cNvSpPr txBox="1"/>
          <p:nvPr/>
        </p:nvSpPr>
        <p:spPr>
          <a:xfrm>
            <a:off x="1445250" y="0"/>
            <a:ext cx="6253500" cy="9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chemeClr val="dk1"/>
                </a:solidFill>
                <a:latin typeface="Century Gothic"/>
                <a:ea typeface="Century Gothic"/>
                <a:cs typeface="Century Gothic"/>
                <a:sym typeface="Century Gothic"/>
              </a:rPr>
              <a:t>Personal Development: </a:t>
            </a:r>
            <a:r>
              <a:rPr b="1" lang="en-GB" sz="1800" u="sng">
                <a:solidFill>
                  <a:schemeClr val="dk1"/>
                </a:solidFill>
                <a:latin typeface="Century Gothic"/>
                <a:ea typeface="Century Gothic"/>
                <a:cs typeface="Century Gothic"/>
                <a:sym typeface="Century Gothic"/>
              </a:rPr>
              <a:t>Golden Threads </a:t>
            </a:r>
            <a:endParaRPr b="1" sz="1800" u="sng">
              <a:solidFill>
                <a:schemeClr val="dk1"/>
              </a:solidFill>
              <a:latin typeface="Century Gothic"/>
              <a:ea typeface="Century Gothic"/>
              <a:cs typeface="Century Gothic"/>
              <a:sym typeface="Century Gothic"/>
            </a:endParaRPr>
          </a:p>
        </p:txBody>
      </p:sp>
      <p:graphicFrame>
        <p:nvGraphicFramePr>
          <p:cNvPr id="297" name="Google Shape;297;p34"/>
          <p:cNvGraphicFramePr/>
          <p:nvPr/>
        </p:nvGraphicFramePr>
        <p:xfrm>
          <a:off x="1520925" y="592000"/>
          <a:ext cx="3000000" cy="3000000"/>
        </p:xfrm>
        <a:graphic>
          <a:graphicData uri="http://schemas.openxmlformats.org/drawingml/2006/table">
            <a:tbl>
              <a:tblPr>
                <a:noFill/>
                <a:tableStyleId>{AEDB4A91-8435-4A32-8DE2-9058ABE31515}</a:tableStyleId>
              </a:tblPr>
              <a:tblGrid>
                <a:gridCol w="2034050"/>
                <a:gridCol w="2034050"/>
                <a:gridCol w="2034050"/>
              </a:tblGrid>
              <a:tr h="1463025">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RELATIONSHIPS</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FINANCIAL MANAGEMENT</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HEALTHY BODY AND MIND</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3025">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SAFETY, INCLUSIVITY AND CAREERS</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RIGHTS, DEMOCRACY AND RESPONSIBILITY</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CULTURAL UNDERSTANDING</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3025">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DIVERSITY AND REPRESENTATION</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ONLINE SAFETY</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PHYSICAL, INTELLECTUAL, EMOTIONAL, SOCIAL</a:t>
                      </a:r>
                      <a:endParaRPr sz="1200">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298" name="Google Shape;298;p34"/>
          <p:cNvPicPr preferRelativeResize="0"/>
          <p:nvPr/>
        </p:nvPicPr>
        <p:blipFill>
          <a:blip r:embed="rId5">
            <a:alphaModFix/>
          </a:blip>
          <a:stretch>
            <a:fillRect/>
          </a:stretch>
        </p:blipFill>
        <p:spPr>
          <a:xfrm>
            <a:off x="4111800" y="666775"/>
            <a:ext cx="920401" cy="920401"/>
          </a:xfrm>
          <a:prstGeom prst="rect">
            <a:avLst/>
          </a:prstGeom>
          <a:noFill/>
          <a:ln>
            <a:noFill/>
          </a:ln>
        </p:spPr>
      </p:pic>
      <p:pic>
        <p:nvPicPr>
          <p:cNvPr id="299" name="Google Shape;299;p34" title="File:Deus relationship anachist.png - Wikimedia Commons"/>
          <p:cNvPicPr preferRelativeResize="0"/>
          <p:nvPr/>
        </p:nvPicPr>
        <p:blipFill>
          <a:blip r:embed="rId6">
            <a:alphaModFix/>
          </a:blip>
          <a:stretch>
            <a:fillRect/>
          </a:stretch>
        </p:blipFill>
        <p:spPr>
          <a:xfrm>
            <a:off x="2006950" y="720975"/>
            <a:ext cx="1017725" cy="1017725"/>
          </a:xfrm>
          <a:prstGeom prst="rect">
            <a:avLst/>
          </a:prstGeom>
          <a:noFill/>
          <a:ln>
            <a:noFill/>
          </a:ln>
        </p:spPr>
      </p:pic>
      <p:pic>
        <p:nvPicPr>
          <p:cNvPr id="300" name="Google Shape;300;p34" title="World Wide Web Icon | Public domain vectors"/>
          <p:cNvPicPr preferRelativeResize="0"/>
          <p:nvPr/>
        </p:nvPicPr>
        <p:blipFill>
          <a:blip r:embed="rId7">
            <a:alphaModFix/>
          </a:blip>
          <a:stretch>
            <a:fillRect/>
          </a:stretch>
        </p:blipFill>
        <p:spPr>
          <a:xfrm>
            <a:off x="4031098" y="3612425"/>
            <a:ext cx="1076300" cy="1076300"/>
          </a:xfrm>
          <a:prstGeom prst="rect">
            <a:avLst/>
          </a:prstGeom>
          <a:noFill/>
          <a:ln>
            <a:noFill/>
          </a:ln>
        </p:spPr>
      </p:pic>
      <p:pic>
        <p:nvPicPr>
          <p:cNvPr id="301" name="Google Shape;301;p34" title="File:Fake Debate Fallacy Icon Black.svg - Wikimedia Commons"/>
          <p:cNvPicPr preferRelativeResize="0"/>
          <p:nvPr/>
        </p:nvPicPr>
        <p:blipFill>
          <a:blip r:embed="rId8">
            <a:alphaModFix/>
          </a:blip>
          <a:stretch>
            <a:fillRect/>
          </a:stretch>
        </p:blipFill>
        <p:spPr>
          <a:xfrm>
            <a:off x="4077500" y="2101575"/>
            <a:ext cx="1017725" cy="920400"/>
          </a:xfrm>
          <a:prstGeom prst="rect">
            <a:avLst/>
          </a:prstGeom>
          <a:noFill/>
          <a:ln>
            <a:noFill/>
          </a:ln>
        </p:spPr>
      </p:pic>
      <p:pic>
        <p:nvPicPr>
          <p:cNvPr id="302" name="Google Shape;302;p34" title="Free Images : brain icon, emotional intelligence, emotions ..."/>
          <p:cNvPicPr preferRelativeResize="0"/>
          <p:nvPr/>
        </p:nvPicPr>
        <p:blipFill>
          <a:blip r:embed="rId9">
            <a:alphaModFix/>
          </a:blip>
          <a:stretch>
            <a:fillRect/>
          </a:stretch>
        </p:blipFill>
        <p:spPr>
          <a:xfrm>
            <a:off x="5997378" y="666776"/>
            <a:ext cx="1211412" cy="920401"/>
          </a:xfrm>
          <a:prstGeom prst="rect">
            <a:avLst/>
          </a:prstGeom>
          <a:noFill/>
          <a:ln>
            <a:noFill/>
          </a:ln>
        </p:spPr>
      </p:pic>
      <p:pic>
        <p:nvPicPr>
          <p:cNvPr id="303" name="Google Shape;303;p34" title="File:01 Icon-Community@2x.png - Wikipedia"/>
          <p:cNvPicPr preferRelativeResize="0"/>
          <p:nvPr/>
        </p:nvPicPr>
        <p:blipFill>
          <a:blip r:embed="rId10">
            <a:alphaModFix/>
          </a:blip>
          <a:stretch>
            <a:fillRect/>
          </a:stretch>
        </p:blipFill>
        <p:spPr>
          <a:xfrm>
            <a:off x="6169375" y="2133634"/>
            <a:ext cx="867425" cy="876225"/>
          </a:xfrm>
          <a:prstGeom prst="rect">
            <a:avLst/>
          </a:prstGeom>
          <a:noFill/>
          <a:ln>
            <a:noFill/>
          </a:ln>
        </p:spPr>
      </p:pic>
      <p:pic>
        <p:nvPicPr>
          <p:cNvPr id="304" name="Google Shape;304;p34" title="File:Wikimedia Education Greenhouse icon in circle.png - Wikimedia ..."/>
          <p:cNvPicPr preferRelativeResize="0"/>
          <p:nvPr/>
        </p:nvPicPr>
        <p:blipFill>
          <a:blip r:embed="rId11">
            <a:alphaModFix/>
          </a:blip>
          <a:stretch>
            <a:fillRect/>
          </a:stretch>
        </p:blipFill>
        <p:spPr>
          <a:xfrm>
            <a:off x="2027425" y="2101575"/>
            <a:ext cx="997250" cy="975625"/>
          </a:xfrm>
          <a:prstGeom prst="rect">
            <a:avLst/>
          </a:prstGeom>
          <a:noFill/>
          <a:ln>
            <a:noFill/>
          </a:ln>
        </p:spPr>
      </p:pic>
      <p:pic>
        <p:nvPicPr>
          <p:cNvPr id="305" name="Google Shape;305;p34"/>
          <p:cNvPicPr preferRelativeResize="0"/>
          <p:nvPr/>
        </p:nvPicPr>
        <p:blipFill rotWithShape="1">
          <a:blip r:embed="rId12">
            <a:alphaModFix/>
          </a:blip>
          <a:srcRect b="18150" l="7426" r="5617" t="4082"/>
          <a:stretch/>
        </p:blipFill>
        <p:spPr>
          <a:xfrm>
            <a:off x="1987900" y="3571075"/>
            <a:ext cx="1076300" cy="920400"/>
          </a:xfrm>
          <a:prstGeom prst="rect">
            <a:avLst/>
          </a:prstGeom>
          <a:noFill/>
          <a:ln>
            <a:noFill/>
          </a:ln>
        </p:spPr>
      </p:pic>
      <p:pic>
        <p:nvPicPr>
          <p:cNvPr descr="File:Run icon.png - Wikimedia Commons" id="306" name="Google Shape;306;p34"/>
          <p:cNvPicPr preferRelativeResize="0"/>
          <p:nvPr/>
        </p:nvPicPr>
        <p:blipFill>
          <a:blip r:embed="rId13">
            <a:alphaModFix/>
          </a:blip>
          <a:stretch>
            <a:fillRect/>
          </a:stretch>
        </p:blipFill>
        <p:spPr>
          <a:xfrm>
            <a:off x="6169375" y="3556300"/>
            <a:ext cx="920400" cy="920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35"/>
          <p:cNvPicPr preferRelativeResize="0"/>
          <p:nvPr/>
        </p:nvPicPr>
        <p:blipFill rotWithShape="1">
          <a:blip r:embed="rId3">
            <a:alphaModFix/>
          </a:blip>
          <a:srcRect b="0" l="0" r="0" t="0"/>
          <a:stretch/>
        </p:blipFill>
        <p:spPr>
          <a:xfrm>
            <a:off x="311700" y="134750"/>
            <a:ext cx="1017725" cy="1017725"/>
          </a:xfrm>
          <a:prstGeom prst="rect">
            <a:avLst/>
          </a:prstGeom>
          <a:noFill/>
          <a:ln>
            <a:noFill/>
          </a:ln>
        </p:spPr>
      </p:pic>
      <p:pic>
        <p:nvPicPr>
          <p:cNvPr id="312" name="Google Shape;312;p35"/>
          <p:cNvPicPr preferRelativeResize="0"/>
          <p:nvPr/>
        </p:nvPicPr>
        <p:blipFill rotWithShape="1">
          <a:blip r:embed="rId4">
            <a:alphaModFix/>
          </a:blip>
          <a:srcRect b="0" l="0" r="0" t="0"/>
          <a:stretch/>
        </p:blipFill>
        <p:spPr>
          <a:xfrm>
            <a:off x="7814575" y="134750"/>
            <a:ext cx="1017725" cy="1017725"/>
          </a:xfrm>
          <a:prstGeom prst="rect">
            <a:avLst/>
          </a:prstGeom>
          <a:noFill/>
          <a:ln>
            <a:noFill/>
          </a:ln>
        </p:spPr>
      </p:pic>
      <p:sp>
        <p:nvSpPr>
          <p:cNvPr id="313" name="Google Shape;313;p35"/>
          <p:cNvSpPr txBox="1"/>
          <p:nvPr/>
        </p:nvSpPr>
        <p:spPr>
          <a:xfrm>
            <a:off x="1339700" y="134751"/>
            <a:ext cx="6474900" cy="543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lang="en-GB" sz="2000" u="sng">
                <a:solidFill>
                  <a:schemeClr val="dk1"/>
                </a:solidFill>
                <a:latin typeface="Century Gothic"/>
                <a:ea typeface="Century Gothic"/>
                <a:cs typeface="Century Gothic"/>
                <a:sym typeface="Century Gothic"/>
              </a:rPr>
              <a:t>Personal Development: </a:t>
            </a:r>
            <a:r>
              <a:rPr b="1" lang="en-GB" sz="2000" u="sng">
                <a:solidFill>
                  <a:schemeClr val="dk1"/>
                </a:solidFill>
                <a:latin typeface="Century Gothic"/>
                <a:ea typeface="Century Gothic"/>
                <a:cs typeface="Century Gothic"/>
                <a:sym typeface="Century Gothic"/>
              </a:rPr>
              <a:t>Rights Respecting Schools </a:t>
            </a:r>
            <a:endParaRPr b="1" i="0" sz="2000" u="sng" cap="none" strike="noStrike">
              <a:solidFill>
                <a:schemeClr val="dk1"/>
              </a:solidFill>
              <a:latin typeface="Century Gothic"/>
              <a:ea typeface="Century Gothic"/>
              <a:cs typeface="Century Gothic"/>
              <a:sym typeface="Century Gothic"/>
            </a:endParaRPr>
          </a:p>
        </p:txBody>
      </p:sp>
      <p:sp>
        <p:nvSpPr>
          <p:cNvPr id="314" name="Google Shape;314;p35"/>
          <p:cNvSpPr txBox="1"/>
          <p:nvPr/>
        </p:nvSpPr>
        <p:spPr>
          <a:xfrm>
            <a:off x="157875" y="1416094"/>
            <a:ext cx="8859600" cy="3527700"/>
          </a:xfrm>
          <a:prstGeom prst="rect">
            <a:avLst/>
          </a:prstGeom>
          <a:noFill/>
          <a:ln>
            <a:noFill/>
          </a:ln>
        </p:spPr>
        <p:txBody>
          <a:bodyPr anchorCtr="0" anchor="t" bIns="68575" lIns="68575" spcFirstLastPara="1" rIns="68575" wrap="square" tIns="68575">
            <a:noAutofit/>
          </a:bodyPr>
          <a:lstStyle/>
          <a:p>
            <a:pPr indent="-254000" lvl="0" marL="342900" rtl="0" algn="l">
              <a:spcBef>
                <a:spcPts val="0"/>
              </a:spcBef>
              <a:spcAft>
                <a:spcPts val="0"/>
              </a:spcAft>
              <a:buClr>
                <a:schemeClr val="dk1"/>
              </a:buClr>
              <a:buSzPts val="1400"/>
              <a:buFont typeface="Century Gothic"/>
              <a:buChar char="●"/>
            </a:pPr>
            <a:r>
              <a:rPr lang="en-GB" sz="1400">
                <a:solidFill>
                  <a:schemeClr val="dk1"/>
                </a:solidFill>
                <a:latin typeface="Century Gothic"/>
                <a:ea typeface="Century Gothic"/>
                <a:cs typeface="Century Gothic"/>
                <a:sym typeface="Century Gothic"/>
              </a:rPr>
              <a:t>UNICEF UK works communities around the world to help children have the best possible childhood and </a:t>
            </a:r>
            <a:r>
              <a:rPr b="1" lang="en-GB" sz="1400">
                <a:solidFill>
                  <a:schemeClr val="dk1"/>
                </a:solidFill>
                <a:latin typeface="Century Gothic"/>
                <a:ea typeface="Century Gothic"/>
                <a:cs typeface="Century Gothic"/>
                <a:sym typeface="Century Gothic"/>
              </a:rPr>
              <a:t>empower</a:t>
            </a:r>
            <a:r>
              <a:rPr lang="en-GB" sz="1400">
                <a:solidFill>
                  <a:schemeClr val="dk1"/>
                </a:solidFill>
                <a:latin typeface="Century Gothic"/>
                <a:ea typeface="Century Gothic"/>
                <a:cs typeface="Century Gothic"/>
                <a:sym typeface="Century Gothic"/>
              </a:rPr>
              <a:t> them to know about and claim their rights (health, education, protection, non-discrimination etc.) while respecting the rights of others.</a:t>
            </a:r>
            <a:endParaRPr sz="1400">
              <a:solidFill>
                <a:schemeClr val="dk1"/>
              </a:solidFill>
              <a:latin typeface="Century Gothic"/>
              <a:ea typeface="Century Gothic"/>
              <a:cs typeface="Century Gothic"/>
              <a:sym typeface="Century Gothic"/>
            </a:endParaRPr>
          </a:p>
          <a:p>
            <a:pPr indent="-254000" lvl="0" marL="342900" rtl="0" algn="l">
              <a:spcBef>
                <a:spcPts val="0"/>
              </a:spcBef>
              <a:spcAft>
                <a:spcPts val="0"/>
              </a:spcAft>
              <a:buClr>
                <a:schemeClr val="dk1"/>
              </a:buClr>
              <a:buSzPts val="1400"/>
              <a:buFont typeface="Century Gothic"/>
              <a:buChar char="●"/>
            </a:pPr>
            <a:r>
              <a:rPr lang="en-GB" sz="1400">
                <a:solidFill>
                  <a:schemeClr val="dk1"/>
                </a:solidFill>
                <a:latin typeface="Century Gothic"/>
                <a:ea typeface="Century Gothic"/>
                <a:cs typeface="Century Gothic"/>
                <a:sym typeface="Century Gothic"/>
              </a:rPr>
              <a:t>A school where children learn about rights, rights are respected, promoted and protected by everyone. </a:t>
            </a:r>
            <a:endParaRPr sz="1400">
              <a:solidFill>
                <a:schemeClr val="dk1"/>
              </a:solidFill>
              <a:latin typeface="Century Gothic"/>
              <a:ea typeface="Century Gothic"/>
              <a:cs typeface="Century Gothic"/>
              <a:sym typeface="Century Gothic"/>
            </a:endParaRPr>
          </a:p>
          <a:p>
            <a:pPr indent="0" lvl="0" marL="34290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1400">
                <a:solidFill>
                  <a:schemeClr val="dk1"/>
                </a:solidFill>
                <a:latin typeface="Century Gothic"/>
                <a:ea typeface="Century Gothic"/>
                <a:cs typeface="Century Gothic"/>
                <a:sym typeface="Century Gothic"/>
              </a:rPr>
              <a:t>ABOUT</a:t>
            </a:r>
            <a:r>
              <a:rPr lang="en-GB" sz="1400">
                <a:solidFill>
                  <a:schemeClr val="dk1"/>
                </a:solidFill>
                <a:latin typeface="Century Gothic"/>
                <a:ea typeface="Century Gothic"/>
                <a:cs typeface="Century Gothic"/>
                <a:sym typeface="Century Gothic"/>
              </a:rPr>
              <a:t> the rights set out in the United Nations Convention on the Rights of the Child​</a:t>
            </a:r>
            <a:endParaRPr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1400">
                <a:solidFill>
                  <a:schemeClr val="dk1"/>
                </a:solidFill>
                <a:latin typeface="Century Gothic"/>
                <a:ea typeface="Century Gothic"/>
                <a:cs typeface="Century Gothic"/>
                <a:sym typeface="Century Gothic"/>
              </a:rPr>
              <a:t>THROUGH</a:t>
            </a:r>
            <a:r>
              <a:rPr lang="en-GB" sz="1400">
                <a:solidFill>
                  <a:schemeClr val="dk1"/>
                </a:solidFill>
                <a:latin typeface="Century Gothic"/>
                <a:ea typeface="Century Gothic"/>
                <a:cs typeface="Century Gothic"/>
                <a:sym typeface="Century Gothic"/>
              </a:rPr>
              <a:t> rights so that everyone respects the rights of others so that everyone feels included, respected and safe. ​</a:t>
            </a:r>
            <a:endParaRPr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1400">
                <a:solidFill>
                  <a:schemeClr val="dk1"/>
                </a:solidFill>
                <a:latin typeface="Century Gothic"/>
                <a:ea typeface="Century Gothic"/>
                <a:cs typeface="Century Gothic"/>
                <a:sym typeface="Century Gothic"/>
              </a:rPr>
              <a:t>FOR</a:t>
            </a:r>
            <a:r>
              <a:rPr lang="en-GB" sz="1400">
                <a:solidFill>
                  <a:schemeClr val="dk1"/>
                </a:solidFill>
                <a:latin typeface="Century Gothic"/>
                <a:ea typeface="Century Gothic"/>
                <a:cs typeface="Century Gothic"/>
                <a:sym typeface="Century Gothic"/>
              </a:rPr>
              <a:t> the rights of others so that we stand up for rights and help make our school, our local and our global community a fairer place.​</a:t>
            </a:r>
            <a:endParaRPr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254000" lvl="0" marL="342900" rtl="0" algn="l">
              <a:spcBef>
                <a:spcPts val="0"/>
              </a:spcBef>
              <a:spcAft>
                <a:spcPts val="0"/>
              </a:spcAft>
              <a:buClr>
                <a:schemeClr val="dk1"/>
              </a:buClr>
              <a:buSzPts val="1400"/>
              <a:buFont typeface="Century Gothic"/>
              <a:buChar char="●"/>
            </a:pPr>
            <a:r>
              <a:rPr lang="en-GB" sz="1400">
                <a:solidFill>
                  <a:schemeClr val="dk1"/>
                </a:solidFill>
                <a:latin typeface="Century Gothic"/>
                <a:ea typeface="Century Gothic"/>
                <a:cs typeface="Century Gothic"/>
                <a:sym typeface="Century Gothic"/>
              </a:rPr>
              <a:t>In Rights Respecting Schools students have a real say in what happens in school. ​They are treated with dignity and mutual respect is at the heart of becoming a RRS. ​</a:t>
            </a:r>
            <a:endParaRPr sz="1400">
              <a:solidFill>
                <a:schemeClr val="dk1"/>
              </a:solidFill>
              <a:latin typeface="Century Gothic"/>
              <a:ea typeface="Century Gothic"/>
              <a:cs typeface="Century Gothic"/>
              <a:sym typeface="Century Gothic"/>
            </a:endParaRPr>
          </a:p>
          <a:p>
            <a:pPr indent="-254000" lvl="0" marL="342900" rtl="0" algn="l">
              <a:spcBef>
                <a:spcPts val="0"/>
              </a:spcBef>
              <a:spcAft>
                <a:spcPts val="0"/>
              </a:spcAft>
              <a:buClr>
                <a:schemeClr val="dk1"/>
              </a:buClr>
              <a:buSzPts val="1400"/>
              <a:buFont typeface="Century Gothic"/>
              <a:buChar char="●"/>
            </a:pPr>
            <a:r>
              <a:rPr lang="en-GB" sz="1400">
                <a:solidFill>
                  <a:schemeClr val="dk1"/>
                </a:solidFill>
                <a:latin typeface="Century Gothic"/>
                <a:ea typeface="Century Gothic"/>
                <a:cs typeface="Century Gothic"/>
                <a:sym typeface="Century Gothic"/>
              </a:rPr>
              <a:t>Learning about the CRC and rights in our lessons, assemblies and special events.</a:t>
            </a:r>
            <a:endParaRPr sz="1400">
              <a:solidFill>
                <a:schemeClr val="dk1"/>
              </a:solidFill>
              <a:latin typeface="Century Gothic"/>
              <a:ea typeface="Century Gothic"/>
              <a:cs typeface="Century Gothic"/>
              <a:sym typeface="Century Gothic"/>
            </a:endParaRPr>
          </a:p>
          <a:p>
            <a:pPr indent="-254000" lvl="0" marL="342900" rtl="0" algn="l">
              <a:spcBef>
                <a:spcPts val="0"/>
              </a:spcBef>
              <a:spcAft>
                <a:spcPts val="0"/>
              </a:spcAft>
              <a:buClr>
                <a:schemeClr val="dk1"/>
              </a:buClr>
              <a:buSzPts val="1400"/>
              <a:buFont typeface="Century Gothic"/>
              <a:buChar char="●"/>
            </a:pPr>
            <a:r>
              <a:rPr lang="en-GB" sz="1400">
                <a:solidFill>
                  <a:schemeClr val="dk1"/>
                </a:solidFill>
                <a:latin typeface="Century Gothic"/>
                <a:ea typeface="Century Gothic"/>
                <a:cs typeface="Century Gothic"/>
                <a:sym typeface="Century Gothic"/>
              </a:rPr>
              <a:t>Exploring what ‘respect’ means and how adults and young people model it everyday</a:t>
            </a:r>
            <a:endParaRPr sz="1400">
              <a:solidFill>
                <a:schemeClr val="dk1"/>
              </a:solidFill>
              <a:latin typeface="Century Gothic"/>
              <a:ea typeface="Century Gothic"/>
              <a:cs typeface="Century Gothic"/>
              <a:sym typeface="Century Gothic"/>
            </a:endParaRPr>
          </a:p>
          <a:p>
            <a:pPr indent="-254000" lvl="0" marL="342900" rtl="0" algn="l">
              <a:spcBef>
                <a:spcPts val="0"/>
              </a:spcBef>
              <a:spcAft>
                <a:spcPts val="0"/>
              </a:spcAft>
              <a:buClr>
                <a:schemeClr val="dk1"/>
              </a:buClr>
              <a:buSzPts val="1400"/>
              <a:buFont typeface="Century Gothic"/>
              <a:buChar char="●"/>
            </a:pPr>
            <a:r>
              <a:rPr lang="en-GB" sz="1400">
                <a:solidFill>
                  <a:schemeClr val="dk1"/>
                </a:solidFill>
                <a:latin typeface="Century Gothic"/>
                <a:ea typeface="Century Gothic"/>
                <a:cs typeface="Century Gothic"/>
                <a:sym typeface="Century Gothic"/>
              </a:rPr>
              <a:t>Looking for ways in which students can be actively involved in decision- making in school</a:t>
            </a:r>
            <a:endParaRPr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pic>
        <p:nvPicPr>
          <p:cNvPr id="315" name="Google Shape;315;p35"/>
          <p:cNvPicPr preferRelativeResize="0"/>
          <p:nvPr/>
        </p:nvPicPr>
        <p:blipFill>
          <a:blip r:embed="rId5">
            <a:alphaModFix/>
          </a:blip>
          <a:stretch>
            <a:fillRect/>
          </a:stretch>
        </p:blipFill>
        <p:spPr>
          <a:xfrm>
            <a:off x="2589600" y="626662"/>
            <a:ext cx="3964781" cy="7894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36"/>
          <p:cNvPicPr preferRelativeResize="0"/>
          <p:nvPr/>
        </p:nvPicPr>
        <p:blipFill rotWithShape="1">
          <a:blip r:embed="rId3">
            <a:alphaModFix/>
          </a:blip>
          <a:srcRect b="0" l="0" r="0" t="0"/>
          <a:stretch/>
        </p:blipFill>
        <p:spPr>
          <a:xfrm>
            <a:off x="311700" y="134750"/>
            <a:ext cx="1017725" cy="1017725"/>
          </a:xfrm>
          <a:prstGeom prst="rect">
            <a:avLst/>
          </a:prstGeom>
          <a:noFill/>
          <a:ln>
            <a:noFill/>
          </a:ln>
        </p:spPr>
      </p:pic>
      <p:pic>
        <p:nvPicPr>
          <p:cNvPr id="321" name="Google Shape;321;p36"/>
          <p:cNvPicPr preferRelativeResize="0"/>
          <p:nvPr/>
        </p:nvPicPr>
        <p:blipFill rotWithShape="1">
          <a:blip r:embed="rId4">
            <a:alphaModFix/>
          </a:blip>
          <a:srcRect b="0" l="0" r="0" t="0"/>
          <a:stretch/>
        </p:blipFill>
        <p:spPr>
          <a:xfrm>
            <a:off x="7814575" y="134750"/>
            <a:ext cx="1017725" cy="1017725"/>
          </a:xfrm>
          <a:prstGeom prst="rect">
            <a:avLst/>
          </a:prstGeom>
          <a:noFill/>
          <a:ln>
            <a:noFill/>
          </a:ln>
        </p:spPr>
      </p:pic>
      <p:sp>
        <p:nvSpPr>
          <p:cNvPr id="322" name="Google Shape;322;p36"/>
          <p:cNvSpPr txBox="1"/>
          <p:nvPr/>
        </p:nvSpPr>
        <p:spPr>
          <a:xfrm>
            <a:off x="1339706" y="134831"/>
            <a:ext cx="6474900" cy="54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b="1" lang="en-GB" sz="2200" u="sng">
                <a:solidFill>
                  <a:schemeClr val="dk1"/>
                </a:solidFill>
                <a:latin typeface="Century Gothic"/>
                <a:ea typeface="Century Gothic"/>
                <a:cs typeface="Century Gothic"/>
                <a:sym typeface="Century Gothic"/>
              </a:rPr>
              <a:t>Personal Development:</a:t>
            </a:r>
            <a:endParaRPr b="1" sz="2200" u="sng">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600"/>
              <a:buFont typeface="Arial"/>
              <a:buNone/>
            </a:pPr>
            <a:r>
              <a:rPr b="1" lang="en-GB" sz="2200" u="sng">
                <a:solidFill>
                  <a:schemeClr val="dk1"/>
                </a:solidFill>
                <a:latin typeface="Century Gothic"/>
                <a:ea typeface="Century Gothic"/>
                <a:cs typeface="Century Gothic"/>
                <a:sym typeface="Century Gothic"/>
              </a:rPr>
              <a:t>Cultural Diploma</a:t>
            </a:r>
            <a:endParaRPr b="1" i="0" sz="2200" u="sng" cap="none" strike="noStrike">
              <a:solidFill>
                <a:schemeClr val="dk1"/>
              </a:solidFill>
              <a:latin typeface="Century Gothic"/>
              <a:ea typeface="Century Gothic"/>
              <a:cs typeface="Century Gothic"/>
              <a:sym typeface="Century Gothic"/>
            </a:endParaRPr>
          </a:p>
        </p:txBody>
      </p:sp>
      <p:sp>
        <p:nvSpPr>
          <p:cNvPr id="323" name="Google Shape;323;p36"/>
          <p:cNvSpPr txBox="1"/>
          <p:nvPr>
            <p:ph idx="1" type="body"/>
          </p:nvPr>
        </p:nvSpPr>
        <p:spPr>
          <a:xfrm>
            <a:off x="138356" y="1228913"/>
            <a:ext cx="6201600" cy="3339900"/>
          </a:xfrm>
          <a:prstGeom prst="rect">
            <a:avLst/>
          </a:prstGeom>
          <a:noFill/>
          <a:ln>
            <a:noFill/>
          </a:ln>
        </p:spPr>
        <p:txBody>
          <a:bodyPr anchorCtr="0" anchor="t" bIns="34275" lIns="68575" spcFirstLastPara="1" rIns="68575" wrap="square" tIns="34275">
            <a:noAutofit/>
          </a:bodyPr>
          <a:lstStyle/>
          <a:p>
            <a:pPr indent="-260350" lvl="0" marL="342900" rtl="0" algn="l">
              <a:lnSpc>
                <a:spcPct val="115000"/>
              </a:lnSpc>
              <a:spcBef>
                <a:spcPts val="800"/>
              </a:spcBef>
              <a:spcAft>
                <a:spcPts val="0"/>
              </a:spcAft>
              <a:buSzPts val="1500"/>
              <a:buFont typeface="Century Gothic"/>
              <a:buChar char="●"/>
            </a:pPr>
            <a:r>
              <a:rPr lang="en-GB" sz="1500">
                <a:latin typeface="Century Gothic"/>
                <a:ea typeface="Century Gothic"/>
                <a:cs typeface="Century Gothic"/>
                <a:sym typeface="Century Gothic"/>
              </a:rPr>
              <a:t>All students are given the opportunity to develop all aspects of their character by working towards the ‘TKS Cultural Diploma’. </a:t>
            </a:r>
            <a:endParaRPr sz="1500">
              <a:latin typeface="Century Gothic"/>
              <a:ea typeface="Century Gothic"/>
              <a:cs typeface="Century Gothic"/>
              <a:sym typeface="Century Gothic"/>
            </a:endParaRPr>
          </a:p>
          <a:p>
            <a:pPr indent="-260350" lvl="0" marL="342900" rtl="0" algn="l">
              <a:lnSpc>
                <a:spcPct val="115000"/>
              </a:lnSpc>
              <a:spcBef>
                <a:spcPts val="0"/>
              </a:spcBef>
              <a:spcAft>
                <a:spcPts val="0"/>
              </a:spcAft>
              <a:buSzPts val="1500"/>
              <a:buFont typeface="Century Gothic"/>
              <a:buChar char="●"/>
            </a:pPr>
            <a:r>
              <a:rPr lang="en-GB" sz="1500">
                <a:latin typeface="Century Gothic"/>
                <a:ea typeface="Century Gothic"/>
                <a:cs typeface="Century Gothic"/>
                <a:sym typeface="Century Gothic"/>
              </a:rPr>
              <a:t>This is an award unique to our school that requires our students to work towards challenges that bring together aspects of our academic curriculum, our culture of ‘Ready, Respect, Safe’, our opportunities for wider enrichment and our vision for all students to be compassionate individuals who contribute positively to society.</a:t>
            </a:r>
            <a:endParaRPr sz="1500">
              <a:latin typeface="Century Gothic"/>
              <a:ea typeface="Century Gothic"/>
              <a:cs typeface="Century Gothic"/>
              <a:sym typeface="Century Gothic"/>
            </a:endParaRPr>
          </a:p>
          <a:p>
            <a:pPr indent="-260350" lvl="0" marL="342900" rtl="0" algn="l">
              <a:lnSpc>
                <a:spcPct val="115000"/>
              </a:lnSpc>
              <a:spcBef>
                <a:spcPts val="0"/>
              </a:spcBef>
              <a:spcAft>
                <a:spcPts val="0"/>
              </a:spcAft>
              <a:buSzPts val="1500"/>
              <a:buFont typeface="Century Gothic"/>
              <a:buChar char="●"/>
            </a:pPr>
            <a:r>
              <a:rPr lang="en-GB" sz="1500">
                <a:latin typeface="Century Gothic"/>
                <a:ea typeface="Century Gothic"/>
                <a:cs typeface="Century Gothic"/>
                <a:sym typeface="Century Gothic"/>
              </a:rPr>
              <a:t>The key elements of ‘The Kingsway Cultural Diploma’:</a:t>
            </a:r>
            <a:endParaRPr sz="1500">
              <a:latin typeface="Century Gothic"/>
              <a:ea typeface="Century Gothic"/>
              <a:cs typeface="Century Gothic"/>
              <a:sym typeface="Century Gothic"/>
            </a:endParaRPr>
          </a:p>
          <a:p>
            <a:pPr indent="-260350" lvl="0" marL="342900" rtl="0" algn="l">
              <a:lnSpc>
                <a:spcPct val="115000"/>
              </a:lnSpc>
              <a:spcBef>
                <a:spcPts val="0"/>
              </a:spcBef>
              <a:spcAft>
                <a:spcPts val="0"/>
              </a:spcAft>
              <a:buSzPts val="1500"/>
              <a:buFont typeface="Century Gothic"/>
              <a:buChar char="●"/>
            </a:pPr>
            <a:r>
              <a:rPr lang="en-GB" sz="1500">
                <a:latin typeface="Century Gothic"/>
                <a:ea typeface="Century Gothic"/>
                <a:cs typeface="Century Gothic"/>
                <a:sym typeface="Century Gothic"/>
              </a:rPr>
              <a:t>In all year groups at Key Stage 3, students have a meeting with their form teacher or a senior leader to present their diploma achievements and discuss which diploma pathway they are likely to achieve at the end of the academic year.</a:t>
            </a:r>
            <a:endParaRPr sz="1500">
              <a:latin typeface="Century Gothic"/>
              <a:ea typeface="Century Gothic"/>
              <a:cs typeface="Century Gothic"/>
              <a:sym typeface="Century Gothic"/>
            </a:endParaRPr>
          </a:p>
        </p:txBody>
      </p:sp>
      <p:sp>
        <p:nvSpPr>
          <p:cNvPr id="324" name="Google Shape;324;p36"/>
          <p:cNvSpPr/>
          <p:nvPr/>
        </p:nvSpPr>
        <p:spPr>
          <a:xfrm>
            <a:off x="6494475" y="1494413"/>
            <a:ext cx="2466000" cy="3339900"/>
          </a:xfrm>
          <a:prstGeom prst="rect">
            <a:avLst/>
          </a:prstGeom>
          <a:solidFill>
            <a:schemeClr val="lt2"/>
          </a:solidFill>
          <a:ln cap="flat" cmpd="sng" w="71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400">
                <a:latin typeface="Calibri"/>
                <a:ea typeface="Calibri"/>
                <a:cs typeface="Calibri"/>
                <a:sym typeface="Calibri"/>
              </a:rPr>
              <a:t>Curriculum Requirement</a:t>
            </a:r>
            <a:endParaRPr b="1" sz="1400">
              <a:latin typeface="Calibri"/>
              <a:ea typeface="Calibri"/>
              <a:cs typeface="Calibri"/>
              <a:sym typeface="Calibri"/>
            </a:endParaRPr>
          </a:p>
          <a:p>
            <a:pPr indent="0" lvl="0" marL="0" rtl="0" algn="ctr">
              <a:spcBef>
                <a:spcPts val="0"/>
              </a:spcBef>
              <a:spcAft>
                <a:spcPts val="0"/>
              </a:spcAft>
              <a:buNone/>
            </a:pPr>
            <a:r>
              <a:t/>
            </a:r>
            <a:endParaRPr b="1" sz="1400">
              <a:latin typeface="Calibri"/>
              <a:ea typeface="Calibri"/>
              <a:cs typeface="Calibri"/>
              <a:sym typeface="Calibri"/>
            </a:endParaRPr>
          </a:p>
          <a:p>
            <a:pPr indent="0" lvl="0" marL="0" rtl="0" algn="ctr">
              <a:spcBef>
                <a:spcPts val="0"/>
              </a:spcBef>
              <a:spcAft>
                <a:spcPts val="0"/>
              </a:spcAft>
              <a:buNone/>
            </a:pPr>
            <a:r>
              <a:rPr b="1" lang="en-GB" sz="1400">
                <a:latin typeface="Calibri"/>
                <a:ea typeface="Calibri"/>
                <a:cs typeface="Calibri"/>
                <a:sym typeface="Calibri"/>
              </a:rPr>
              <a:t>Careful Reading Requirement</a:t>
            </a:r>
            <a:endParaRPr b="1" sz="1400">
              <a:latin typeface="Calibri"/>
              <a:ea typeface="Calibri"/>
              <a:cs typeface="Calibri"/>
              <a:sym typeface="Calibri"/>
            </a:endParaRPr>
          </a:p>
          <a:p>
            <a:pPr indent="0" lvl="0" marL="0" rtl="0" algn="ctr">
              <a:spcBef>
                <a:spcPts val="0"/>
              </a:spcBef>
              <a:spcAft>
                <a:spcPts val="0"/>
              </a:spcAft>
              <a:buNone/>
            </a:pPr>
            <a:r>
              <a:t/>
            </a:r>
            <a:endParaRPr b="1" sz="1400">
              <a:latin typeface="Calibri"/>
              <a:ea typeface="Calibri"/>
              <a:cs typeface="Calibri"/>
              <a:sym typeface="Calibri"/>
            </a:endParaRPr>
          </a:p>
          <a:p>
            <a:pPr indent="0" lvl="0" marL="0" rtl="0" algn="ctr">
              <a:spcBef>
                <a:spcPts val="0"/>
              </a:spcBef>
              <a:spcAft>
                <a:spcPts val="0"/>
              </a:spcAft>
              <a:buNone/>
            </a:pPr>
            <a:r>
              <a:rPr b="1" lang="en-GB" sz="1400">
                <a:latin typeface="Calibri"/>
                <a:ea typeface="Calibri"/>
                <a:cs typeface="Calibri"/>
                <a:sym typeface="Calibri"/>
              </a:rPr>
              <a:t>Community Contribution Requirement</a:t>
            </a:r>
            <a:endParaRPr b="1" sz="1400">
              <a:latin typeface="Calibri"/>
              <a:ea typeface="Calibri"/>
              <a:cs typeface="Calibri"/>
              <a:sym typeface="Calibri"/>
            </a:endParaRPr>
          </a:p>
          <a:p>
            <a:pPr indent="0" lvl="0" marL="0" rtl="0" algn="ctr">
              <a:spcBef>
                <a:spcPts val="0"/>
              </a:spcBef>
              <a:spcAft>
                <a:spcPts val="0"/>
              </a:spcAft>
              <a:buNone/>
            </a:pPr>
            <a:r>
              <a:t/>
            </a:r>
            <a:endParaRPr b="1" sz="1400">
              <a:latin typeface="Calibri"/>
              <a:ea typeface="Calibri"/>
              <a:cs typeface="Calibri"/>
              <a:sym typeface="Calibri"/>
            </a:endParaRPr>
          </a:p>
          <a:p>
            <a:pPr indent="0" lvl="0" marL="0" rtl="0" algn="ctr">
              <a:spcBef>
                <a:spcPts val="0"/>
              </a:spcBef>
              <a:spcAft>
                <a:spcPts val="0"/>
              </a:spcAft>
              <a:buNone/>
            </a:pPr>
            <a:r>
              <a:rPr b="1" lang="en-GB" sz="1400">
                <a:latin typeface="Calibri"/>
                <a:ea typeface="Calibri"/>
                <a:cs typeface="Calibri"/>
                <a:sym typeface="Calibri"/>
              </a:rPr>
              <a:t>Ready-Respect-Safe Requirement</a:t>
            </a:r>
            <a:endParaRPr b="1" sz="1400">
              <a:latin typeface="Calibri"/>
              <a:ea typeface="Calibri"/>
              <a:cs typeface="Calibri"/>
              <a:sym typeface="Calibri"/>
            </a:endParaRPr>
          </a:p>
          <a:p>
            <a:pPr indent="0" lvl="0" marL="0" rtl="0" algn="ctr">
              <a:spcBef>
                <a:spcPts val="0"/>
              </a:spcBef>
              <a:spcAft>
                <a:spcPts val="0"/>
              </a:spcAft>
              <a:buNone/>
            </a:pPr>
            <a:r>
              <a:t/>
            </a:r>
            <a:endParaRPr b="1" sz="1400">
              <a:latin typeface="Calibri"/>
              <a:ea typeface="Calibri"/>
              <a:cs typeface="Calibri"/>
              <a:sym typeface="Calibri"/>
            </a:endParaRPr>
          </a:p>
          <a:p>
            <a:pPr indent="0" lvl="0" marL="0" rtl="0" algn="ctr">
              <a:spcBef>
                <a:spcPts val="0"/>
              </a:spcBef>
              <a:spcAft>
                <a:spcPts val="0"/>
              </a:spcAft>
              <a:buNone/>
            </a:pPr>
            <a:r>
              <a:rPr b="1" lang="en-GB" sz="1400">
                <a:latin typeface="Calibri"/>
                <a:ea typeface="Calibri"/>
                <a:cs typeface="Calibri"/>
                <a:sym typeface="Calibri"/>
              </a:rPr>
              <a:t>Enrichment Requirement</a:t>
            </a:r>
            <a:endParaRPr b="1" sz="1400">
              <a:latin typeface="Calibri"/>
              <a:ea typeface="Calibri"/>
              <a:cs typeface="Calibri"/>
              <a:sym typeface="Calibri"/>
            </a:endParaRPr>
          </a:p>
          <a:p>
            <a:pPr indent="0" lvl="0" marL="0" rtl="0" algn="ctr">
              <a:spcBef>
                <a:spcPts val="0"/>
              </a:spcBef>
              <a:spcAft>
                <a:spcPts val="0"/>
              </a:spcAft>
              <a:buNone/>
            </a:pPr>
            <a:r>
              <a:t/>
            </a:r>
            <a:endParaRPr b="1" sz="1400">
              <a:latin typeface="Calibri"/>
              <a:ea typeface="Calibri"/>
              <a:cs typeface="Calibri"/>
              <a:sym typeface="Calibri"/>
            </a:endParaRPr>
          </a:p>
          <a:p>
            <a:pPr indent="0" lvl="0" marL="0" rtl="0" algn="ctr">
              <a:spcBef>
                <a:spcPts val="0"/>
              </a:spcBef>
              <a:spcAft>
                <a:spcPts val="0"/>
              </a:spcAft>
              <a:buNone/>
            </a:pPr>
            <a:r>
              <a:rPr b="1" lang="en-GB" sz="1400">
                <a:latin typeface="Calibri"/>
                <a:ea typeface="Calibri"/>
                <a:cs typeface="Calibri"/>
                <a:sym typeface="Calibri"/>
              </a:rPr>
              <a:t>Cultural Requirement</a:t>
            </a:r>
            <a:endParaRPr b="1" sz="1400">
              <a:latin typeface="Calibri"/>
              <a:ea typeface="Calibri"/>
              <a:cs typeface="Calibri"/>
              <a:sym typeface="Calibri"/>
            </a:endParaRPr>
          </a:p>
          <a:p>
            <a:pPr indent="0" lvl="0" marL="0" rtl="0" algn="ctr">
              <a:spcBef>
                <a:spcPts val="0"/>
              </a:spcBef>
              <a:spcAft>
                <a:spcPts val="0"/>
              </a:spcAft>
              <a:buNone/>
            </a:pPr>
            <a:r>
              <a:t/>
            </a:r>
            <a:endParaRPr b="1" sz="1400">
              <a:latin typeface="Calibri"/>
              <a:ea typeface="Calibri"/>
              <a:cs typeface="Calibri"/>
              <a:sym typeface="Calibri"/>
            </a:endParaRPr>
          </a:p>
          <a:p>
            <a:pPr indent="0" lvl="0" marL="0" rtl="0" algn="ctr">
              <a:spcBef>
                <a:spcPts val="0"/>
              </a:spcBef>
              <a:spcAft>
                <a:spcPts val="0"/>
              </a:spcAft>
              <a:buNone/>
            </a:pPr>
            <a:r>
              <a:rPr b="1" lang="en-GB" sz="1400">
                <a:latin typeface="Calibri"/>
                <a:ea typeface="Calibri"/>
                <a:cs typeface="Calibri"/>
                <a:sym typeface="Calibri"/>
              </a:rPr>
              <a:t>Diversity Requirement</a:t>
            </a:r>
            <a:endParaRPr b="1" sz="14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37"/>
          <p:cNvPicPr preferRelativeResize="0"/>
          <p:nvPr/>
        </p:nvPicPr>
        <p:blipFill>
          <a:blip r:embed="rId3">
            <a:alphaModFix/>
          </a:blip>
          <a:stretch>
            <a:fillRect/>
          </a:stretch>
        </p:blipFill>
        <p:spPr>
          <a:xfrm>
            <a:off x="0" y="0"/>
            <a:ext cx="1062575" cy="1062575"/>
          </a:xfrm>
          <a:prstGeom prst="rect">
            <a:avLst/>
          </a:prstGeom>
          <a:noFill/>
          <a:ln>
            <a:noFill/>
          </a:ln>
        </p:spPr>
      </p:pic>
      <p:pic>
        <p:nvPicPr>
          <p:cNvPr id="330" name="Google Shape;330;p37"/>
          <p:cNvPicPr preferRelativeResize="0"/>
          <p:nvPr/>
        </p:nvPicPr>
        <p:blipFill>
          <a:blip r:embed="rId4">
            <a:alphaModFix/>
          </a:blip>
          <a:stretch>
            <a:fillRect/>
          </a:stretch>
        </p:blipFill>
        <p:spPr>
          <a:xfrm>
            <a:off x="8126275" y="22425"/>
            <a:ext cx="1017725" cy="1017725"/>
          </a:xfrm>
          <a:prstGeom prst="rect">
            <a:avLst/>
          </a:prstGeom>
          <a:noFill/>
          <a:ln>
            <a:noFill/>
          </a:ln>
        </p:spPr>
      </p:pic>
      <p:sp>
        <p:nvSpPr>
          <p:cNvPr id="331" name="Google Shape;331;p37"/>
          <p:cNvSpPr txBox="1"/>
          <p:nvPr/>
        </p:nvSpPr>
        <p:spPr>
          <a:xfrm>
            <a:off x="1544775" y="89875"/>
            <a:ext cx="6269700" cy="7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The Enrichment Timetable</a:t>
            </a:r>
            <a:endParaRPr sz="3100" u="sng">
              <a:solidFill>
                <a:schemeClr val="dk1"/>
              </a:solidFill>
              <a:latin typeface="Century Gothic"/>
              <a:ea typeface="Century Gothic"/>
              <a:cs typeface="Century Gothic"/>
              <a:sym typeface="Century Gothic"/>
            </a:endParaRPr>
          </a:p>
        </p:txBody>
      </p:sp>
      <p:sp>
        <p:nvSpPr>
          <p:cNvPr id="332" name="Google Shape;332;p37"/>
          <p:cNvSpPr txBox="1"/>
          <p:nvPr/>
        </p:nvSpPr>
        <p:spPr>
          <a:xfrm>
            <a:off x="5217125" y="1141750"/>
            <a:ext cx="3859500" cy="13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This can be found on our website via the link below.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It is also on display in form rooms and some clubs have posters around school.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It will be revised regularly and updated every half term.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New clubs will be promoted on the key messages each week.</a:t>
            </a:r>
            <a:endParaRPr sz="1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700">
              <a:solidFill>
                <a:schemeClr val="dk1"/>
              </a:solidFill>
            </a:endParaRPr>
          </a:p>
        </p:txBody>
      </p:sp>
      <p:sp>
        <p:nvSpPr>
          <p:cNvPr id="333" name="Google Shape;333;p37"/>
          <p:cNvSpPr txBox="1"/>
          <p:nvPr/>
        </p:nvSpPr>
        <p:spPr>
          <a:xfrm>
            <a:off x="5145900" y="4375500"/>
            <a:ext cx="375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5"/>
              </a:rPr>
              <a:t>https://thekingswayschool.com/curriculum/enrichment</a:t>
            </a:r>
            <a:endParaRPr/>
          </a:p>
        </p:txBody>
      </p:sp>
      <p:pic>
        <p:nvPicPr>
          <p:cNvPr id="334" name="Google Shape;334;p37"/>
          <p:cNvPicPr preferRelativeResize="0"/>
          <p:nvPr/>
        </p:nvPicPr>
        <p:blipFill>
          <a:blip r:embed="rId6">
            <a:alphaModFix/>
          </a:blip>
          <a:stretch>
            <a:fillRect/>
          </a:stretch>
        </p:blipFill>
        <p:spPr>
          <a:xfrm>
            <a:off x="149925" y="1141750"/>
            <a:ext cx="3579499" cy="2298000"/>
          </a:xfrm>
          <a:prstGeom prst="rect">
            <a:avLst/>
          </a:prstGeom>
          <a:noFill/>
          <a:ln>
            <a:noFill/>
          </a:ln>
        </p:spPr>
      </p:pic>
      <p:pic>
        <p:nvPicPr>
          <p:cNvPr id="335" name="Google Shape;335;p37"/>
          <p:cNvPicPr preferRelativeResize="0"/>
          <p:nvPr/>
        </p:nvPicPr>
        <p:blipFill>
          <a:blip r:embed="rId7">
            <a:alphaModFix/>
          </a:blip>
          <a:stretch>
            <a:fillRect/>
          </a:stretch>
        </p:blipFill>
        <p:spPr>
          <a:xfrm>
            <a:off x="1418500" y="2756125"/>
            <a:ext cx="3579501" cy="23026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38"/>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341" name="Google Shape;341;p38"/>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342" name="Google Shape;342;p38"/>
          <p:cNvSpPr txBox="1"/>
          <p:nvPr/>
        </p:nvSpPr>
        <p:spPr>
          <a:xfrm>
            <a:off x="1544775" y="89888"/>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Student Leadership</a:t>
            </a:r>
            <a:endParaRPr sz="3100" u="sng">
              <a:solidFill>
                <a:schemeClr val="dk1"/>
              </a:solidFill>
              <a:latin typeface="Century Gothic"/>
              <a:ea typeface="Century Gothic"/>
              <a:cs typeface="Century Gothic"/>
              <a:sym typeface="Century Gothic"/>
            </a:endParaRPr>
          </a:p>
        </p:txBody>
      </p:sp>
      <p:sp>
        <p:nvSpPr>
          <p:cNvPr id="343" name="Google Shape;343;p38"/>
          <p:cNvSpPr txBox="1"/>
          <p:nvPr/>
        </p:nvSpPr>
        <p:spPr>
          <a:xfrm>
            <a:off x="24150" y="1152475"/>
            <a:ext cx="9095700" cy="386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We have a Broadway and Foxland Campus Leadership Team.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This has created over 100 student leadership opportunities across the school, including: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Head Students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Deputy Head Students</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Heads of House</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Deputy Heads of House</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Prefects</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Form Captains</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Sports Leaders</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Anti-Bullying Ambassadors</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Primary Ambassadors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GB" sz="1800">
                <a:solidFill>
                  <a:schemeClr val="dk1"/>
                </a:solidFill>
                <a:latin typeface="Century Gothic"/>
                <a:ea typeface="Century Gothic"/>
                <a:cs typeface="Century Gothic"/>
                <a:sym typeface="Century Gothic"/>
              </a:rPr>
              <a:t>Mental Health Ambassadors</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9"/>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349" name="Google Shape;349;p39"/>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350" name="Google Shape;350;p39"/>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Careers Information, Advice &amp; Guidance</a:t>
            </a:r>
            <a:endParaRPr sz="3100" u="sng">
              <a:solidFill>
                <a:schemeClr val="dk1"/>
              </a:solidFill>
              <a:latin typeface="Century Gothic"/>
              <a:ea typeface="Century Gothic"/>
              <a:cs typeface="Century Gothic"/>
              <a:sym typeface="Century Gothic"/>
            </a:endParaRPr>
          </a:p>
        </p:txBody>
      </p:sp>
      <p:sp>
        <p:nvSpPr>
          <p:cNvPr id="351" name="Google Shape;351;p39"/>
          <p:cNvSpPr txBox="1"/>
          <p:nvPr>
            <p:ph idx="1" type="body"/>
          </p:nvPr>
        </p:nvSpPr>
        <p:spPr>
          <a:xfrm>
            <a:off x="482200" y="1152475"/>
            <a:ext cx="8350200" cy="3802500"/>
          </a:xfrm>
          <a:prstGeom prst="rect">
            <a:avLst/>
          </a:prstGeom>
        </p:spPr>
        <p:txBody>
          <a:bodyPr anchorCtr="0" anchor="t" bIns="91425" lIns="91425" spcFirstLastPara="1" rIns="91425" wrap="square" tIns="91425">
            <a:normAutofit fontScale="92500" lnSpcReduction="20000"/>
          </a:bodyPr>
          <a:lstStyle/>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Subject curriculum links to careers</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‘Preparing for the future’ domain in KS3 PPE lessons</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Enrichment Activities</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Online careers platform - Unifrog</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Careers Fair - 13th November 2026</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Year 9 Options </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Career Insights Programme</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Student Leadership Programme</a:t>
            </a:r>
            <a:endParaRPr sz="2608">
              <a:solidFill>
                <a:schemeClr val="dk1"/>
              </a:solidFill>
              <a:latin typeface="Century Gothic"/>
              <a:ea typeface="Century Gothic"/>
              <a:cs typeface="Century Gothic"/>
              <a:sym typeface="Century Gothic"/>
            </a:endParaRPr>
          </a:p>
          <a:p>
            <a:pPr indent="-381793" lvl="0" marL="457200" rtl="0" algn="l">
              <a:spcBef>
                <a:spcPts val="0"/>
              </a:spcBef>
              <a:spcAft>
                <a:spcPts val="0"/>
              </a:spcAft>
              <a:buClr>
                <a:schemeClr val="dk1"/>
              </a:buClr>
              <a:buSzPct val="100000"/>
              <a:buFont typeface="Century Gothic"/>
              <a:buChar char="●"/>
            </a:pPr>
            <a:r>
              <a:rPr lang="en-GB" sz="2608">
                <a:solidFill>
                  <a:schemeClr val="dk1"/>
                </a:solidFill>
                <a:latin typeface="Century Gothic"/>
                <a:ea typeface="Century Gothic"/>
                <a:cs typeface="Century Gothic"/>
                <a:sym typeface="Century Gothic"/>
              </a:rPr>
              <a:t>Stockport Youth Summit</a:t>
            </a:r>
            <a:endParaRPr sz="2608">
              <a:solidFill>
                <a:schemeClr val="dk1"/>
              </a:solidFill>
              <a:latin typeface="Century Gothic"/>
              <a:ea typeface="Century Gothic"/>
              <a:cs typeface="Century Gothic"/>
              <a:sym typeface="Century Gothic"/>
            </a:endParaRPr>
          </a:p>
          <a:p>
            <a:pPr indent="0" lvl="0" marL="0" rtl="0" algn="l">
              <a:spcBef>
                <a:spcPts val="1200"/>
              </a:spcBef>
              <a:spcAft>
                <a:spcPts val="1200"/>
              </a:spcAft>
              <a:buNone/>
            </a:pPr>
            <a:r>
              <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0"/>
          <p:cNvPicPr preferRelativeResize="0"/>
          <p:nvPr/>
        </p:nvPicPr>
        <p:blipFill>
          <a:blip r:embed="rId4">
            <a:alphaModFix/>
          </a:blip>
          <a:stretch>
            <a:fillRect/>
          </a:stretch>
        </p:blipFill>
        <p:spPr>
          <a:xfrm>
            <a:off x="482200" y="89900"/>
            <a:ext cx="1062575" cy="1062575"/>
          </a:xfrm>
          <a:prstGeom prst="rect">
            <a:avLst/>
          </a:prstGeom>
          <a:noFill/>
          <a:ln>
            <a:noFill/>
          </a:ln>
        </p:spPr>
      </p:pic>
      <p:pic>
        <p:nvPicPr>
          <p:cNvPr id="357" name="Google Shape;357;p40"/>
          <p:cNvPicPr preferRelativeResize="0"/>
          <p:nvPr/>
        </p:nvPicPr>
        <p:blipFill>
          <a:blip r:embed="rId5">
            <a:alphaModFix/>
          </a:blip>
          <a:stretch>
            <a:fillRect/>
          </a:stretch>
        </p:blipFill>
        <p:spPr>
          <a:xfrm>
            <a:off x="7814575" y="134750"/>
            <a:ext cx="1017725" cy="1017725"/>
          </a:xfrm>
          <a:prstGeom prst="rect">
            <a:avLst/>
          </a:prstGeom>
          <a:noFill/>
          <a:ln>
            <a:noFill/>
          </a:ln>
        </p:spPr>
      </p:pic>
      <p:sp>
        <p:nvSpPr>
          <p:cNvPr id="358" name="Google Shape;358;p40"/>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Communication</a:t>
            </a:r>
            <a:endParaRPr sz="3100" u="sng">
              <a:solidFill>
                <a:schemeClr val="dk1"/>
              </a:solidFill>
              <a:latin typeface="Century Gothic"/>
              <a:ea typeface="Century Gothic"/>
              <a:cs typeface="Century Gothic"/>
              <a:sym typeface="Century Gothic"/>
            </a:endParaRPr>
          </a:p>
        </p:txBody>
      </p:sp>
      <p:sp>
        <p:nvSpPr>
          <p:cNvPr id="359" name="Google Shape;359;p40"/>
          <p:cNvSpPr txBox="1"/>
          <p:nvPr>
            <p:ph idx="1" type="body"/>
          </p:nvPr>
        </p:nvSpPr>
        <p:spPr>
          <a:xfrm>
            <a:off x="311700" y="1152475"/>
            <a:ext cx="4260300" cy="3802500"/>
          </a:xfrm>
          <a:prstGeom prst="rect">
            <a:avLst/>
          </a:prstGeom>
        </p:spPr>
        <p:txBody>
          <a:bodyPr anchorCtr="0" anchor="t" bIns="91425" lIns="91425" spcFirstLastPara="1" rIns="91425" wrap="square" tIns="91425">
            <a:normAutofit lnSpcReduction="10000"/>
          </a:bodyPr>
          <a:lstStyle/>
          <a:p>
            <a:pPr indent="-368300" lvl="0" marL="457200" rtl="0" algn="l">
              <a:spcBef>
                <a:spcPts val="0"/>
              </a:spcBef>
              <a:spcAft>
                <a:spcPts val="0"/>
              </a:spcAft>
              <a:buClr>
                <a:schemeClr val="dk1"/>
              </a:buClr>
              <a:buSzPts val="2200"/>
              <a:buFont typeface="Century Gothic"/>
              <a:buChar char="●"/>
            </a:pPr>
            <a:r>
              <a:rPr lang="en-GB" sz="2608">
                <a:solidFill>
                  <a:schemeClr val="dk1"/>
                </a:solidFill>
                <a:latin typeface="Century Gothic"/>
                <a:ea typeface="Century Gothic"/>
                <a:cs typeface="Century Gothic"/>
                <a:sym typeface="Century Gothic"/>
              </a:rPr>
              <a:t>Letters home and key messages</a:t>
            </a:r>
            <a:endParaRPr sz="2608">
              <a:solidFill>
                <a:schemeClr val="dk1"/>
              </a:solidFill>
              <a:latin typeface="Century Gothic"/>
              <a:ea typeface="Century Gothic"/>
              <a:cs typeface="Century Gothic"/>
              <a:sym typeface="Century Gothic"/>
            </a:endParaRPr>
          </a:p>
          <a:p>
            <a:pPr indent="-394215" lvl="0" marL="457200" rtl="0" algn="l">
              <a:spcBef>
                <a:spcPts val="0"/>
              </a:spcBef>
              <a:spcAft>
                <a:spcPts val="0"/>
              </a:spcAft>
              <a:buClr>
                <a:schemeClr val="dk1"/>
              </a:buClr>
              <a:buSzPts val="2608"/>
              <a:buFont typeface="Century Gothic"/>
              <a:buChar char="●"/>
            </a:pPr>
            <a:r>
              <a:rPr lang="en-GB" sz="2608">
                <a:solidFill>
                  <a:schemeClr val="dk1"/>
                </a:solidFill>
                <a:latin typeface="Century Gothic"/>
                <a:ea typeface="Century Gothic"/>
                <a:cs typeface="Century Gothic"/>
                <a:sym typeface="Century Gothic"/>
              </a:rPr>
              <a:t>Class Charts</a:t>
            </a:r>
            <a:endParaRPr sz="2608">
              <a:solidFill>
                <a:schemeClr val="dk1"/>
              </a:solidFill>
              <a:latin typeface="Century Gothic"/>
              <a:ea typeface="Century Gothic"/>
              <a:cs typeface="Century Gothic"/>
              <a:sym typeface="Century Gothic"/>
            </a:endParaRPr>
          </a:p>
          <a:p>
            <a:pPr indent="-394215" lvl="0" marL="457200" rtl="0" algn="l">
              <a:spcBef>
                <a:spcPts val="0"/>
              </a:spcBef>
              <a:spcAft>
                <a:spcPts val="0"/>
              </a:spcAft>
              <a:buClr>
                <a:schemeClr val="dk1"/>
              </a:buClr>
              <a:buSzPts val="2608"/>
              <a:buFont typeface="Century Gothic"/>
              <a:buChar char="●"/>
            </a:pPr>
            <a:r>
              <a:rPr lang="en-GB" sz="2608">
                <a:solidFill>
                  <a:schemeClr val="dk1"/>
                </a:solidFill>
                <a:latin typeface="Century Gothic"/>
                <a:ea typeface="Century Gothic"/>
                <a:cs typeface="Century Gothic"/>
                <a:sym typeface="Century Gothic"/>
              </a:rPr>
              <a:t>Parent Information Evenings</a:t>
            </a:r>
            <a:endParaRPr sz="2608">
              <a:solidFill>
                <a:schemeClr val="dk1"/>
              </a:solidFill>
              <a:latin typeface="Century Gothic"/>
              <a:ea typeface="Century Gothic"/>
              <a:cs typeface="Century Gothic"/>
              <a:sym typeface="Century Gothic"/>
            </a:endParaRPr>
          </a:p>
          <a:p>
            <a:pPr indent="-394215" lvl="0" marL="457200" rtl="0" algn="l">
              <a:spcBef>
                <a:spcPts val="0"/>
              </a:spcBef>
              <a:spcAft>
                <a:spcPts val="0"/>
              </a:spcAft>
              <a:buClr>
                <a:schemeClr val="dk1"/>
              </a:buClr>
              <a:buSzPts val="2608"/>
              <a:buFont typeface="Century Gothic"/>
              <a:buChar char="●"/>
            </a:pPr>
            <a:r>
              <a:rPr lang="en-GB" sz="2608">
                <a:solidFill>
                  <a:schemeClr val="dk1"/>
                </a:solidFill>
                <a:latin typeface="Century Gothic"/>
                <a:ea typeface="Century Gothic"/>
                <a:cs typeface="Century Gothic"/>
                <a:sym typeface="Century Gothic"/>
              </a:rPr>
              <a:t>Parent Consultations</a:t>
            </a:r>
            <a:endParaRPr sz="2608">
              <a:solidFill>
                <a:schemeClr val="dk1"/>
              </a:solidFill>
              <a:latin typeface="Century Gothic"/>
              <a:ea typeface="Century Gothic"/>
              <a:cs typeface="Century Gothic"/>
              <a:sym typeface="Century Gothic"/>
            </a:endParaRPr>
          </a:p>
          <a:p>
            <a:pPr indent="-394215" lvl="0" marL="457200" rtl="0" algn="l">
              <a:spcBef>
                <a:spcPts val="0"/>
              </a:spcBef>
              <a:spcAft>
                <a:spcPts val="0"/>
              </a:spcAft>
              <a:buClr>
                <a:schemeClr val="dk1"/>
              </a:buClr>
              <a:buSzPts val="2608"/>
              <a:buFont typeface="Century Gothic"/>
              <a:buChar char="●"/>
            </a:pPr>
            <a:r>
              <a:rPr lang="en-GB" sz="2608">
                <a:solidFill>
                  <a:schemeClr val="dk1"/>
                </a:solidFill>
                <a:latin typeface="Century Gothic"/>
                <a:ea typeface="Century Gothic"/>
                <a:cs typeface="Century Gothic"/>
                <a:sym typeface="Century Gothic"/>
              </a:rPr>
              <a:t>Parents Evenings</a:t>
            </a:r>
            <a:endParaRPr sz="2608">
              <a:solidFill>
                <a:schemeClr val="dk1"/>
              </a:solidFill>
              <a:latin typeface="Century Gothic"/>
              <a:ea typeface="Century Gothic"/>
              <a:cs typeface="Century Gothic"/>
              <a:sym typeface="Century Gothic"/>
            </a:endParaRPr>
          </a:p>
          <a:p>
            <a:pPr indent="0" lvl="0" marL="457200" rtl="0" algn="l">
              <a:spcBef>
                <a:spcPts val="1200"/>
              </a:spcBef>
              <a:spcAft>
                <a:spcPts val="1200"/>
              </a:spcAft>
              <a:buNone/>
            </a:pPr>
            <a:r>
              <a:t/>
            </a:r>
            <a:endParaRPr sz="2608">
              <a:solidFill>
                <a:schemeClr val="dk1"/>
              </a:solidFill>
              <a:latin typeface="Century Gothic"/>
              <a:ea typeface="Century Gothic"/>
              <a:cs typeface="Century Gothic"/>
              <a:sym typeface="Century Gothic"/>
            </a:endParaRPr>
          </a:p>
        </p:txBody>
      </p:sp>
      <p:sp>
        <p:nvSpPr>
          <p:cNvPr id="360" name="Google Shape;360;p40"/>
          <p:cNvSpPr txBox="1"/>
          <p:nvPr/>
        </p:nvSpPr>
        <p:spPr>
          <a:xfrm>
            <a:off x="4822800" y="1752250"/>
            <a:ext cx="40095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t>If you have a question or concern about your child, please contact your child’s Form Tutor in the first instance via email.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41"/>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366" name="Google Shape;366;p41"/>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367" name="Google Shape;367;p41"/>
          <p:cNvSpPr txBox="1"/>
          <p:nvPr/>
        </p:nvSpPr>
        <p:spPr>
          <a:xfrm>
            <a:off x="1544775" y="89875"/>
            <a:ext cx="62697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100" u="sng">
                <a:solidFill>
                  <a:schemeClr val="dk1"/>
                </a:solidFill>
                <a:latin typeface="Century Gothic"/>
                <a:ea typeface="Century Gothic"/>
                <a:cs typeface="Century Gothic"/>
                <a:sym typeface="Century Gothic"/>
              </a:rPr>
              <a:t>Key Dates</a:t>
            </a:r>
            <a:endParaRPr sz="3100" u="sng">
              <a:solidFill>
                <a:schemeClr val="dk1"/>
              </a:solidFill>
              <a:latin typeface="Century Gothic"/>
              <a:ea typeface="Century Gothic"/>
              <a:cs typeface="Century Gothic"/>
              <a:sym typeface="Century Gothic"/>
            </a:endParaRPr>
          </a:p>
        </p:txBody>
      </p:sp>
      <p:sp>
        <p:nvSpPr>
          <p:cNvPr id="368" name="Google Shape;368;p41"/>
          <p:cNvSpPr txBox="1"/>
          <p:nvPr>
            <p:ph idx="1" type="body"/>
          </p:nvPr>
        </p:nvSpPr>
        <p:spPr>
          <a:xfrm>
            <a:off x="311700" y="1152475"/>
            <a:ext cx="4914900" cy="38802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GB" u="sng">
                <a:solidFill>
                  <a:schemeClr val="hlink"/>
                </a:solidFill>
                <a:hlinkClick r:id="rId5"/>
              </a:rPr>
              <a:t>https://thekingswayschool.com/parents/our-calendar</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t>Year 7 Key Dates</a:t>
            </a:r>
            <a:r>
              <a:rPr lang="en-GB"/>
              <a:t> </a:t>
            </a:r>
            <a:endParaRPr/>
          </a:p>
          <a:p>
            <a:pPr indent="0" lvl="0" marL="0" rtl="0" algn="l">
              <a:spcBef>
                <a:spcPts val="1200"/>
              </a:spcBef>
              <a:spcAft>
                <a:spcPts val="0"/>
              </a:spcAft>
              <a:buNone/>
            </a:pPr>
            <a:r>
              <a:rPr lang="en-GB" u="sng">
                <a:solidFill>
                  <a:schemeClr val="hlink"/>
                </a:solidFill>
                <a:hlinkClick r:id="rId6"/>
              </a:rPr>
              <a:t>https://files.schudio.com/the-kingsway-school/files/documents/Y7_Key_Dates_2025-26(1).pdf</a:t>
            </a:r>
            <a:endParaRPr/>
          </a:p>
          <a:p>
            <a:pPr indent="0" lvl="0" marL="0" rtl="0" algn="l">
              <a:spcBef>
                <a:spcPts val="1200"/>
              </a:spcBef>
              <a:spcAft>
                <a:spcPts val="0"/>
              </a:spcAft>
              <a:buNone/>
            </a:pPr>
            <a:r>
              <a:rPr b="1" lang="en-GB"/>
              <a:t>Year 8 Key Dates</a:t>
            </a:r>
            <a:endParaRPr b="1"/>
          </a:p>
          <a:p>
            <a:pPr indent="0" lvl="0" marL="0" rtl="0" algn="l">
              <a:spcBef>
                <a:spcPts val="1200"/>
              </a:spcBef>
              <a:spcAft>
                <a:spcPts val="0"/>
              </a:spcAft>
              <a:buNone/>
            </a:pPr>
            <a:r>
              <a:rPr lang="en-GB" u="sng">
                <a:solidFill>
                  <a:schemeClr val="hlink"/>
                </a:solidFill>
                <a:hlinkClick r:id="rId7"/>
              </a:rPr>
              <a:t>https://files.schudio.com/the-kingsway-school/files/documents/Y8_Key_Dates_2025-26.pdf</a:t>
            </a:r>
            <a:endParaRPr/>
          </a:p>
          <a:p>
            <a:pPr indent="0" lvl="0" marL="0" rtl="0" algn="l">
              <a:spcBef>
                <a:spcPts val="1200"/>
              </a:spcBef>
              <a:spcAft>
                <a:spcPts val="0"/>
              </a:spcAft>
              <a:buNone/>
            </a:pPr>
            <a:r>
              <a:rPr b="1" lang="en-GB"/>
              <a:t>Year 9 Key Dates</a:t>
            </a:r>
            <a:endParaRPr b="1"/>
          </a:p>
          <a:p>
            <a:pPr indent="0" lvl="0" marL="0" rtl="0" algn="l">
              <a:spcBef>
                <a:spcPts val="1200"/>
              </a:spcBef>
              <a:spcAft>
                <a:spcPts val="0"/>
              </a:spcAft>
              <a:buNone/>
            </a:pPr>
            <a:r>
              <a:rPr b="1" lang="en-GB" u="sng">
                <a:solidFill>
                  <a:schemeClr val="hlink"/>
                </a:solidFill>
                <a:hlinkClick r:id="rId8"/>
              </a:rPr>
              <a:t>https://files.schudio.com/the-kingsway-school/files/documents/Y9_School_Calendar_overview_of_key_dates.pdf</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t/>
            </a:r>
            <a:endParaRPr/>
          </a:p>
        </p:txBody>
      </p:sp>
      <p:pic>
        <p:nvPicPr>
          <p:cNvPr id="369" name="Google Shape;369;p41"/>
          <p:cNvPicPr preferRelativeResize="0"/>
          <p:nvPr/>
        </p:nvPicPr>
        <p:blipFill>
          <a:blip r:embed="rId9">
            <a:alphaModFix/>
          </a:blip>
          <a:stretch>
            <a:fillRect/>
          </a:stretch>
        </p:blipFill>
        <p:spPr>
          <a:xfrm>
            <a:off x="5402100" y="1304875"/>
            <a:ext cx="3589499" cy="32200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4294967295" type="title"/>
          </p:nvPr>
        </p:nvSpPr>
        <p:spPr>
          <a:xfrm>
            <a:off x="311700" y="134750"/>
            <a:ext cx="8520600" cy="1017600"/>
          </a:xfrm>
          <a:prstGeom prst="rect">
            <a:avLst/>
          </a:prstGeom>
          <a:noFill/>
          <a:ln>
            <a:noFill/>
          </a:ln>
        </p:spPr>
        <p:txBody>
          <a:bodyPr anchorCtr="0" anchor="t" bIns="68575" lIns="68575" spcFirstLastPara="1" rIns="68575" wrap="square" tIns="68575">
            <a:normAutofit/>
          </a:bodyPr>
          <a:lstStyle/>
          <a:p>
            <a:pPr indent="0" lvl="0" marL="0" rtl="0" algn="ctr">
              <a:lnSpc>
                <a:spcPct val="100000"/>
              </a:lnSpc>
              <a:spcBef>
                <a:spcPts val="0"/>
              </a:spcBef>
              <a:spcAft>
                <a:spcPts val="0"/>
              </a:spcAft>
              <a:buSzPts val="2100"/>
              <a:buNone/>
            </a:pPr>
            <a:r>
              <a:rPr lang="en-GB">
                <a:latin typeface="Century Gothic"/>
                <a:ea typeface="Century Gothic"/>
                <a:cs typeface="Century Gothic"/>
                <a:sym typeface="Century Gothic"/>
              </a:rPr>
              <a:t>Our vision and your house system</a:t>
            </a:r>
            <a:endParaRPr>
              <a:latin typeface="Century Gothic"/>
              <a:ea typeface="Century Gothic"/>
              <a:cs typeface="Century Gothic"/>
              <a:sym typeface="Century Gothic"/>
            </a:endParaRPr>
          </a:p>
        </p:txBody>
      </p:sp>
      <p:pic>
        <p:nvPicPr>
          <p:cNvPr id="91" name="Google Shape;91;p17"/>
          <p:cNvPicPr preferRelativeResize="0"/>
          <p:nvPr/>
        </p:nvPicPr>
        <p:blipFill rotWithShape="1">
          <a:blip r:embed="rId3">
            <a:alphaModFix/>
          </a:blip>
          <a:srcRect b="0" l="0" r="0" t="0"/>
          <a:stretch/>
        </p:blipFill>
        <p:spPr>
          <a:xfrm>
            <a:off x="311700" y="134750"/>
            <a:ext cx="1017725" cy="1017725"/>
          </a:xfrm>
          <a:prstGeom prst="rect">
            <a:avLst/>
          </a:prstGeom>
          <a:noFill/>
          <a:ln>
            <a:noFill/>
          </a:ln>
        </p:spPr>
      </p:pic>
      <p:pic>
        <p:nvPicPr>
          <p:cNvPr id="92" name="Google Shape;92;p17"/>
          <p:cNvPicPr preferRelativeResize="0"/>
          <p:nvPr/>
        </p:nvPicPr>
        <p:blipFill rotWithShape="1">
          <a:blip r:embed="rId4">
            <a:alphaModFix/>
          </a:blip>
          <a:srcRect b="0" l="0" r="0" t="0"/>
          <a:stretch/>
        </p:blipFill>
        <p:spPr>
          <a:xfrm>
            <a:off x="7814575" y="134750"/>
            <a:ext cx="1017725" cy="1017725"/>
          </a:xfrm>
          <a:prstGeom prst="rect">
            <a:avLst/>
          </a:prstGeom>
          <a:noFill/>
          <a:ln>
            <a:noFill/>
          </a:ln>
        </p:spPr>
      </p:pic>
      <p:pic>
        <p:nvPicPr>
          <p:cNvPr id="93" name="Google Shape;93;p17"/>
          <p:cNvPicPr preferRelativeResize="0"/>
          <p:nvPr/>
        </p:nvPicPr>
        <p:blipFill>
          <a:blip r:embed="rId5">
            <a:alphaModFix/>
          </a:blip>
          <a:stretch>
            <a:fillRect/>
          </a:stretch>
        </p:blipFill>
        <p:spPr>
          <a:xfrm>
            <a:off x="2707850" y="919838"/>
            <a:ext cx="3579624" cy="3303826"/>
          </a:xfrm>
          <a:prstGeom prst="rect">
            <a:avLst/>
          </a:prstGeom>
          <a:noFill/>
          <a:ln>
            <a:noFill/>
          </a:ln>
        </p:spPr>
      </p:pic>
      <p:sp>
        <p:nvSpPr>
          <p:cNvPr id="94" name="Google Shape;94;p17"/>
          <p:cNvSpPr txBox="1"/>
          <p:nvPr/>
        </p:nvSpPr>
        <p:spPr>
          <a:xfrm>
            <a:off x="311699" y="1818750"/>
            <a:ext cx="2396100" cy="753000"/>
          </a:xfrm>
          <a:prstGeom prst="rect">
            <a:avLst/>
          </a:prstGeom>
          <a:solidFill>
            <a:srgbClr val="FFF2CC"/>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GB" sz="2300">
                <a:latin typeface="Century Gothic"/>
                <a:ea typeface="Century Gothic"/>
                <a:cs typeface="Century Gothic"/>
                <a:sym typeface="Century Gothic"/>
              </a:rPr>
              <a:t>Community</a:t>
            </a:r>
            <a:r>
              <a:rPr b="0" i="0" lang="en-GB" sz="2300" u="none" cap="none" strike="noStrike">
                <a:solidFill>
                  <a:srgbClr val="000000"/>
                </a:solidFill>
                <a:latin typeface="Century Gothic"/>
                <a:ea typeface="Century Gothic"/>
                <a:cs typeface="Century Gothic"/>
                <a:sym typeface="Century Gothic"/>
              </a:rPr>
              <a:t> </a:t>
            </a:r>
            <a:endParaRPr b="0" i="0" sz="2300" u="none" cap="none" strike="noStrike">
              <a:solidFill>
                <a:srgbClr val="000000"/>
              </a:solidFill>
              <a:latin typeface="Century Gothic"/>
              <a:ea typeface="Century Gothic"/>
              <a:cs typeface="Century Gothic"/>
              <a:sym typeface="Century Gothic"/>
            </a:endParaRPr>
          </a:p>
        </p:txBody>
      </p:sp>
      <p:sp>
        <p:nvSpPr>
          <p:cNvPr id="95" name="Google Shape;95;p17"/>
          <p:cNvSpPr txBox="1"/>
          <p:nvPr/>
        </p:nvSpPr>
        <p:spPr>
          <a:xfrm>
            <a:off x="6287463" y="1939938"/>
            <a:ext cx="2558400" cy="753000"/>
          </a:xfrm>
          <a:prstGeom prst="rect">
            <a:avLst/>
          </a:prstGeom>
          <a:solidFill>
            <a:srgbClr val="F4CCCC"/>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GB" sz="2300">
                <a:latin typeface="Century Gothic"/>
                <a:ea typeface="Century Gothic"/>
                <a:cs typeface="Century Gothic"/>
                <a:sym typeface="Century Gothic"/>
              </a:rPr>
              <a:t>Compassion</a:t>
            </a:r>
            <a:endParaRPr b="0" i="0" sz="2300" u="none" cap="none" strike="noStrike">
              <a:solidFill>
                <a:srgbClr val="000000"/>
              </a:solidFill>
              <a:latin typeface="Century Gothic"/>
              <a:ea typeface="Century Gothic"/>
              <a:cs typeface="Century Gothic"/>
              <a:sym typeface="Century Gothic"/>
            </a:endParaRPr>
          </a:p>
        </p:txBody>
      </p:sp>
      <p:sp>
        <p:nvSpPr>
          <p:cNvPr id="96" name="Google Shape;96;p17"/>
          <p:cNvSpPr txBox="1"/>
          <p:nvPr/>
        </p:nvSpPr>
        <p:spPr>
          <a:xfrm>
            <a:off x="3218450" y="4305613"/>
            <a:ext cx="2558400" cy="753000"/>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GB" sz="2300">
                <a:latin typeface="Century Gothic"/>
                <a:ea typeface="Century Gothic"/>
                <a:cs typeface="Century Gothic"/>
                <a:sym typeface="Century Gothic"/>
              </a:rPr>
              <a:t>Curriculum</a:t>
            </a:r>
            <a:endParaRPr b="0" i="0" sz="2300" u="none" cap="none" strike="noStrike">
              <a:solidFill>
                <a:srgbClr val="000000"/>
              </a:solidFill>
              <a:latin typeface="Century Gothic"/>
              <a:ea typeface="Century Gothic"/>
              <a:cs typeface="Century Gothic"/>
              <a:sym typeface="Century Gothic"/>
            </a:endParaRPr>
          </a:p>
        </p:txBody>
      </p:sp>
      <p:pic>
        <p:nvPicPr>
          <p:cNvPr id="97" name="Google Shape;97;p17"/>
          <p:cNvPicPr preferRelativeResize="0"/>
          <p:nvPr/>
        </p:nvPicPr>
        <p:blipFill>
          <a:blip r:embed="rId6">
            <a:alphaModFix/>
          </a:blip>
          <a:stretch>
            <a:fillRect/>
          </a:stretch>
        </p:blipFill>
        <p:spPr>
          <a:xfrm>
            <a:off x="3957563" y="2783475"/>
            <a:ext cx="1080202" cy="30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1544775" y="134750"/>
            <a:ext cx="6269700" cy="169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a:latin typeface="Century Gothic"/>
                <a:ea typeface="Century Gothic"/>
                <a:cs typeface="Century Gothic"/>
                <a:sym typeface="Century Gothic"/>
              </a:rPr>
              <a:t>House Standings</a:t>
            </a:r>
            <a:endParaRPr b="1">
              <a:latin typeface="Century Gothic"/>
              <a:ea typeface="Century Gothic"/>
              <a:cs typeface="Century Gothic"/>
              <a:sym typeface="Century Gothic"/>
            </a:endParaRPr>
          </a:p>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103" name="Google Shape;103;p18"/>
          <p:cNvSpPr txBox="1"/>
          <p:nvPr/>
        </p:nvSpPr>
        <p:spPr>
          <a:xfrm>
            <a:off x="482200" y="1152475"/>
            <a:ext cx="8312100" cy="37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104" name="Google Shape;104;p18"/>
          <p:cNvSpPr txBox="1"/>
          <p:nvPr/>
        </p:nvSpPr>
        <p:spPr>
          <a:xfrm>
            <a:off x="482200" y="1152475"/>
            <a:ext cx="8312100" cy="38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 name="Google Shape;105;p18"/>
          <p:cNvSpPr txBox="1"/>
          <p:nvPr/>
        </p:nvSpPr>
        <p:spPr>
          <a:xfrm>
            <a:off x="499375" y="1331650"/>
            <a:ext cx="8312100" cy="3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106" name="Google Shape;106;p18"/>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107" name="Google Shape;107;p18"/>
          <p:cNvSpPr txBox="1"/>
          <p:nvPr/>
        </p:nvSpPr>
        <p:spPr>
          <a:xfrm>
            <a:off x="499375" y="1152475"/>
            <a:ext cx="8312100" cy="38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50">
              <a:solidFill>
                <a:schemeClr val="dk1"/>
              </a:solidFill>
              <a:latin typeface="Century Gothic"/>
              <a:ea typeface="Century Gothic"/>
              <a:cs typeface="Century Gothic"/>
              <a:sym typeface="Century Gothic"/>
            </a:endParaRPr>
          </a:p>
        </p:txBody>
      </p:sp>
      <p:sp>
        <p:nvSpPr>
          <p:cNvPr id="108" name="Google Shape;108;p18"/>
          <p:cNvSpPr txBox="1"/>
          <p:nvPr/>
        </p:nvSpPr>
        <p:spPr>
          <a:xfrm>
            <a:off x="482200" y="1152475"/>
            <a:ext cx="8312100" cy="34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109" name="Google Shape;109;p18"/>
          <p:cNvSpPr txBox="1"/>
          <p:nvPr/>
        </p:nvSpPr>
        <p:spPr>
          <a:xfrm>
            <a:off x="523075" y="1127200"/>
            <a:ext cx="8264700" cy="39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sp>
        <p:nvSpPr>
          <p:cNvPr id="110" name="Google Shape;110;p18"/>
          <p:cNvSpPr txBox="1"/>
          <p:nvPr/>
        </p:nvSpPr>
        <p:spPr>
          <a:xfrm>
            <a:off x="499375" y="1152475"/>
            <a:ext cx="8312100" cy="3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pic>
        <p:nvPicPr>
          <p:cNvPr id="111" name="Google Shape;111;p18" title="TKS_SQ.jpg"/>
          <p:cNvPicPr preferRelativeResize="0"/>
          <p:nvPr/>
        </p:nvPicPr>
        <p:blipFill rotWithShape="1">
          <a:blip r:embed="rId3">
            <a:alphaModFix/>
          </a:blip>
          <a:srcRect b="0" l="0" r="0" t="0"/>
          <a:stretch/>
        </p:blipFill>
        <p:spPr>
          <a:xfrm>
            <a:off x="311700" y="134750"/>
            <a:ext cx="1062575" cy="1062575"/>
          </a:xfrm>
          <a:prstGeom prst="rect">
            <a:avLst/>
          </a:prstGeom>
          <a:noFill/>
          <a:ln>
            <a:noFill/>
          </a:ln>
        </p:spPr>
      </p:pic>
      <p:pic>
        <p:nvPicPr>
          <p:cNvPr id="112" name="Google Shape;112;p18" title="ELT_SQ.jpg"/>
          <p:cNvPicPr preferRelativeResize="0"/>
          <p:nvPr/>
        </p:nvPicPr>
        <p:blipFill rotWithShape="1">
          <a:blip r:embed="rId4">
            <a:alphaModFix/>
          </a:blip>
          <a:srcRect b="0" l="0" r="0" t="0"/>
          <a:stretch/>
        </p:blipFill>
        <p:spPr>
          <a:xfrm>
            <a:off x="7814575" y="134750"/>
            <a:ext cx="1017725" cy="1017725"/>
          </a:xfrm>
          <a:prstGeom prst="rect">
            <a:avLst/>
          </a:prstGeom>
          <a:noFill/>
          <a:ln>
            <a:noFill/>
          </a:ln>
        </p:spPr>
      </p:pic>
      <p:graphicFrame>
        <p:nvGraphicFramePr>
          <p:cNvPr id="113" name="Google Shape;113;p18"/>
          <p:cNvGraphicFramePr/>
          <p:nvPr/>
        </p:nvGraphicFramePr>
        <p:xfrm>
          <a:off x="1018750" y="2003950"/>
          <a:ext cx="3000000" cy="3000000"/>
        </p:xfrm>
        <a:graphic>
          <a:graphicData uri="http://schemas.openxmlformats.org/drawingml/2006/table">
            <a:tbl>
              <a:tblPr>
                <a:noFill/>
                <a:tableStyleId>{AEDB4A91-8435-4A32-8DE2-9058ABE31515}</a:tableStyleId>
              </a:tblPr>
              <a:tblGrid>
                <a:gridCol w="2413000"/>
                <a:gridCol w="2413000"/>
                <a:gridCol w="2413000"/>
              </a:tblGrid>
              <a:tr h="381000">
                <a:tc gridSpan="3">
                  <a:txBody>
                    <a:bodyPr/>
                    <a:lstStyle/>
                    <a:p>
                      <a:pPr indent="0" lvl="0" marL="0" rtl="0" algn="ctr">
                        <a:spcBef>
                          <a:spcPts val="0"/>
                        </a:spcBef>
                        <a:spcAft>
                          <a:spcPts val="0"/>
                        </a:spcAft>
                        <a:buNone/>
                      </a:pPr>
                      <a:r>
                        <a:rPr lang="en-GB" sz="1600">
                          <a:latin typeface="Century Gothic"/>
                          <a:ea typeface="Century Gothic"/>
                          <a:cs typeface="Century Gothic"/>
                          <a:sym typeface="Century Gothic"/>
                        </a:rPr>
                        <a:t>Our Overall House Standings are…</a:t>
                      </a:r>
                      <a:endParaRPr sz="1600">
                        <a:latin typeface="Century Gothic"/>
                        <a:ea typeface="Century Gothic"/>
                        <a:cs typeface="Century Gothic"/>
                        <a:sym typeface="Century Gothic"/>
                      </a:endParaRPr>
                    </a:p>
                  </a:txBody>
                  <a:tcPr marT="91425" marB="91425" marR="91425" marL="91425"/>
                </a:tc>
                <a:tc hMerge="1"/>
                <a:tc hMerge="1"/>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lang="en-GB" sz="1600">
                          <a:latin typeface="Century Gothic"/>
                          <a:ea typeface="Century Gothic"/>
                          <a:cs typeface="Century Gothic"/>
                          <a:sym typeface="Century Gothic"/>
                        </a:rPr>
                        <a:t>1st:  100 Points</a:t>
                      </a:r>
                      <a:endParaRPr sz="16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GB" sz="1600">
                          <a:latin typeface="Century Gothic"/>
                          <a:ea typeface="Century Gothic"/>
                          <a:cs typeface="Century Gothic"/>
                          <a:sym typeface="Century Gothic"/>
                        </a:rPr>
                        <a:t>2nd:  80 Points</a:t>
                      </a:r>
                      <a:endParaRPr sz="16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GB" sz="1600">
                          <a:latin typeface="Century Gothic"/>
                          <a:ea typeface="Century Gothic"/>
                          <a:cs typeface="Century Gothic"/>
                          <a:sym typeface="Century Gothic"/>
                        </a:rPr>
                        <a:t>3rd:  65 Points</a:t>
                      </a:r>
                      <a:endParaRPr sz="1600">
                        <a:latin typeface="Century Gothic"/>
                        <a:ea typeface="Century Gothic"/>
                        <a:cs typeface="Century Gothic"/>
                        <a:sym typeface="Century Gothic"/>
                      </a:endParaRPr>
                    </a:p>
                  </a:txBody>
                  <a:tcPr marT="91425" marB="91425" marR="91425" marL="91425"/>
                </a:tc>
              </a:tr>
            </a:tbl>
          </a:graphicData>
        </a:graphic>
      </p:graphicFrame>
      <p:pic>
        <p:nvPicPr>
          <p:cNvPr descr="Black and white shield silhouette (provided by Getty Images)" id="114" name="Google Shape;114;p18"/>
          <p:cNvPicPr preferRelativeResize="0"/>
          <p:nvPr/>
        </p:nvPicPr>
        <p:blipFill>
          <a:blip r:embed="rId5">
            <a:alphaModFix/>
          </a:blip>
          <a:stretch>
            <a:fillRect/>
          </a:stretch>
        </p:blipFill>
        <p:spPr>
          <a:xfrm>
            <a:off x="1458250" y="2672863"/>
            <a:ext cx="1564073" cy="1564073"/>
          </a:xfrm>
          <a:prstGeom prst="rect">
            <a:avLst/>
          </a:prstGeom>
          <a:noFill/>
          <a:ln>
            <a:noFill/>
          </a:ln>
        </p:spPr>
      </p:pic>
      <p:pic>
        <p:nvPicPr>
          <p:cNvPr descr="Black and white shield silhouette (provided by Getty Images)" id="115" name="Google Shape;115;p18"/>
          <p:cNvPicPr preferRelativeResize="0"/>
          <p:nvPr/>
        </p:nvPicPr>
        <p:blipFill>
          <a:blip r:embed="rId5">
            <a:alphaModFix/>
          </a:blip>
          <a:stretch>
            <a:fillRect/>
          </a:stretch>
        </p:blipFill>
        <p:spPr>
          <a:xfrm>
            <a:off x="3873388" y="2700125"/>
            <a:ext cx="1564073" cy="1564073"/>
          </a:xfrm>
          <a:prstGeom prst="rect">
            <a:avLst/>
          </a:prstGeom>
          <a:noFill/>
          <a:ln>
            <a:noFill/>
          </a:ln>
        </p:spPr>
      </p:pic>
      <p:pic>
        <p:nvPicPr>
          <p:cNvPr descr="Black and white shield silhouette (provided by Getty Images)" id="116" name="Google Shape;116;p18"/>
          <p:cNvPicPr preferRelativeResize="0"/>
          <p:nvPr/>
        </p:nvPicPr>
        <p:blipFill>
          <a:blip r:embed="rId5">
            <a:alphaModFix/>
          </a:blip>
          <a:stretch>
            <a:fillRect/>
          </a:stretch>
        </p:blipFill>
        <p:spPr>
          <a:xfrm>
            <a:off x="6288525" y="2633788"/>
            <a:ext cx="1564073" cy="1564073"/>
          </a:xfrm>
          <a:prstGeom prst="rect">
            <a:avLst/>
          </a:prstGeom>
          <a:noFill/>
          <a:ln>
            <a:noFill/>
          </a:ln>
        </p:spPr>
      </p:pic>
      <p:sp>
        <p:nvSpPr>
          <p:cNvPr id="117" name="Google Shape;117;p18"/>
          <p:cNvSpPr txBox="1"/>
          <p:nvPr/>
        </p:nvSpPr>
        <p:spPr>
          <a:xfrm>
            <a:off x="1544775" y="701275"/>
            <a:ext cx="6034500" cy="11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This week, points were awarded for:</a:t>
            </a:r>
            <a:endParaRPr sz="1200">
              <a:solidFill>
                <a:schemeClr val="dk1"/>
              </a:solidFill>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n-GB" sz="1200">
                <a:solidFill>
                  <a:schemeClr val="dk1"/>
                </a:solidFill>
                <a:latin typeface="Century Gothic"/>
                <a:ea typeface="Century Gothic"/>
                <a:cs typeface="Century Gothic"/>
                <a:sym typeface="Century Gothic"/>
              </a:rPr>
              <a:t>House with highest attendance</a:t>
            </a:r>
            <a:endParaRPr sz="1200">
              <a:solidFill>
                <a:schemeClr val="dk1"/>
              </a:solidFill>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n-GB" sz="1200">
                <a:solidFill>
                  <a:schemeClr val="dk1"/>
                </a:solidFill>
                <a:latin typeface="Century Gothic"/>
                <a:ea typeface="Century Gothic"/>
                <a:cs typeface="Century Gothic"/>
                <a:sym typeface="Century Gothic"/>
              </a:rPr>
              <a:t>House with most positive points</a:t>
            </a:r>
            <a:endParaRPr sz="1200">
              <a:solidFill>
                <a:schemeClr val="dk1"/>
              </a:solidFill>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n-GB" sz="1200">
                <a:solidFill>
                  <a:schemeClr val="dk1"/>
                </a:solidFill>
                <a:latin typeface="Century Gothic"/>
                <a:ea typeface="Century Gothic"/>
                <a:cs typeface="Century Gothic"/>
                <a:sym typeface="Century Gothic"/>
              </a:rPr>
              <a:t>House with the most points for ‘good attitude’</a:t>
            </a:r>
            <a:endParaRPr sz="1200">
              <a:solidFill>
                <a:schemeClr val="dk1"/>
              </a:solidFill>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n-GB" sz="1200">
                <a:solidFill>
                  <a:schemeClr val="dk1"/>
                </a:solidFill>
                <a:latin typeface="Century Gothic"/>
                <a:ea typeface="Century Gothic"/>
                <a:cs typeface="Century Gothic"/>
                <a:sym typeface="Century Gothic"/>
              </a:rPr>
              <a:t>House with the best punctuality</a:t>
            </a:r>
            <a:endParaRPr sz="1200">
              <a:solidFill>
                <a:schemeClr val="dk1"/>
              </a:solidFill>
              <a:latin typeface="Century Gothic"/>
              <a:ea typeface="Century Gothic"/>
              <a:cs typeface="Century Gothic"/>
              <a:sym typeface="Century Gothic"/>
            </a:endParaRPr>
          </a:p>
        </p:txBody>
      </p:sp>
      <p:sp>
        <p:nvSpPr>
          <p:cNvPr id="118" name="Google Shape;118;p18"/>
          <p:cNvSpPr txBox="1"/>
          <p:nvPr/>
        </p:nvSpPr>
        <p:spPr>
          <a:xfrm>
            <a:off x="1816275" y="3167950"/>
            <a:ext cx="8406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entury Gothic"/>
                <a:ea typeface="Century Gothic"/>
                <a:cs typeface="Century Gothic"/>
                <a:sym typeface="Century Gothic"/>
              </a:rPr>
              <a:t>LOGOS</a:t>
            </a:r>
            <a:endParaRPr b="1">
              <a:solidFill>
                <a:schemeClr val="dk1"/>
              </a:solidFill>
              <a:latin typeface="Century Gothic"/>
              <a:ea typeface="Century Gothic"/>
              <a:cs typeface="Century Gothic"/>
              <a:sym typeface="Century Gothic"/>
            </a:endParaRPr>
          </a:p>
        </p:txBody>
      </p:sp>
      <p:sp>
        <p:nvSpPr>
          <p:cNvPr id="119" name="Google Shape;119;p18"/>
          <p:cNvSpPr txBox="1"/>
          <p:nvPr/>
        </p:nvSpPr>
        <p:spPr>
          <a:xfrm>
            <a:off x="4235125" y="3167950"/>
            <a:ext cx="840600" cy="3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chemeClr val="dk1"/>
                </a:solidFill>
                <a:latin typeface="Century Gothic"/>
                <a:ea typeface="Century Gothic"/>
                <a:cs typeface="Century Gothic"/>
                <a:sym typeface="Century Gothic"/>
              </a:rPr>
              <a:t>PATHOS</a:t>
            </a:r>
            <a:endParaRPr b="1" sz="1200">
              <a:solidFill>
                <a:schemeClr val="dk1"/>
              </a:solidFill>
              <a:latin typeface="Century Gothic"/>
              <a:ea typeface="Century Gothic"/>
              <a:cs typeface="Century Gothic"/>
              <a:sym typeface="Century Gothic"/>
            </a:endParaRPr>
          </a:p>
        </p:txBody>
      </p:sp>
      <p:sp>
        <p:nvSpPr>
          <p:cNvPr id="120" name="Google Shape;120;p18"/>
          <p:cNvSpPr txBox="1"/>
          <p:nvPr/>
        </p:nvSpPr>
        <p:spPr>
          <a:xfrm>
            <a:off x="6653975" y="3085625"/>
            <a:ext cx="840600" cy="3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Century Gothic"/>
                <a:ea typeface="Century Gothic"/>
                <a:cs typeface="Century Gothic"/>
                <a:sym typeface="Century Gothic"/>
              </a:rPr>
              <a:t>ETHOS</a:t>
            </a:r>
            <a:endParaRPr b="1">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24" name="Shape 124"/>
        <p:cNvGrpSpPr/>
        <p:nvPr/>
      </p:nvGrpSpPr>
      <p:grpSpPr>
        <a:xfrm>
          <a:off x="0" y="0"/>
          <a:ext cx="0" cy="0"/>
          <a:chOff x="0" y="0"/>
          <a:chExt cx="0" cy="0"/>
        </a:xfrm>
      </p:grpSpPr>
      <p:pic>
        <p:nvPicPr>
          <p:cNvPr id="125" name="Google Shape;125;p19"/>
          <p:cNvPicPr preferRelativeResize="0"/>
          <p:nvPr/>
        </p:nvPicPr>
        <p:blipFill>
          <a:blip r:embed="rId3">
            <a:alphaModFix/>
          </a:blip>
          <a:stretch>
            <a:fillRect/>
          </a:stretch>
        </p:blipFill>
        <p:spPr>
          <a:xfrm>
            <a:off x="311700" y="134750"/>
            <a:ext cx="1017725" cy="1017725"/>
          </a:xfrm>
          <a:prstGeom prst="rect">
            <a:avLst/>
          </a:prstGeom>
          <a:noFill/>
          <a:ln>
            <a:noFill/>
          </a:ln>
        </p:spPr>
      </p:pic>
      <p:pic>
        <p:nvPicPr>
          <p:cNvPr id="126" name="Google Shape;126;p19"/>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127" name="Google Shape;127;p19"/>
          <p:cNvSpPr txBox="1"/>
          <p:nvPr/>
        </p:nvSpPr>
        <p:spPr>
          <a:xfrm>
            <a:off x="311700" y="1228675"/>
            <a:ext cx="8520600" cy="3437700"/>
          </a:xfrm>
          <a:prstGeom prst="rect">
            <a:avLst/>
          </a:prstGeom>
          <a:noFill/>
          <a:ln>
            <a:noFill/>
          </a:ln>
        </p:spPr>
        <p:txBody>
          <a:bodyPr anchorCtr="0" anchor="b" bIns="91425" lIns="91425" spcFirstLastPara="1" rIns="91425" wrap="square" tIns="91425">
            <a:normAutofit fontScale="85000" lnSpcReduction="10000"/>
          </a:bodyPr>
          <a:lstStyle/>
          <a:p>
            <a:pPr indent="0" lvl="0" marL="0" rtl="0" algn="ctr">
              <a:spcBef>
                <a:spcPts val="0"/>
              </a:spcBef>
              <a:spcAft>
                <a:spcPts val="0"/>
              </a:spcAft>
              <a:buNone/>
            </a:pPr>
            <a:r>
              <a:rPr lang="en-GB" sz="5200">
                <a:latin typeface="Century Gothic"/>
                <a:ea typeface="Century Gothic"/>
                <a:cs typeface="Century Gothic"/>
                <a:sym typeface="Century Gothic"/>
              </a:rPr>
              <a:t>“Achieving success and transforming lives</a:t>
            </a:r>
            <a:endParaRPr sz="5200">
              <a:latin typeface="Century Gothic"/>
              <a:ea typeface="Century Gothic"/>
              <a:cs typeface="Century Gothic"/>
              <a:sym typeface="Century Gothic"/>
            </a:endParaRPr>
          </a:p>
          <a:p>
            <a:pPr indent="0" lvl="0" marL="0" rtl="0" algn="ctr">
              <a:spcBef>
                <a:spcPts val="0"/>
              </a:spcBef>
              <a:spcAft>
                <a:spcPts val="0"/>
              </a:spcAft>
              <a:buNone/>
            </a:pPr>
            <a:r>
              <a:rPr lang="en-GB" sz="5200">
                <a:latin typeface="Century Gothic"/>
                <a:ea typeface="Century Gothic"/>
                <a:cs typeface="Century Gothic"/>
                <a:sym typeface="Century Gothic"/>
              </a:rPr>
              <a:t>through</a:t>
            </a:r>
            <a:endParaRPr sz="5200">
              <a:latin typeface="Century Gothic"/>
              <a:ea typeface="Century Gothic"/>
              <a:cs typeface="Century Gothic"/>
              <a:sym typeface="Century Gothic"/>
            </a:endParaRPr>
          </a:p>
          <a:p>
            <a:pPr indent="0" lvl="0" marL="0" rtl="0" algn="l">
              <a:spcBef>
                <a:spcPts val="0"/>
              </a:spcBef>
              <a:spcAft>
                <a:spcPts val="0"/>
              </a:spcAft>
              <a:buNone/>
            </a:pPr>
            <a:r>
              <a:rPr lang="en-GB" sz="5200">
                <a:latin typeface="Century Gothic"/>
                <a:ea typeface="Century Gothic"/>
                <a:cs typeface="Century Gothic"/>
                <a:sym typeface="Century Gothic"/>
              </a:rPr>
              <a:t>compassion, community and </a:t>
            </a:r>
            <a:endParaRPr sz="5200">
              <a:latin typeface="Century Gothic"/>
              <a:ea typeface="Century Gothic"/>
              <a:cs typeface="Century Gothic"/>
              <a:sym typeface="Century Gothic"/>
            </a:endParaRPr>
          </a:p>
          <a:p>
            <a:pPr indent="0" lvl="0" marL="0" rtl="0" algn="ctr">
              <a:spcBef>
                <a:spcPts val="0"/>
              </a:spcBef>
              <a:spcAft>
                <a:spcPts val="0"/>
              </a:spcAft>
              <a:buNone/>
            </a:pPr>
            <a:r>
              <a:rPr lang="en-GB" sz="5200">
                <a:latin typeface="Century Gothic"/>
                <a:ea typeface="Century Gothic"/>
                <a:cs typeface="Century Gothic"/>
                <a:sym typeface="Century Gothic"/>
              </a:rPr>
              <a:t>curriculum”</a:t>
            </a:r>
            <a:endParaRPr sz="5200">
              <a:latin typeface="Century Gothic"/>
              <a:ea typeface="Century Gothic"/>
              <a:cs typeface="Century Gothic"/>
              <a:sym typeface="Century Gothic"/>
            </a:endParaRPr>
          </a:p>
        </p:txBody>
      </p:sp>
      <p:sp>
        <p:nvSpPr>
          <p:cNvPr id="128" name="Google Shape;128;p19"/>
          <p:cNvSpPr txBox="1"/>
          <p:nvPr/>
        </p:nvSpPr>
        <p:spPr>
          <a:xfrm>
            <a:off x="1893338" y="396775"/>
            <a:ext cx="5369400" cy="7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chemeClr val="dk1"/>
                </a:solidFill>
                <a:latin typeface="Century Gothic"/>
                <a:ea typeface="Century Gothic"/>
                <a:cs typeface="Century Gothic"/>
                <a:sym typeface="Century Gothic"/>
              </a:rPr>
              <a:t>Our vision and values</a:t>
            </a:r>
            <a:endParaRPr b="1" sz="2200">
              <a:solidFill>
                <a:schemeClr val="dk1"/>
              </a:solidFill>
              <a:latin typeface="Century Gothic"/>
              <a:ea typeface="Century Gothic"/>
              <a:cs typeface="Century Gothic"/>
              <a:sym typeface="Century Gothic"/>
            </a:endParaRPr>
          </a:p>
        </p:txBody>
      </p:sp>
      <p:pic>
        <p:nvPicPr>
          <p:cNvPr id="129" name="Google Shape;129;p19"/>
          <p:cNvPicPr preferRelativeResize="0"/>
          <p:nvPr/>
        </p:nvPicPr>
        <p:blipFill>
          <a:blip r:embed="rId5">
            <a:alphaModFix/>
          </a:blip>
          <a:stretch>
            <a:fillRect/>
          </a:stretch>
        </p:blipFill>
        <p:spPr>
          <a:xfrm>
            <a:off x="7693825" y="4071925"/>
            <a:ext cx="1450181" cy="10715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128325" y="-139012"/>
            <a:ext cx="9144000" cy="652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2307"/>
              <a:buFont typeface="Arial"/>
              <a:buNone/>
            </a:pPr>
            <a:r>
              <a:t/>
            </a:r>
            <a:endParaRPr b="1" sz="2600" u="sng">
              <a:latin typeface="Century Gothic"/>
              <a:ea typeface="Century Gothic"/>
              <a:cs typeface="Century Gothic"/>
              <a:sym typeface="Century Gothic"/>
            </a:endParaRPr>
          </a:p>
          <a:p>
            <a:pPr indent="0" lvl="0" marL="0" rtl="0" algn="ctr">
              <a:spcBef>
                <a:spcPts val="0"/>
              </a:spcBef>
              <a:spcAft>
                <a:spcPts val="0"/>
              </a:spcAft>
              <a:buClr>
                <a:schemeClr val="dk1"/>
              </a:buClr>
              <a:buSzPct val="42307"/>
              <a:buFont typeface="Arial"/>
              <a:buNone/>
            </a:pPr>
            <a:r>
              <a:t/>
            </a:r>
            <a:endParaRPr b="1" sz="2600" u="sng">
              <a:latin typeface="Century Gothic"/>
              <a:ea typeface="Century Gothic"/>
              <a:cs typeface="Century Gothic"/>
              <a:sym typeface="Century Gothic"/>
            </a:endParaRPr>
          </a:p>
          <a:p>
            <a:pPr indent="0" lvl="0" marL="0" rtl="0" algn="ctr">
              <a:spcBef>
                <a:spcPts val="0"/>
              </a:spcBef>
              <a:spcAft>
                <a:spcPts val="0"/>
              </a:spcAft>
              <a:buNone/>
            </a:pPr>
            <a:r>
              <a:t/>
            </a:r>
            <a:endParaRPr b="1" sz="3200" u="sng">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p:txBody>
      </p:sp>
      <p:graphicFrame>
        <p:nvGraphicFramePr>
          <p:cNvPr id="135" name="Google Shape;135;p20"/>
          <p:cNvGraphicFramePr/>
          <p:nvPr/>
        </p:nvGraphicFramePr>
        <p:xfrm>
          <a:off x="1642669" y="292738"/>
          <a:ext cx="3000000" cy="3000000"/>
        </p:xfrm>
        <a:graphic>
          <a:graphicData uri="http://schemas.openxmlformats.org/drawingml/2006/table">
            <a:tbl>
              <a:tblPr>
                <a:noFill/>
                <a:tableStyleId>{AEDB4A91-8435-4A32-8DE2-9058ABE31515}</a:tableStyleId>
              </a:tblPr>
              <a:tblGrid>
                <a:gridCol w="2337725"/>
                <a:gridCol w="2337725"/>
                <a:gridCol w="2337725"/>
              </a:tblGrid>
              <a:tr h="622925">
                <a:tc gridSpan="3">
                  <a:txBody>
                    <a:bodyPr/>
                    <a:lstStyle/>
                    <a:p>
                      <a:pPr indent="0" lvl="0" marL="0" rtl="0" algn="ctr">
                        <a:spcBef>
                          <a:spcPts val="0"/>
                        </a:spcBef>
                        <a:spcAft>
                          <a:spcPts val="0"/>
                        </a:spcAft>
                        <a:buNone/>
                      </a:pPr>
                      <a:r>
                        <a:rPr b="1" lang="en-GB" sz="1400" u="sng">
                          <a:solidFill>
                            <a:schemeClr val="dk1"/>
                          </a:solidFill>
                          <a:latin typeface="Century Gothic"/>
                          <a:ea typeface="Century Gothic"/>
                          <a:cs typeface="Century Gothic"/>
                          <a:sym typeface="Century Gothic"/>
                        </a:rPr>
                        <a:t>The Cornerstone Curriculum at TKS:  Half-term One</a:t>
                      </a:r>
                      <a:endParaRPr b="1" sz="1400" u="sng">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GB" sz="1400" u="sng">
                          <a:solidFill>
                            <a:schemeClr val="dk1"/>
                          </a:solidFill>
                          <a:latin typeface="Century Gothic"/>
                          <a:ea typeface="Century Gothic"/>
                          <a:cs typeface="Century Gothic"/>
                          <a:sym typeface="Century Gothic"/>
                        </a:rPr>
                        <a:t>Our six themes (Golden Threads)</a:t>
                      </a:r>
                      <a:endParaRPr b="1" sz="1400" u="sng">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r h="1280525">
                <a:tc>
                  <a:txBody>
                    <a:bodyPr/>
                    <a:lstStyle/>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1875">
                <a:tc>
                  <a:txBody>
                    <a:bodyPr/>
                    <a:lstStyle/>
                    <a:p>
                      <a:pPr indent="0" lvl="0" marL="0" rtl="0" algn="ctr">
                        <a:spcBef>
                          <a:spcPts val="0"/>
                        </a:spcBef>
                        <a:spcAft>
                          <a:spcPts val="0"/>
                        </a:spcAft>
                        <a:buNone/>
                      </a:pPr>
                      <a:r>
                        <a:rPr lang="en-GB" sz="1400">
                          <a:solidFill>
                            <a:schemeClr val="dk1"/>
                          </a:solidFill>
                          <a:latin typeface="Century Gothic"/>
                          <a:ea typeface="Century Gothic"/>
                          <a:cs typeface="Century Gothic"/>
                          <a:sym typeface="Century Gothic"/>
                        </a:rPr>
                        <a:t>Vision and Values</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400">
                          <a:solidFill>
                            <a:schemeClr val="dk1"/>
                          </a:solidFill>
                          <a:latin typeface="Century Gothic"/>
                          <a:ea typeface="Century Gothic"/>
                          <a:cs typeface="Century Gothic"/>
                          <a:sym typeface="Century Gothic"/>
                        </a:rPr>
                        <a:t>Respectful Routines</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400">
                          <a:solidFill>
                            <a:schemeClr val="dk1"/>
                          </a:solidFill>
                          <a:latin typeface="Century Gothic"/>
                          <a:ea typeface="Century Gothic"/>
                          <a:cs typeface="Century Gothic"/>
                          <a:sym typeface="Century Gothic"/>
                        </a:rPr>
                        <a:t>Respecting Others</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80525">
                <a:tc>
                  <a:txBody>
                    <a:bodyPr/>
                    <a:lstStyle/>
                    <a:p>
                      <a:pPr indent="0" lvl="0" marL="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42150">
                <a:tc>
                  <a:txBody>
                    <a:bodyPr/>
                    <a:lstStyle/>
                    <a:p>
                      <a:pPr indent="0" lvl="0" marL="0" rtl="0" algn="ctr">
                        <a:spcBef>
                          <a:spcPts val="0"/>
                        </a:spcBef>
                        <a:spcAft>
                          <a:spcPts val="0"/>
                        </a:spcAft>
                        <a:buNone/>
                      </a:pPr>
                      <a:r>
                        <a:rPr lang="en-GB" sz="1400">
                          <a:solidFill>
                            <a:schemeClr val="dk1"/>
                          </a:solidFill>
                          <a:latin typeface="Century Gothic"/>
                          <a:ea typeface="Century Gothic"/>
                          <a:cs typeface="Century Gothic"/>
                          <a:sym typeface="Century Gothic"/>
                        </a:rPr>
                        <a:t>Managing emotions and coping with change</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400">
                          <a:solidFill>
                            <a:schemeClr val="dk1"/>
                          </a:solidFill>
                          <a:latin typeface="Century Gothic"/>
                          <a:ea typeface="Century Gothic"/>
                          <a:cs typeface="Century Gothic"/>
                          <a:sym typeface="Century Gothic"/>
                        </a:rPr>
                        <a:t>Restorative conversations to bring about change</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400">
                          <a:solidFill>
                            <a:schemeClr val="dk1"/>
                          </a:solidFill>
                          <a:latin typeface="Century Gothic"/>
                          <a:ea typeface="Century Gothic"/>
                          <a:cs typeface="Century Gothic"/>
                          <a:sym typeface="Century Gothic"/>
                        </a:rPr>
                        <a:t>Online Behaviour and Digital Etiquette</a:t>
                      </a:r>
                      <a:endParaRPr sz="14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136" name="Google Shape;136;p20"/>
          <p:cNvPicPr preferRelativeResize="0"/>
          <p:nvPr/>
        </p:nvPicPr>
        <p:blipFill>
          <a:blip r:embed="rId3">
            <a:alphaModFix/>
          </a:blip>
          <a:stretch>
            <a:fillRect/>
          </a:stretch>
        </p:blipFill>
        <p:spPr>
          <a:xfrm>
            <a:off x="0" y="0"/>
            <a:ext cx="1450181" cy="1071563"/>
          </a:xfrm>
          <a:prstGeom prst="rect">
            <a:avLst/>
          </a:prstGeom>
          <a:noFill/>
          <a:ln>
            <a:noFill/>
          </a:ln>
        </p:spPr>
      </p:pic>
      <p:pic>
        <p:nvPicPr>
          <p:cNvPr id="137" name="Google Shape;137;p20" title="World Wide Web Icon | Public domain vectors"/>
          <p:cNvPicPr preferRelativeResize="0"/>
          <p:nvPr/>
        </p:nvPicPr>
        <p:blipFill>
          <a:blip r:embed="rId4">
            <a:alphaModFix/>
          </a:blip>
          <a:stretch>
            <a:fillRect/>
          </a:stretch>
        </p:blipFill>
        <p:spPr>
          <a:xfrm>
            <a:off x="7068016" y="2810413"/>
            <a:ext cx="1076300" cy="1076300"/>
          </a:xfrm>
          <a:prstGeom prst="rect">
            <a:avLst/>
          </a:prstGeom>
          <a:noFill/>
          <a:ln>
            <a:noFill/>
          </a:ln>
        </p:spPr>
      </p:pic>
      <p:pic>
        <p:nvPicPr>
          <p:cNvPr descr="core values. Wooden letters on the office desk, informative and communication background (provided by Getty Images)" id="138" name="Google Shape;138;p20"/>
          <p:cNvPicPr preferRelativeResize="0"/>
          <p:nvPr/>
        </p:nvPicPr>
        <p:blipFill>
          <a:blip r:embed="rId5">
            <a:alphaModFix/>
          </a:blip>
          <a:stretch>
            <a:fillRect/>
          </a:stretch>
        </p:blipFill>
        <p:spPr>
          <a:xfrm>
            <a:off x="1761394" y="915675"/>
            <a:ext cx="1864474" cy="1242676"/>
          </a:xfrm>
          <a:prstGeom prst="rect">
            <a:avLst/>
          </a:prstGeom>
          <a:noFill/>
          <a:ln>
            <a:noFill/>
          </a:ln>
        </p:spPr>
      </p:pic>
      <p:pic>
        <p:nvPicPr>
          <p:cNvPr id="139" name="Google Shape;139;p20"/>
          <p:cNvPicPr preferRelativeResize="0"/>
          <p:nvPr/>
        </p:nvPicPr>
        <p:blipFill rotWithShape="1">
          <a:blip r:embed="rId6">
            <a:alphaModFix/>
          </a:blip>
          <a:srcRect b="14738" l="15976" r="14771" t="14809"/>
          <a:stretch/>
        </p:blipFill>
        <p:spPr>
          <a:xfrm>
            <a:off x="4608208" y="915675"/>
            <a:ext cx="1258681" cy="1280532"/>
          </a:xfrm>
          <a:prstGeom prst="rect">
            <a:avLst/>
          </a:prstGeom>
          <a:noFill/>
          <a:ln>
            <a:noFill/>
          </a:ln>
        </p:spPr>
      </p:pic>
      <p:pic>
        <p:nvPicPr>
          <p:cNvPr id="140" name="Google Shape;140;p20" title="File:Deus relationship anachist.png - Wikimedia Commons"/>
          <p:cNvPicPr preferRelativeResize="0"/>
          <p:nvPr/>
        </p:nvPicPr>
        <p:blipFill rotWithShape="1">
          <a:blip r:embed="rId7">
            <a:alphaModFix/>
          </a:blip>
          <a:srcRect b="0" l="0" r="0" t="0"/>
          <a:stretch/>
        </p:blipFill>
        <p:spPr>
          <a:xfrm>
            <a:off x="6784571" y="915675"/>
            <a:ext cx="1242675" cy="1242675"/>
          </a:xfrm>
          <a:prstGeom prst="rect">
            <a:avLst/>
          </a:prstGeom>
          <a:noFill/>
          <a:ln>
            <a:noFill/>
          </a:ln>
        </p:spPr>
      </p:pic>
      <p:pic>
        <p:nvPicPr>
          <p:cNvPr id="141" name="Google Shape;141;p20"/>
          <p:cNvPicPr preferRelativeResize="0"/>
          <p:nvPr/>
        </p:nvPicPr>
        <p:blipFill rotWithShape="1">
          <a:blip r:embed="rId8">
            <a:alphaModFix/>
          </a:blip>
          <a:srcRect b="0" l="6237" r="5656" t="20842"/>
          <a:stretch/>
        </p:blipFill>
        <p:spPr>
          <a:xfrm>
            <a:off x="1806806" y="2748853"/>
            <a:ext cx="1819068" cy="1199419"/>
          </a:xfrm>
          <a:prstGeom prst="rect">
            <a:avLst/>
          </a:prstGeom>
          <a:noFill/>
          <a:ln>
            <a:noFill/>
          </a:ln>
        </p:spPr>
      </p:pic>
      <p:pic>
        <p:nvPicPr>
          <p:cNvPr id="142" name="Google Shape;142;p20" title="File:Interview.svg - Wikimedia Commons"/>
          <p:cNvPicPr preferRelativeResize="0"/>
          <p:nvPr/>
        </p:nvPicPr>
        <p:blipFill>
          <a:blip r:embed="rId9">
            <a:alphaModFix/>
          </a:blip>
          <a:stretch>
            <a:fillRect/>
          </a:stretch>
        </p:blipFill>
        <p:spPr>
          <a:xfrm>
            <a:off x="4295367" y="2748844"/>
            <a:ext cx="1757584" cy="1242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0" y="0"/>
            <a:ext cx="9144000" cy="127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GB" sz="1700">
                <a:latin typeface="Century Gothic"/>
                <a:ea typeface="Century Gothic"/>
                <a:cs typeface="Century Gothic"/>
                <a:sym typeface="Century Gothic"/>
              </a:rPr>
              <a:t>Objective: ?</a:t>
            </a:r>
            <a:r>
              <a:rPr b="1" lang="en-GB" sz="1800" u="sng">
                <a:latin typeface="Century Gothic"/>
                <a:ea typeface="Century Gothic"/>
                <a:cs typeface="Century Gothic"/>
                <a:sym typeface="Century Gothic"/>
              </a:rPr>
              <a:t>How can we create a school community where everyone matters?</a:t>
            </a:r>
            <a:endParaRPr b="1" sz="2000" u="sng">
              <a:latin typeface="Century Gothic"/>
              <a:ea typeface="Century Gothic"/>
              <a:cs typeface="Century Gothic"/>
              <a:sym typeface="Century Gothic"/>
            </a:endParaRPr>
          </a:p>
          <a:p>
            <a:pPr indent="0" lvl="0" marL="0" rtl="0" algn="ctr">
              <a:spcBef>
                <a:spcPts val="0"/>
              </a:spcBef>
              <a:spcAft>
                <a:spcPts val="0"/>
              </a:spcAft>
              <a:buNone/>
            </a:pPr>
            <a:r>
              <a:rPr lang="en-GB">
                <a:latin typeface="Century Gothic"/>
                <a:ea typeface="Century Gothic"/>
                <a:cs typeface="Century Gothic"/>
                <a:sym typeface="Century Gothic"/>
              </a:rPr>
              <a:t>Hinge Question</a:t>
            </a:r>
            <a:endParaRPr>
              <a:latin typeface="Century Gothic"/>
              <a:ea typeface="Century Gothic"/>
              <a:cs typeface="Century Gothic"/>
              <a:sym typeface="Century Gothic"/>
            </a:endParaRPr>
          </a:p>
        </p:txBody>
      </p:sp>
      <p:graphicFrame>
        <p:nvGraphicFramePr>
          <p:cNvPr id="148" name="Google Shape;148;p21"/>
          <p:cNvGraphicFramePr/>
          <p:nvPr/>
        </p:nvGraphicFramePr>
        <p:xfrm>
          <a:off x="302388" y="2186450"/>
          <a:ext cx="3000000" cy="3000000"/>
        </p:xfrm>
        <a:graphic>
          <a:graphicData uri="http://schemas.openxmlformats.org/drawingml/2006/table">
            <a:tbl>
              <a:tblPr>
                <a:noFill/>
                <a:tableStyleId>{B5715D31-ACFC-42EF-A73C-95EF13855313}</a:tableStyleId>
              </a:tblPr>
              <a:tblGrid>
                <a:gridCol w="517000"/>
                <a:gridCol w="7147450"/>
                <a:gridCol w="748575"/>
              </a:tblGrid>
              <a:tr h="402550">
                <a:tc gridSpan="3">
                  <a:txBody>
                    <a:bodyPr/>
                    <a:lstStyle/>
                    <a:p>
                      <a:pPr indent="0" lvl="0" marL="0" rtl="0" algn="l">
                        <a:spcBef>
                          <a:spcPts val="0"/>
                        </a:spcBef>
                        <a:spcAft>
                          <a:spcPts val="0"/>
                        </a:spcAft>
                        <a:buNone/>
                      </a:pPr>
                      <a:r>
                        <a:rPr lang="en-GB" sz="2300">
                          <a:solidFill>
                            <a:schemeClr val="dk1"/>
                          </a:solidFill>
                          <a:latin typeface="Century Gothic"/>
                          <a:ea typeface="Century Gothic"/>
                          <a:cs typeface="Century Gothic"/>
                          <a:sym typeface="Century Gothic"/>
                        </a:rPr>
                        <a:t>Choose one of the following questions to discuss in your pair.</a:t>
                      </a:r>
                      <a:endParaRPr sz="2300">
                        <a:solidFill>
                          <a:schemeClr val="dk1"/>
                        </a:solidFill>
                        <a:latin typeface="Century Gothic"/>
                        <a:ea typeface="Century Gothic"/>
                        <a:cs typeface="Century Gothic"/>
                        <a:sym typeface="Century Gothic"/>
                      </a:endParaRPr>
                    </a:p>
                    <a:p>
                      <a:pPr indent="-336550" lvl="0" marL="457200" rtl="0" algn="l">
                        <a:lnSpc>
                          <a:spcPct val="115000"/>
                        </a:lnSpc>
                        <a:spcBef>
                          <a:spcPts val="0"/>
                        </a:spcBef>
                        <a:spcAft>
                          <a:spcPts val="0"/>
                        </a:spcAft>
                        <a:buClr>
                          <a:schemeClr val="dk1"/>
                        </a:buClr>
                        <a:buSzPts val="1700"/>
                        <a:buFont typeface="Century Gothic"/>
                        <a:buAutoNum type="arabicPeriod"/>
                      </a:pPr>
                      <a:r>
                        <a:rPr lang="en-GB" sz="1700">
                          <a:solidFill>
                            <a:schemeClr val="dk1"/>
                          </a:solidFill>
                          <a:latin typeface="Century Gothic"/>
                          <a:ea typeface="Century Gothic"/>
                          <a:cs typeface="Century Gothic"/>
                          <a:sym typeface="Century Gothic"/>
                        </a:rPr>
                        <a:t>What does achieving success mean for you?</a:t>
                      </a:r>
                      <a:endParaRPr sz="1700">
                        <a:solidFill>
                          <a:schemeClr val="dk1"/>
                        </a:solidFill>
                        <a:latin typeface="Century Gothic"/>
                        <a:ea typeface="Century Gothic"/>
                        <a:cs typeface="Century Gothic"/>
                        <a:sym typeface="Century Gothic"/>
                      </a:endParaRPr>
                    </a:p>
                    <a:p>
                      <a:pPr indent="-336550" lvl="0" marL="457200" rtl="0" algn="l">
                        <a:lnSpc>
                          <a:spcPct val="115000"/>
                        </a:lnSpc>
                        <a:spcBef>
                          <a:spcPts val="0"/>
                        </a:spcBef>
                        <a:spcAft>
                          <a:spcPts val="0"/>
                        </a:spcAft>
                        <a:buClr>
                          <a:schemeClr val="dk1"/>
                        </a:buClr>
                        <a:buSzPts val="1700"/>
                        <a:buFont typeface="Century Gothic"/>
                        <a:buAutoNum type="arabicPeriod"/>
                      </a:pPr>
                      <a:r>
                        <a:rPr lang="en-GB" sz="1700">
                          <a:solidFill>
                            <a:schemeClr val="dk1"/>
                          </a:solidFill>
                          <a:latin typeface="Century Gothic"/>
                          <a:ea typeface="Century Gothic"/>
                          <a:cs typeface="Century Gothic"/>
                          <a:sym typeface="Century Gothic"/>
                        </a:rPr>
                        <a:t>What does transforming lives look like for 3 students</a:t>
                      </a:r>
                      <a:endParaRPr b="1" sz="2000">
                        <a:solidFill>
                          <a:schemeClr val="dk1"/>
                        </a:solidFill>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bl>
          </a:graphicData>
        </a:graphic>
      </p:graphicFrame>
      <p:sp>
        <p:nvSpPr>
          <p:cNvPr id="149" name="Google Shape;149;p21"/>
          <p:cNvSpPr txBox="1"/>
          <p:nvPr/>
        </p:nvSpPr>
        <p:spPr>
          <a:xfrm>
            <a:off x="274025" y="928650"/>
            <a:ext cx="6322500" cy="11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accent2"/>
                </a:solidFill>
                <a:latin typeface="Century Gothic"/>
                <a:ea typeface="Century Gothic"/>
                <a:cs typeface="Century Gothic"/>
                <a:sym typeface="Century Gothic"/>
              </a:rPr>
              <a:t>Prompt: Consider keywords within our school’s vision statement   </a:t>
            </a:r>
            <a:endParaRPr sz="1900">
              <a:solidFill>
                <a:schemeClr val="accent2"/>
              </a:solidFill>
              <a:latin typeface="Century Gothic"/>
              <a:ea typeface="Century Gothic"/>
              <a:cs typeface="Century Gothic"/>
              <a:sym typeface="Century Gothic"/>
            </a:endParaRPr>
          </a:p>
        </p:txBody>
      </p:sp>
      <p:pic>
        <p:nvPicPr>
          <p:cNvPr id="150" name="Google Shape;150;p21"/>
          <p:cNvPicPr preferRelativeResize="0"/>
          <p:nvPr/>
        </p:nvPicPr>
        <p:blipFill>
          <a:blip r:embed="rId3">
            <a:alphaModFix/>
          </a:blip>
          <a:stretch>
            <a:fillRect/>
          </a:stretch>
        </p:blipFill>
        <p:spPr>
          <a:xfrm>
            <a:off x="7504075" y="476450"/>
            <a:ext cx="1450181" cy="1071563"/>
          </a:xfrm>
          <a:prstGeom prst="rect">
            <a:avLst/>
          </a:prstGeom>
          <a:noFill/>
          <a:ln>
            <a:noFill/>
          </a:ln>
        </p:spPr>
      </p:pic>
      <p:sp>
        <p:nvSpPr>
          <p:cNvPr id="151" name="Google Shape;151;p21"/>
          <p:cNvSpPr txBox="1"/>
          <p:nvPr/>
        </p:nvSpPr>
        <p:spPr>
          <a:xfrm>
            <a:off x="280175" y="4046375"/>
            <a:ext cx="4619400" cy="6309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Century Gothic"/>
                <a:ea typeface="Century Gothic"/>
                <a:cs typeface="Century Gothic"/>
                <a:sym typeface="Century Gothic"/>
              </a:rPr>
              <a:t>SAMPLE CONTENT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ctrTitle"/>
          </p:nvPr>
        </p:nvSpPr>
        <p:spPr>
          <a:xfrm>
            <a:off x="1775378" y="299250"/>
            <a:ext cx="5808600" cy="44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sz="2600">
              <a:latin typeface="Century Gothic"/>
              <a:ea typeface="Century Gothic"/>
              <a:cs typeface="Century Gothic"/>
              <a:sym typeface="Century Gothic"/>
            </a:endParaRPr>
          </a:p>
          <a:p>
            <a:pPr indent="0" lvl="0" marL="0" rtl="0" algn="ctr">
              <a:spcBef>
                <a:spcPts val="0"/>
              </a:spcBef>
              <a:spcAft>
                <a:spcPts val="0"/>
              </a:spcAft>
              <a:buNone/>
            </a:pPr>
            <a:r>
              <a:t/>
            </a:r>
            <a:endParaRPr b="1" sz="2600">
              <a:latin typeface="Century Gothic"/>
              <a:ea typeface="Century Gothic"/>
              <a:cs typeface="Century Gothic"/>
              <a:sym typeface="Century Gothic"/>
            </a:endParaRPr>
          </a:p>
          <a:p>
            <a:pPr indent="0" lvl="0" marL="0" rtl="0" algn="ctr">
              <a:spcBef>
                <a:spcPts val="0"/>
              </a:spcBef>
              <a:spcAft>
                <a:spcPts val="0"/>
              </a:spcAft>
              <a:buNone/>
            </a:pPr>
            <a:r>
              <a:rPr b="1" lang="en-GB" sz="2600" u="sng">
                <a:latin typeface="Century Gothic"/>
                <a:ea typeface="Century Gothic"/>
                <a:cs typeface="Century Gothic"/>
                <a:sym typeface="Century Gothic"/>
              </a:rPr>
              <a:t>Behaviour and Culture</a:t>
            </a:r>
            <a:endParaRPr b="1" sz="2600" u="sng">
              <a:latin typeface="Century Gothic"/>
              <a:ea typeface="Century Gothic"/>
              <a:cs typeface="Century Gothic"/>
              <a:sym typeface="Century Gothic"/>
            </a:endParaRPr>
          </a:p>
        </p:txBody>
      </p:sp>
      <p:pic>
        <p:nvPicPr>
          <p:cNvPr id="157" name="Google Shape;157;p22"/>
          <p:cNvPicPr preferRelativeResize="0"/>
          <p:nvPr/>
        </p:nvPicPr>
        <p:blipFill>
          <a:blip r:embed="rId3">
            <a:alphaModFix/>
          </a:blip>
          <a:stretch>
            <a:fillRect/>
          </a:stretch>
        </p:blipFill>
        <p:spPr>
          <a:xfrm>
            <a:off x="482200" y="89900"/>
            <a:ext cx="1062575" cy="1062575"/>
          </a:xfrm>
          <a:prstGeom prst="rect">
            <a:avLst/>
          </a:prstGeom>
          <a:noFill/>
          <a:ln>
            <a:noFill/>
          </a:ln>
        </p:spPr>
      </p:pic>
      <p:pic>
        <p:nvPicPr>
          <p:cNvPr id="158" name="Google Shape;158;p22"/>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159" name="Google Shape;159;p22"/>
          <p:cNvSpPr txBox="1"/>
          <p:nvPr/>
        </p:nvSpPr>
        <p:spPr>
          <a:xfrm>
            <a:off x="1928675" y="851675"/>
            <a:ext cx="5371800" cy="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sp>
        <p:nvSpPr>
          <p:cNvPr id="160" name="Google Shape;160;p22"/>
          <p:cNvSpPr txBox="1"/>
          <p:nvPr/>
        </p:nvSpPr>
        <p:spPr>
          <a:xfrm>
            <a:off x="267675" y="1308125"/>
            <a:ext cx="4008300" cy="3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latin typeface="Century Gothic"/>
                <a:ea typeface="Century Gothic"/>
                <a:cs typeface="Century Gothic"/>
                <a:sym typeface="Century Gothic"/>
              </a:rPr>
              <a:t>A good way to better understand your child’s day at school is via Classcharts:</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600">
                <a:solidFill>
                  <a:schemeClr val="dk1"/>
                </a:solidFill>
                <a:latin typeface="Century Gothic"/>
                <a:ea typeface="Century Gothic"/>
                <a:cs typeface="Century Gothic"/>
                <a:sym typeface="Century Gothic"/>
              </a:rPr>
              <a:t>TOP TIPS:</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330200" lvl="0" marL="457200" rtl="0" algn="l">
              <a:spcBef>
                <a:spcPts val="0"/>
              </a:spcBef>
              <a:spcAft>
                <a:spcPts val="0"/>
              </a:spcAft>
              <a:buClr>
                <a:schemeClr val="dk1"/>
              </a:buClr>
              <a:buSzPts val="1600"/>
              <a:buFont typeface="Century Gothic"/>
              <a:buAutoNum type="arabicPeriod"/>
            </a:pPr>
            <a:r>
              <a:rPr lang="en-GB" sz="1600">
                <a:solidFill>
                  <a:schemeClr val="dk1"/>
                </a:solidFill>
                <a:latin typeface="Century Gothic"/>
                <a:ea typeface="Century Gothic"/>
                <a:cs typeface="Century Gothic"/>
                <a:sym typeface="Century Gothic"/>
              </a:rPr>
              <a:t>Check their PIE daily</a:t>
            </a:r>
            <a:endParaRPr sz="1600">
              <a:solidFill>
                <a:schemeClr val="dk1"/>
              </a:solidFill>
              <a:latin typeface="Century Gothic"/>
              <a:ea typeface="Century Gothic"/>
              <a:cs typeface="Century Gothic"/>
              <a:sym typeface="Century Gothic"/>
            </a:endParaRPr>
          </a:p>
          <a:p>
            <a:pPr indent="-330200" lvl="0" marL="457200" rtl="0" algn="l">
              <a:spcBef>
                <a:spcPts val="0"/>
              </a:spcBef>
              <a:spcAft>
                <a:spcPts val="0"/>
              </a:spcAft>
              <a:buClr>
                <a:schemeClr val="dk1"/>
              </a:buClr>
              <a:buSzPts val="1600"/>
              <a:buFont typeface="Century Gothic"/>
              <a:buAutoNum type="arabicPeriod"/>
            </a:pPr>
            <a:r>
              <a:rPr lang="en-GB" sz="1600">
                <a:solidFill>
                  <a:schemeClr val="dk1"/>
                </a:solidFill>
                <a:latin typeface="Century Gothic"/>
                <a:ea typeface="Century Gothic"/>
                <a:cs typeface="Century Gothic"/>
                <a:sym typeface="Century Gothic"/>
              </a:rPr>
              <a:t>What’s their % ratio?</a:t>
            </a:r>
            <a:endParaRPr sz="1600">
              <a:solidFill>
                <a:schemeClr val="dk1"/>
              </a:solidFill>
              <a:latin typeface="Century Gothic"/>
              <a:ea typeface="Century Gothic"/>
              <a:cs typeface="Century Gothic"/>
              <a:sym typeface="Century Gothic"/>
            </a:endParaRPr>
          </a:p>
          <a:p>
            <a:pPr indent="-330200" lvl="0" marL="457200" rtl="0" algn="l">
              <a:spcBef>
                <a:spcPts val="0"/>
              </a:spcBef>
              <a:spcAft>
                <a:spcPts val="0"/>
              </a:spcAft>
              <a:buClr>
                <a:schemeClr val="dk1"/>
              </a:buClr>
              <a:buSzPts val="1600"/>
              <a:buFont typeface="Century Gothic"/>
              <a:buAutoNum type="arabicPeriod"/>
            </a:pPr>
            <a:r>
              <a:rPr lang="en-GB" sz="1600">
                <a:solidFill>
                  <a:schemeClr val="dk1"/>
                </a:solidFill>
                <a:latin typeface="Century Gothic"/>
                <a:ea typeface="Century Gothic"/>
                <a:cs typeface="Century Gothic"/>
                <a:sym typeface="Century Gothic"/>
              </a:rPr>
              <a:t>How many positive points have they gained that day/week?</a:t>
            </a:r>
            <a:endParaRPr sz="1600">
              <a:solidFill>
                <a:schemeClr val="dk1"/>
              </a:solidFill>
              <a:latin typeface="Century Gothic"/>
              <a:ea typeface="Century Gothic"/>
              <a:cs typeface="Century Gothic"/>
              <a:sym typeface="Century Gothic"/>
            </a:endParaRPr>
          </a:p>
          <a:p>
            <a:pPr indent="-330200" lvl="0" marL="457200" rtl="0" algn="l">
              <a:spcBef>
                <a:spcPts val="0"/>
              </a:spcBef>
              <a:spcAft>
                <a:spcPts val="0"/>
              </a:spcAft>
              <a:buClr>
                <a:schemeClr val="dk1"/>
              </a:buClr>
              <a:buSzPts val="1600"/>
              <a:buFont typeface="Century Gothic"/>
              <a:buAutoNum type="arabicPeriod"/>
            </a:pPr>
            <a:r>
              <a:rPr lang="en-GB" sz="1600">
                <a:solidFill>
                  <a:schemeClr val="dk1"/>
                </a:solidFill>
                <a:latin typeface="Century Gothic"/>
                <a:ea typeface="Century Gothic"/>
                <a:cs typeface="Century Gothic"/>
                <a:sym typeface="Century Gothic"/>
              </a:rPr>
              <a:t>Have they been issued Teacher/Student Star of the lesson?</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600">
                <a:solidFill>
                  <a:schemeClr val="dk1"/>
                </a:solidFill>
                <a:highlight>
                  <a:srgbClr val="FF0000"/>
                </a:highlight>
                <a:latin typeface="Century Gothic"/>
                <a:ea typeface="Century Gothic"/>
                <a:cs typeface="Century Gothic"/>
                <a:sym typeface="Century Gothic"/>
              </a:rPr>
              <a:t>WATCH this SPACE: TERM 1 REWARDS ACTIVITY TO BE ANNOUNCED SOON.</a:t>
            </a:r>
            <a:endParaRPr sz="1600">
              <a:solidFill>
                <a:schemeClr val="dk1"/>
              </a:solidFill>
              <a:highlight>
                <a:srgbClr val="FF0000"/>
              </a:highlight>
              <a:latin typeface="Century Gothic"/>
              <a:ea typeface="Century Gothic"/>
              <a:cs typeface="Century Gothic"/>
              <a:sym typeface="Century Gothic"/>
            </a:endParaRPr>
          </a:p>
        </p:txBody>
      </p:sp>
      <p:pic>
        <p:nvPicPr>
          <p:cNvPr id="161" name="Google Shape;161;p22"/>
          <p:cNvPicPr preferRelativeResize="0"/>
          <p:nvPr/>
        </p:nvPicPr>
        <p:blipFill>
          <a:blip r:embed="rId5">
            <a:alphaModFix/>
          </a:blip>
          <a:stretch>
            <a:fillRect/>
          </a:stretch>
        </p:blipFill>
        <p:spPr>
          <a:xfrm>
            <a:off x="4441175" y="931275"/>
            <a:ext cx="1408025" cy="1408025"/>
          </a:xfrm>
          <a:prstGeom prst="rect">
            <a:avLst/>
          </a:prstGeom>
          <a:noFill/>
          <a:ln>
            <a:noFill/>
          </a:ln>
        </p:spPr>
      </p:pic>
      <p:pic>
        <p:nvPicPr>
          <p:cNvPr id="162" name="Google Shape;162;p22"/>
          <p:cNvPicPr preferRelativeResize="0"/>
          <p:nvPr/>
        </p:nvPicPr>
        <p:blipFill>
          <a:blip r:embed="rId6">
            <a:alphaModFix/>
          </a:blip>
          <a:stretch>
            <a:fillRect/>
          </a:stretch>
        </p:blipFill>
        <p:spPr>
          <a:xfrm>
            <a:off x="7688200" y="1308121"/>
            <a:ext cx="1062575" cy="2145325"/>
          </a:xfrm>
          <a:prstGeom prst="rect">
            <a:avLst/>
          </a:prstGeom>
          <a:noFill/>
          <a:ln>
            <a:noFill/>
          </a:ln>
        </p:spPr>
      </p:pic>
      <p:sp>
        <p:nvSpPr>
          <p:cNvPr id="163" name="Google Shape;163;p22"/>
          <p:cNvSpPr/>
          <p:nvPr/>
        </p:nvSpPr>
        <p:spPr>
          <a:xfrm>
            <a:off x="5589200" y="1704750"/>
            <a:ext cx="2324400" cy="8670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entury Gothic"/>
                <a:ea typeface="Century Gothic"/>
                <a:cs typeface="Century Gothic"/>
                <a:sym typeface="Century Gothic"/>
              </a:rPr>
              <a:t>You can monitor your child's behaviour </a:t>
            </a:r>
            <a:r>
              <a:rPr lang="en-GB" sz="1000">
                <a:solidFill>
                  <a:schemeClr val="dk1"/>
                </a:solidFill>
                <a:latin typeface="Century Gothic"/>
                <a:ea typeface="Century Gothic"/>
                <a:cs typeface="Century Gothic"/>
                <a:sym typeface="Century Gothic"/>
              </a:rPr>
              <a:t>daily </a:t>
            </a:r>
            <a:r>
              <a:rPr lang="en-GB" sz="1000">
                <a:latin typeface="Century Gothic"/>
                <a:ea typeface="Century Gothic"/>
                <a:cs typeface="Century Gothic"/>
                <a:sym typeface="Century Gothic"/>
              </a:rPr>
              <a:t>through the classcharts parent app</a:t>
            </a:r>
            <a:endParaRPr sz="1000">
              <a:latin typeface="Century Gothic"/>
              <a:ea typeface="Century Gothic"/>
              <a:cs typeface="Century Gothic"/>
              <a:sym typeface="Century Gothic"/>
            </a:endParaRPr>
          </a:p>
        </p:txBody>
      </p:sp>
      <p:pic>
        <p:nvPicPr>
          <p:cNvPr id="164" name="Google Shape;164;p22"/>
          <p:cNvPicPr preferRelativeResize="0"/>
          <p:nvPr/>
        </p:nvPicPr>
        <p:blipFill>
          <a:blip r:embed="rId7">
            <a:alphaModFix/>
          </a:blip>
          <a:stretch>
            <a:fillRect/>
          </a:stretch>
        </p:blipFill>
        <p:spPr>
          <a:xfrm>
            <a:off x="4428375" y="2724150"/>
            <a:ext cx="1519275" cy="1519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311700" y="134750"/>
            <a:ext cx="1017725" cy="1017725"/>
          </a:xfrm>
          <a:prstGeom prst="rect">
            <a:avLst/>
          </a:prstGeom>
          <a:noFill/>
          <a:ln>
            <a:noFill/>
          </a:ln>
        </p:spPr>
      </p:pic>
      <p:pic>
        <p:nvPicPr>
          <p:cNvPr id="170" name="Google Shape;170;p23"/>
          <p:cNvPicPr preferRelativeResize="0"/>
          <p:nvPr/>
        </p:nvPicPr>
        <p:blipFill>
          <a:blip r:embed="rId4">
            <a:alphaModFix/>
          </a:blip>
          <a:stretch>
            <a:fillRect/>
          </a:stretch>
        </p:blipFill>
        <p:spPr>
          <a:xfrm>
            <a:off x="7814575" y="134750"/>
            <a:ext cx="1017725" cy="1017725"/>
          </a:xfrm>
          <a:prstGeom prst="rect">
            <a:avLst/>
          </a:prstGeom>
          <a:noFill/>
          <a:ln>
            <a:noFill/>
          </a:ln>
        </p:spPr>
      </p:pic>
      <p:sp>
        <p:nvSpPr>
          <p:cNvPr id="171" name="Google Shape;171;p23"/>
          <p:cNvSpPr txBox="1"/>
          <p:nvPr/>
        </p:nvSpPr>
        <p:spPr>
          <a:xfrm>
            <a:off x="311700" y="134875"/>
            <a:ext cx="8520600" cy="1017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t/>
            </a:r>
            <a:endParaRPr b="1" sz="5200">
              <a:solidFill>
                <a:srgbClr val="000000"/>
              </a:solidFill>
              <a:latin typeface="Century Gothic"/>
              <a:ea typeface="Century Gothic"/>
              <a:cs typeface="Century Gothic"/>
              <a:sym typeface="Century Gothic"/>
            </a:endParaRPr>
          </a:p>
        </p:txBody>
      </p:sp>
      <p:pic>
        <p:nvPicPr>
          <p:cNvPr id="172" name="Google Shape;172;p23"/>
          <p:cNvPicPr preferRelativeResize="0"/>
          <p:nvPr/>
        </p:nvPicPr>
        <p:blipFill>
          <a:blip r:embed="rId5">
            <a:alphaModFix/>
          </a:blip>
          <a:stretch>
            <a:fillRect/>
          </a:stretch>
        </p:blipFill>
        <p:spPr>
          <a:xfrm>
            <a:off x="1513550" y="3477700"/>
            <a:ext cx="1318650" cy="1318650"/>
          </a:xfrm>
          <a:prstGeom prst="rect">
            <a:avLst/>
          </a:prstGeom>
          <a:noFill/>
          <a:ln>
            <a:noFill/>
          </a:ln>
        </p:spPr>
      </p:pic>
      <p:graphicFrame>
        <p:nvGraphicFramePr>
          <p:cNvPr id="173" name="Google Shape;173;p23"/>
          <p:cNvGraphicFramePr/>
          <p:nvPr/>
        </p:nvGraphicFramePr>
        <p:xfrm>
          <a:off x="311700" y="1530000"/>
          <a:ext cx="3000000" cy="3000000"/>
        </p:xfrm>
        <a:graphic>
          <a:graphicData uri="http://schemas.openxmlformats.org/drawingml/2006/table">
            <a:tbl>
              <a:tblPr>
                <a:noFill/>
                <a:tableStyleId>{AEDB4A91-8435-4A32-8DE2-9058ABE31515}</a:tableStyleId>
              </a:tblPr>
              <a:tblGrid>
                <a:gridCol w="1201850"/>
                <a:gridCol w="1201850"/>
                <a:gridCol w="1201850"/>
                <a:gridCol w="1201850"/>
                <a:gridCol w="1201850"/>
              </a:tblGrid>
              <a:tr h="390775">
                <a:tc>
                  <a:txBody>
                    <a:bodyPr/>
                    <a:lstStyle/>
                    <a:p>
                      <a:pPr indent="0" lvl="0" marL="0" rtl="0" algn="l">
                        <a:spcBef>
                          <a:spcPts val="0"/>
                        </a:spcBef>
                        <a:spcAft>
                          <a:spcPts val="0"/>
                        </a:spcAft>
                        <a:buNone/>
                      </a:pPr>
                      <a:r>
                        <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2019</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2023</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2024</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2025</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01200">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Basics 4+</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71%</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68%</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65%</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72%</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FF00"/>
                    </a:solidFill>
                  </a:tcPr>
                </a:tc>
              </a:tr>
              <a:tr h="601200">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Basics 5+</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48%</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44%</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42%</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400">
                          <a:latin typeface="Century Gothic"/>
                          <a:ea typeface="Century Gothic"/>
                          <a:cs typeface="Century Gothic"/>
                          <a:sym typeface="Century Gothic"/>
                        </a:rPr>
                        <a:t>51%</a:t>
                      </a:r>
                      <a:endParaRPr sz="1400">
                        <a:latin typeface="Century Gothic"/>
                        <a:ea typeface="Century Gothic"/>
                        <a:cs typeface="Century Gothic"/>
                        <a:sym typeface="Century 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FF00"/>
                    </a:solidFill>
                  </a:tcPr>
                </a:tc>
              </a:tr>
            </a:tbl>
          </a:graphicData>
        </a:graphic>
      </p:graphicFrame>
      <p:pic>
        <p:nvPicPr>
          <p:cNvPr descr="Green Arrow Up Free Stock Photo - Public Domain Pictures" id="174" name="Google Shape;174;p23"/>
          <p:cNvPicPr preferRelativeResize="0"/>
          <p:nvPr/>
        </p:nvPicPr>
        <p:blipFill>
          <a:blip r:embed="rId6">
            <a:alphaModFix/>
          </a:blip>
          <a:stretch>
            <a:fillRect/>
          </a:stretch>
        </p:blipFill>
        <p:spPr>
          <a:xfrm>
            <a:off x="5048075" y="3477688"/>
            <a:ext cx="1272875" cy="1272875"/>
          </a:xfrm>
          <a:prstGeom prst="rect">
            <a:avLst/>
          </a:prstGeom>
          <a:noFill/>
          <a:ln>
            <a:noFill/>
          </a:ln>
        </p:spPr>
      </p:pic>
      <p:sp>
        <p:nvSpPr>
          <p:cNvPr id="175" name="Google Shape;175;p23"/>
          <p:cNvSpPr/>
          <p:nvPr/>
        </p:nvSpPr>
        <p:spPr>
          <a:xfrm>
            <a:off x="3033000" y="4052850"/>
            <a:ext cx="1858200" cy="2877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400"/>
          </a:p>
        </p:txBody>
      </p:sp>
      <p:sp>
        <p:nvSpPr>
          <p:cNvPr id="176" name="Google Shape;176;p23"/>
          <p:cNvSpPr txBox="1"/>
          <p:nvPr/>
        </p:nvSpPr>
        <p:spPr>
          <a:xfrm>
            <a:off x="6528375" y="1530881"/>
            <a:ext cx="2304000" cy="2090700"/>
          </a:xfrm>
          <a:prstGeom prst="rect">
            <a:avLst/>
          </a:prstGeom>
          <a:noFill/>
          <a:ln cap="flat" cmpd="sng" w="7150">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298450" lvl="0" marL="342900" rtl="0" algn="l">
              <a:spcBef>
                <a:spcPts val="0"/>
              </a:spcBef>
              <a:spcAft>
                <a:spcPts val="0"/>
              </a:spcAft>
              <a:buClr>
                <a:schemeClr val="dk1"/>
              </a:buClr>
              <a:buSzPts val="2100"/>
              <a:buFont typeface="Century Gothic"/>
              <a:buChar char="●"/>
            </a:pPr>
            <a:r>
              <a:rPr lang="en-GB" sz="2100">
                <a:solidFill>
                  <a:schemeClr val="dk1"/>
                </a:solidFill>
                <a:latin typeface="Century Gothic"/>
                <a:ea typeface="Century Gothic"/>
                <a:cs typeface="Century Gothic"/>
                <a:sym typeface="Century Gothic"/>
              </a:rPr>
              <a:t>Equal highest results at 4+.</a:t>
            </a:r>
            <a:endParaRPr sz="2100">
              <a:solidFill>
                <a:schemeClr val="dk1"/>
              </a:solidFill>
              <a:latin typeface="Century Gothic"/>
              <a:ea typeface="Century Gothic"/>
              <a:cs typeface="Century Gothic"/>
              <a:sym typeface="Century Gothic"/>
            </a:endParaRPr>
          </a:p>
          <a:p>
            <a:pPr indent="-298450" lvl="0" marL="342900" rtl="0" algn="l">
              <a:spcBef>
                <a:spcPts val="0"/>
              </a:spcBef>
              <a:spcAft>
                <a:spcPts val="0"/>
              </a:spcAft>
              <a:buClr>
                <a:schemeClr val="dk1"/>
              </a:buClr>
              <a:buSzPts val="2100"/>
              <a:buFont typeface="Century Gothic"/>
              <a:buChar char="●"/>
            </a:pPr>
            <a:r>
              <a:rPr lang="en-GB" sz="2100">
                <a:solidFill>
                  <a:schemeClr val="dk1"/>
                </a:solidFill>
                <a:latin typeface="Century Gothic"/>
                <a:ea typeface="Century Gothic"/>
                <a:cs typeface="Century Gothic"/>
                <a:sym typeface="Century Gothic"/>
              </a:rPr>
              <a:t>Highest ever at 5+</a:t>
            </a:r>
            <a:endParaRPr sz="2100">
              <a:solidFill>
                <a:schemeClr val="dk1"/>
              </a:solidFill>
              <a:latin typeface="Century Gothic"/>
              <a:ea typeface="Century Gothic"/>
              <a:cs typeface="Century Gothic"/>
              <a:sym typeface="Century Gothic"/>
            </a:endParaRPr>
          </a:p>
          <a:p>
            <a:pPr indent="-298450" lvl="0" marL="342900" rtl="0" algn="l">
              <a:spcBef>
                <a:spcPts val="0"/>
              </a:spcBef>
              <a:spcAft>
                <a:spcPts val="0"/>
              </a:spcAft>
              <a:buClr>
                <a:schemeClr val="dk1"/>
              </a:buClr>
              <a:buSzPts val="2100"/>
              <a:buFont typeface="Century Gothic"/>
              <a:buChar char="●"/>
            </a:pPr>
            <a:r>
              <a:rPr lang="en-GB" sz="2100">
                <a:solidFill>
                  <a:schemeClr val="dk1"/>
                </a:solidFill>
                <a:latin typeface="Century Gothic"/>
                <a:ea typeface="Century Gothic"/>
                <a:cs typeface="Century Gothic"/>
                <a:sym typeface="Century Gothic"/>
              </a:rPr>
              <a:t>Improvement of 9% at 5+</a:t>
            </a:r>
            <a:endParaRPr sz="2100">
              <a:solidFill>
                <a:schemeClr val="dk1"/>
              </a:solidFill>
              <a:latin typeface="Century Gothic"/>
              <a:ea typeface="Century Gothic"/>
              <a:cs typeface="Century Gothic"/>
              <a:sym typeface="Century Gothic"/>
            </a:endParaRPr>
          </a:p>
        </p:txBody>
      </p:sp>
      <p:sp>
        <p:nvSpPr>
          <p:cNvPr id="177" name="Google Shape;177;p23"/>
          <p:cNvSpPr txBox="1"/>
          <p:nvPr/>
        </p:nvSpPr>
        <p:spPr>
          <a:xfrm>
            <a:off x="1339700" y="134820"/>
            <a:ext cx="6474900" cy="1017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lang="en-GB" sz="2600" u="sng">
                <a:solidFill>
                  <a:schemeClr val="dk1"/>
                </a:solidFill>
                <a:latin typeface="Century Gothic"/>
                <a:ea typeface="Century Gothic"/>
                <a:cs typeface="Century Gothic"/>
                <a:sym typeface="Century Gothic"/>
              </a:rPr>
              <a:t>Class of 2025 are record breakers!</a:t>
            </a:r>
            <a:endParaRPr b="1" sz="2600" u="sng">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