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519298-C825-438C-A1E6-5DFF51A205BB}">
  <a:tblStyle styleId="{CB519298-C825-438C-A1E6-5DFF51A205B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CenturyGothic-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80995fbe5f_5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80995fbe5f_5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80995fbe5f_5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80995fbe5f_5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80995fbe5f_5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80995fbe5f_5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80995fbe5f_5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80995fbe5f_5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80995fbe5f_5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80995fbe5f_5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80995fbe5f_5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80995fbe5f_5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80995fbe5f_5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80995fbe5f_5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80995fbe5f_5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80995fbe5f_5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80995fbe5f_5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80995fbe5f_5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80995fbe5f_5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80995fbe5f_5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80995fbe5f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80995fbe5f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80995fbe5f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80995fbe5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80995fbe5f_7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80995fbe5f_7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80995fbe5f_7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80995fbe5f_7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802fc931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802fc931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0802fc931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0802fc931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802fc931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802fc931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0802fc9311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0802fc931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078601999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078601999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810737e6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810737e6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805a1774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805a1774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805a17740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805a17740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Cornerstone Curriculum allows Year 11 students to understand why we do things things the TKS way. It is taught largely via your child’s form tutor and allows for rich discussion around one self and how to manage the demands of Year 11. As we progress through the curriculum, Year 11 students will be supported in key areas of school life so they are confident learners even under pressure and can cope with the demands which Year 11 brings them.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80995fbe5f_5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80995fbe5f_5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805a17740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805a17740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Use of AI for exams or inappropriate exam conduct online can result in disqualification, it is important that everyone is aware of the rules around AI, and internet use.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805a17740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805a17740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Exam expectations are set and modelled throughout all exams inclusive of Mocks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805a17740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805a17740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06cb2486d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06cb2486d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7dea64f7b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7dea64f7b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7fd5cdc7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7fd5cdc7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JSA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43f3087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043f3087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090aadc83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090aadc83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KCL</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078b9004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078b9004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d3e344acf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dd3e344acf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80995fbe5f_5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80995fbe5f_5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80995fbe5f_5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80995fbe5f_5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80995fbe5f_5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80995fbe5f_5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80995fbe5f_5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80995fbe5f_5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80995fbe5f_5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80995fbe5f_5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80995fbe5f_5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80995fbe5f_5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56" name="Shape 56"/>
        <p:cNvGrpSpPr/>
        <p:nvPr/>
      </p:nvGrpSpPr>
      <p:grpSpPr>
        <a:xfrm>
          <a:off x="0" y="0"/>
          <a:ext cx="0" cy="0"/>
          <a:chOff x="0" y="0"/>
          <a:chExt cx="0" cy="0"/>
        </a:xfrm>
      </p:grpSpPr>
      <p:sp>
        <p:nvSpPr>
          <p:cNvPr id="57" name="Google Shape;57;p1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0E0E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 Id="rId5" Type="http://schemas.openxmlformats.org/officeDocument/2006/relationships/image" Target="../media/image23.jpg"/><Relationship Id="rId6" Type="http://schemas.openxmlformats.org/officeDocument/2006/relationships/image" Target="../media/image17.jpg"/><Relationship Id="rId7" Type="http://schemas.openxmlformats.org/officeDocument/2006/relationships/image" Target="../media/image24.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0.jpg"/><Relationship Id="rId5" Type="http://schemas.openxmlformats.org/officeDocument/2006/relationships/image" Target="../media/image35.png"/><Relationship Id="rId6" Type="http://schemas.openxmlformats.org/officeDocument/2006/relationships/image" Target="../media/image26.png"/><Relationship Id="rId7" Type="http://schemas.openxmlformats.org/officeDocument/2006/relationships/image" Target="../media/image28.jp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5.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5.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45.jp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49.png"/><Relationship Id="rId6"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49.png"/><Relationship Id="rId6"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71.jpg"/><Relationship Id="rId5" Type="http://schemas.openxmlformats.org/officeDocument/2006/relationships/image" Target="../media/image58.jpg"/><Relationship Id="rId6" Type="http://schemas.openxmlformats.org/officeDocument/2006/relationships/image" Target="../media/image61.jpg"/><Relationship Id="rId7" Type="http://schemas.openxmlformats.org/officeDocument/2006/relationships/image" Target="../media/image67.jpg"/><Relationship Id="rId8" Type="http://schemas.openxmlformats.org/officeDocument/2006/relationships/image" Target="../media/image6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7.png"/><Relationship Id="rId6" Type="http://schemas.openxmlformats.org/officeDocument/2006/relationships/image" Target="../media/image68.png"/><Relationship Id="rId7"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2.png"/><Relationship Id="rId4" Type="http://schemas.openxmlformats.org/officeDocument/2006/relationships/image" Target="../media/image63.png"/><Relationship Id="rId9" Type="http://schemas.openxmlformats.org/officeDocument/2006/relationships/image" Target="../media/image72.png"/><Relationship Id="rId5" Type="http://schemas.openxmlformats.org/officeDocument/2006/relationships/image" Target="../media/image70.jpg"/><Relationship Id="rId6" Type="http://schemas.openxmlformats.org/officeDocument/2006/relationships/image" Target="../media/image65.jpg"/><Relationship Id="rId7" Type="http://schemas.openxmlformats.org/officeDocument/2006/relationships/image" Target="../media/image69.png"/><Relationship Id="rId8"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74.png"/><Relationship Id="rId6" Type="http://schemas.openxmlformats.org/officeDocument/2006/relationships/image" Target="../media/image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77.png"/><Relationship Id="rId6" Type="http://schemas.openxmlformats.org/officeDocument/2006/relationships/image" Target="../media/image85.png"/><Relationship Id="rId7"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mailto:safeguarding.team@kingsway.stockport.sch.uk" TargetMode="External"/><Relationship Id="rId6" Type="http://schemas.openxmlformats.org/officeDocument/2006/relationships/hyperlink" Target="mailto:safeguarding.team@kingsway.stockport.sch.uk" TargetMode="External"/><Relationship Id="rId7" Type="http://schemas.openxmlformats.org/officeDocument/2006/relationships/image" Target="../media/image8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88.png"/><Relationship Id="rId4" Type="http://schemas.openxmlformats.org/officeDocument/2006/relationships/image" Target="../media/image81.jpg"/><Relationship Id="rId9" Type="http://schemas.openxmlformats.org/officeDocument/2006/relationships/image" Target="../media/image4.png"/><Relationship Id="rId5" Type="http://schemas.openxmlformats.org/officeDocument/2006/relationships/image" Target="../media/image80.png"/><Relationship Id="rId6" Type="http://schemas.openxmlformats.org/officeDocument/2006/relationships/image" Target="../media/image91.jpg"/><Relationship Id="rId7" Type="http://schemas.openxmlformats.org/officeDocument/2006/relationships/image" Target="../media/image87.png"/><Relationship Id="rId8"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hyperlink" Target="https://thekingswayschool.com/curriculum/enrichmen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0.jpg"/><Relationship Id="rId7" Type="http://schemas.openxmlformats.org/officeDocument/2006/relationships/image" Target="../media/image5.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5"/>
          <p:cNvPicPr preferRelativeResize="0"/>
          <p:nvPr/>
        </p:nvPicPr>
        <p:blipFill>
          <a:blip r:embed="rId3">
            <a:alphaModFix/>
          </a:blip>
          <a:stretch>
            <a:fillRect/>
          </a:stretch>
        </p:blipFill>
        <p:spPr>
          <a:xfrm>
            <a:off x="0" y="0"/>
            <a:ext cx="5143499" cy="5143499"/>
          </a:xfrm>
          <a:prstGeom prst="rect">
            <a:avLst/>
          </a:prstGeom>
          <a:noFill/>
          <a:ln>
            <a:noFill/>
          </a:ln>
        </p:spPr>
      </p:pic>
      <p:pic>
        <p:nvPicPr>
          <p:cNvPr id="64" name="Google Shape;64;p15"/>
          <p:cNvPicPr preferRelativeResize="0"/>
          <p:nvPr/>
        </p:nvPicPr>
        <p:blipFill>
          <a:blip r:embed="rId4">
            <a:alphaModFix/>
          </a:blip>
          <a:stretch>
            <a:fillRect/>
          </a:stretch>
        </p:blipFill>
        <p:spPr>
          <a:xfrm>
            <a:off x="5143500" y="0"/>
            <a:ext cx="4000502" cy="1232225"/>
          </a:xfrm>
          <a:prstGeom prst="rect">
            <a:avLst/>
          </a:prstGeom>
          <a:noFill/>
          <a:ln>
            <a:noFill/>
          </a:ln>
        </p:spPr>
      </p:pic>
      <p:pic>
        <p:nvPicPr>
          <p:cNvPr id="65" name="Google Shape;65;p15"/>
          <p:cNvPicPr preferRelativeResize="0"/>
          <p:nvPr/>
        </p:nvPicPr>
        <p:blipFill>
          <a:blip r:embed="rId5">
            <a:alphaModFix/>
          </a:blip>
          <a:stretch>
            <a:fillRect/>
          </a:stretch>
        </p:blipFill>
        <p:spPr>
          <a:xfrm>
            <a:off x="5143500" y="1232225"/>
            <a:ext cx="4000501" cy="39112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52" name="Google Shape;152;p24"/>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153" name="Google Shape;153;p24"/>
          <p:cNvPicPr preferRelativeResize="0"/>
          <p:nvPr/>
        </p:nvPicPr>
        <p:blipFill>
          <a:blip r:embed="rId4">
            <a:alphaModFix/>
          </a:blip>
          <a:stretch>
            <a:fillRect/>
          </a:stretch>
        </p:blipFill>
        <p:spPr>
          <a:xfrm>
            <a:off x="7814575" y="134750"/>
            <a:ext cx="1017725" cy="1017725"/>
          </a:xfrm>
          <a:prstGeom prst="rect">
            <a:avLst/>
          </a:prstGeom>
          <a:noFill/>
          <a:ln>
            <a:noFill/>
          </a:ln>
        </p:spPr>
      </p:pic>
      <p:graphicFrame>
        <p:nvGraphicFramePr>
          <p:cNvPr id="154" name="Google Shape;154;p24"/>
          <p:cNvGraphicFramePr/>
          <p:nvPr/>
        </p:nvGraphicFramePr>
        <p:xfrm>
          <a:off x="311700" y="1342150"/>
          <a:ext cx="3000000" cy="3000000"/>
        </p:xfrm>
        <a:graphic>
          <a:graphicData uri="http://schemas.openxmlformats.org/drawingml/2006/table">
            <a:tbl>
              <a:tblPr>
                <a:noFill/>
                <a:tableStyleId>{CB519298-C825-438C-A1E6-5DFF51A205BB}</a:tableStyleId>
              </a:tblPr>
              <a:tblGrid>
                <a:gridCol w="2840200"/>
                <a:gridCol w="2840200"/>
                <a:gridCol w="2840200"/>
              </a:tblGrid>
              <a:tr h="419050">
                <a:tc>
                  <a:txBody>
                    <a:bodyPr/>
                    <a:lstStyle/>
                    <a:p>
                      <a:pPr indent="0" lvl="0" marL="0" rtl="0" algn="l">
                        <a:spcBef>
                          <a:spcPts val="0"/>
                        </a:spcBef>
                        <a:spcAft>
                          <a:spcPts val="0"/>
                        </a:spcAft>
                        <a:buNone/>
                      </a:pPr>
                      <a:r>
                        <a:t/>
                      </a:r>
                      <a:endParaRPr/>
                    </a:p>
                    <a:p>
                      <a:pPr indent="0" lvl="0" marL="0" rtl="0" algn="ctr">
                        <a:spcBef>
                          <a:spcPts val="0"/>
                        </a:spcBef>
                        <a:spcAft>
                          <a:spcPts val="0"/>
                        </a:spcAft>
                        <a:buNone/>
                      </a:pPr>
                      <a:r>
                        <a:rPr b="1" lang="en-GB" sz="7200">
                          <a:latin typeface="Century Gothic"/>
                          <a:ea typeface="Century Gothic"/>
                          <a:cs typeface="Century Gothic"/>
                          <a:sym typeface="Century Gothic"/>
                        </a:rPr>
                        <a:t>98%</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9050">
                <a:tc>
                  <a:txBody>
                    <a:bodyPr/>
                    <a:lstStyle/>
                    <a:p>
                      <a:pPr indent="0" lvl="0" marL="0" rtl="0" algn="ctr">
                        <a:spcBef>
                          <a:spcPts val="0"/>
                        </a:spcBef>
                        <a:spcAft>
                          <a:spcPts val="0"/>
                        </a:spcAft>
                        <a:buNone/>
                      </a:pPr>
                      <a:r>
                        <a:rPr lang="en-GB">
                          <a:latin typeface="Century Gothic"/>
                          <a:ea typeface="Century Gothic"/>
                          <a:cs typeface="Century Gothic"/>
                          <a:sym typeface="Century Gothic"/>
                        </a:rPr>
                        <a:t>ATTEND SCHOOL</a:t>
                      </a:r>
                      <a:endParaRPr>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BE LEARNING FOCUSED</a:t>
                      </a:r>
                      <a:endParaRPr>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GIVE 100% IN CLASS</a:t>
                      </a:r>
                      <a:endParaRPr>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905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9050">
                <a:tc>
                  <a:txBody>
                    <a:bodyPr/>
                    <a:lstStyle/>
                    <a:p>
                      <a:pPr indent="0" lvl="0" marL="0" rtl="0" algn="ctr">
                        <a:spcBef>
                          <a:spcPts val="0"/>
                        </a:spcBef>
                        <a:spcAft>
                          <a:spcPts val="0"/>
                        </a:spcAft>
                        <a:buNone/>
                      </a:pPr>
                      <a:r>
                        <a:rPr lang="en-GB">
                          <a:latin typeface="Century Gothic"/>
                          <a:ea typeface="Century Gothic"/>
                          <a:cs typeface="Century Gothic"/>
                          <a:sym typeface="Century Gothic"/>
                        </a:rPr>
                        <a:t>ATTEND EXTRA CLASSES</a:t>
                      </a:r>
                      <a:endParaRPr>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REVISE KEY KNOWLEDGE</a:t>
                      </a:r>
                      <a:endParaRPr>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a:latin typeface="Century Gothic"/>
                          <a:ea typeface="Century Gothic"/>
                          <a:cs typeface="Century Gothic"/>
                          <a:sym typeface="Century Gothic"/>
                        </a:rPr>
                        <a:t>REHEARSE &amp; PRACTICE</a:t>
                      </a:r>
                      <a:endParaRPr>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155" name="Google Shape;155;p24" title="Core Values - Free of Charge Creative Commons Notepad 1 image"/>
          <p:cNvPicPr preferRelativeResize="0"/>
          <p:nvPr/>
        </p:nvPicPr>
        <p:blipFill>
          <a:blip r:embed="rId5">
            <a:alphaModFix/>
          </a:blip>
          <a:stretch>
            <a:fillRect/>
          </a:stretch>
        </p:blipFill>
        <p:spPr>
          <a:xfrm>
            <a:off x="3581663" y="1435400"/>
            <a:ext cx="1980677" cy="1320126"/>
          </a:xfrm>
          <a:prstGeom prst="rect">
            <a:avLst/>
          </a:prstGeom>
          <a:noFill/>
          <a:ln>
            <a:noFill/>
          </a:ln>
        </p:spPr>
      </p:pic>
      <p:pic>
        <p:nvPicPr>
          <p:cNvPr id="156" name="Google Shape;156;p24" title="100 Images | Free Photos, PNG Stickers, Wallpapers &amp; Backgrounds ..."/>
          <p:cNvPicPr preferRelativeResize="0"/>
          <p:nvPr/>
        </p:nvPicPr>
        <p:blipFill>
          <a:blip r:embed="rId6">
            <a:alphaModFix/>
          </a:blip>
          <a:stretch>
            <a:fillRect/>
          </a:stretch>
        </p:blipFill>
        <p:spPr>
          <a:xfrm>
            <a:off x="6427475" y="1435661"/>
            <a:ext cx="1980676" cy="1319608"/>
          </a:xfrm>
          <a:prstGeom prst="rect">
            <a:avLst/>
          </a:prstGeom>
          <a:noFill/>
          <a:ln>
            <a:noFill/>
          </a:ln>
        </p:spPr>
      </p:pic>
      <p:pic>
        <p:nvPicPr>
          <p:cNvPr id="157" name="Google Shape;157;p24"/>
          <p:cNvPicPr preferRelativeResize="0"/>
          <p:nvPr/>
        </p:nvPicPr>
        <p:blipFill>
          <a:blip r:embed="rId7">
            <a:alphaModFix/>
          </a:blip>
          <a:stretch>
            <a:fillRect/>
          </a:stretch>
        </p:blipFill>
        <p:spPr>
          <a:xfrm>
            <a:off x="845450" y="3357575"/>
            <a:ext cx="1681901" cy="963825"/>
          </a:xfrm>
          <a:prstGeom prst="rect">
            <a:avLst/>
          </a:prstGeom>
          <a:noFill/>
          <a:ln>
            <a:noFill/>
          </a:ln>
        </p:spPr>
      </p:pic>
      <p:pic>
        <p:nvPicPr>
          <p:cNvPr id="158" name="Google Shape;158;p24"/>
          <p:cNvPicPr preferRelativeResize="0"/>
          <p:nvPr/>
        </p:nvPicPr>
        <p:blipFill>
          <a:blip r:embed="rId8">
            <a:alphaModFix/>
          </a:blip>
          <a:stretch>
            <a:fillRect/>
          </a:stretch>
        </p:blipFill>
        <p:spPr>
          <a:xfrm>
            <a:off x="3809176" y="3330698"/>
            <a:ext cx="1525673" cy="1017600"/>
          </a:xfrm>
          <a:prstGeom prst="rect">
            <a:avLst/>
          </a:prstGeom>
          <a:noFill/>
          <a:ln>
            <a:noFill/>
          </a:ln>
        </p:spPr>
      </p:pic>
      <p:pic>
        <p:nvPicPr>
          <p:cNvPr id="159" name="Google Shape;159;p24"/>
          <p:cNvPicPr preferRelativeResize="0"/>
          <p:nvPr/>
        </p:nvPicPr>
        <p:blipFill>
          <a:blip r:embed="rId9">
            <a:alphaModFix/>
          </a:blip>
          <a:stretch>
            <a:fillRect/>
          </a:stretch>
        </p:blipFill>
        <p:spPr>
          <a:xfrm>
            <a:off x="6450000" y="3357576"/>
            <a:ext cx="1935616" cy="1087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ctrTitle"/>
          </p:nvPr>
        </p:nvSpPr>
        <p:spPr>
          <a:xfrm>
            <a:off x="1996400" y="210188"/>
            <a:ext cx="5625000" cy="822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a:latin typeface="Century Gothic"/>
                <a:ea typeface="Century Gothic"/>
                <a:cs typeface="Century Gothic"/>
                <a:sym typeface="Century Gothic"/>
              </a:rPr>
              <a:t>Attend to Achieve</a:t>
            </a:r>
            <a:endParaRPr>
              <a:latin typeface="Century Gothic"/>
              <a:ea typeface="Century Gothic"/>
              <a:cs typeface="Century Gothic"/>
              <a:sym typeface="Century Gothic"/>
            </a:endParaRPr>
          </a:p>
        </p:txBody>
      </p:sp>
      <p:pic>
        <p:nvPicPr>
          <p:cNvPr id="165" name="Google Shape;165;p25"/>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166" name="Google Shape;166;p25"/>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167" name="Google Shape;167;p25"/>
          <p:cNvSpPr txBox="1"/>
          <p:nvPr/>
        </p:nvSpPr>
        <p:spPr>
          <a:xfrm>
            <a:off x="147050" y="2309125"/>
            <a:ext cx="1510500" cy="14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2"/>
              </a:solidFill>
            </a:endParaRPr>
          </a:p>
        </p:txBody>
      </p:sp>
      <p:sp>
        <p:nvSpPr>
          <p:cNvPr id="168" name="Google Shape;168;p25"/>
          <p:cNvSpPr txBox="1"/>
          <p:nvPr/>
        </p:nvSpPr>
        <p:spPr>
          <a:xfrm>
            <a:off x="4981675" y="1275275"/>
            <a:ext cx="3850500" cy="34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169" name="Google Shape;169;p25"/>
          <p:cNvPicPr preferRelativeResize="0"/>
          <p:nvPr/>
        </p:nvPicPr>
        <p:blipFill rotWithShape="1">
          <a:blip r:embed="rId5">
            <a:alphaModFix/>
          </a:blip>
          <a:srcRect b="6231" l="4404" r="4404" t="6977"/>
          <a:stretch/>
        </p:blipFill>
        <p:spPr>
          <a:xfrm>
            <a:off x="1473149" y="1152475"/>
            <a:ext cx="6341427" cy="3823089"/>
          </a:xfrm>
          <a:prstGeom prst="rect">
            <a:avLst/>
          </a:prstGeom>
          <a:noFill/>
          <a:ln>
            <a:noFill/>
          </a:ln>
        </p:spPr>
      </p:pic>
      <p:sp>
        <p:nvSpPr>
          <p:cNvPr id="170" name="Google Shape;170;p25"/>
          <p:cNvSpPr/>
          <p:nvPr/>
        </p:nvSpPr>
        <p:spPr>
          <a:xfrm>
            <a:off x="5347700" y="1487175"/>
            <a:ext cx="2042100" cy="606900"/>
          </a:xfrm>
          <a:prstGeom prst="rect">
            <a:avLst/>
          </a:prstGeom>
          <a:solidFill>
            <a:srgbClr val="0122A9"/>
          </a:solidFill>
          <a:ln cap="flat" cmpd="sng" w="9525">
            <a:solidFill>
              <a:srgbClr val="012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76" name="Google Shape;176;p26"/>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177" name="Google Shape;177;p26"/>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178" name="Google Shape;178;p26"/>
          <p:cNvPicPr preferRelativeResize="0"/>
          <p:nvPr/>
        </p:nvPicPr>
        <p:blipFill>
          <a:blip r:embed="rId5">
            <a:alphaModFix/>
          </a:blip>
          <a:stretch>
            <a:fillRect/>
          </a:stretch>
        </p:blipFill>
        <p:spPr>
          <a:xfrm>
            <a:off x="361800" y="1337375"/>
            <a:ext cx="3446900" cy="2244600"/>
          </a:xfrm>
          <a:prstGeom prst="rect">
            <a:avLst/>
          </a:prstGeom>
          <a:noFill/>
          <a:ln>
            <a:noFill/>
          </a:ln>
        </p:spPr>
      </p:pic>
      <p:sp>
        <p:nvSpPr>
          <p:cNvPr id="179" name="Google Shape;179;p26"/>
          <p:cNvSpPr txBox="1"/>
          <p:nvPr/>
        </p:nvSpPr>
        <p:spPr>
          <a:xfrm>
            <a:off x="371900" y="3723325"/>
            <a:ext cx="3425400" cy="12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MILESTONES:  HOW WILL YOU KNOW WHERE YOU ARE IN THE RACE?</a:t>
            </a:r>
            <a:endParaRPr sz="1800">
              <a:solidFill>
                <a:schemeClr val="dk1"/>
              </a:solidFill>
              <a:latin typeface="Century Gothic"/>
              <a:ea typeface="Century Gothic"/>
              <a:cs typeface="Century Gothic"/>
              <a:sym typeface="Century Gothic"/>
            </a:endParaRPr>
          </a:p>
        </p:txBody>
      </p:sp>
      <p:sp>
        <p:nvSpPr>
          <p:cNvPr id="180" name="Google Shape;180;p26"/>
          <p:cNvSpPr txBox="1"/>
          <p:nvPr/>
        </p:nvSpPr>
        <p:spPr>
          <a:xfrm>
            <a:off x="4699825" y="1352750"/>
            <a:ext cx="4143000" cy="30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ASSESSMENT MILESTONES</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PPE 1:  BEFORE CHRISTMAS</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PPE 2:  FEBRUARY - MARCH</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RESPONDING TO FEEDBACK IS THE #1 WAY YOU WILL MAKE PROGRESS.</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86" name="Google Shape;186;p27"/>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187" name="Google Shape;187;p27"/>
          <p:cNvPicPr preferRelativeResize="0"/>
          <p:nvPr/>
        </p:nvPicPr>
        <p:blipFill>
          <a:blip r:embed="rId4">
            <a:alphaModFix/>
          </a:blip>
          <a:stretch>
            <a:fillRect/>
          </a:stretch>
        </p:blipFill>
        <p:spPr>
          <a:xfrm>
            <a:off x="7814575" y="134750"/>
            <a:ext cx="1017725" cy="1017725"/>
          </a:xfrm>
          <a:prstGeom prst="rect">
            <a:avLst/>
          </a:prstGeom>
          <a:noFill/>
          <a:ln>
            <a:noFill/>
          </a:ln>
        </p:spPr>
      </p:pic>
      <p:graphicFrame>
        <p:nvGraphicFramePr>
          <p:cNvPr id="188" name="Google Shape;188;p27"/>
          <p:cNvGraphicFramePr/>
          <p:nvPr/>
        </p:nvGraphicFramePr>
        <p:xfrm>
          <a:off x="115950" y="1249925"/>
          <a:ext cx="3000000" cy="3000000"/>
        </p:xfrm>
        <a:graphic>
          <a:graphicData uri="http://schemas.openxmlformats.org/drawingml/2006/table">
            <a:tbl>
              <a:tblPr>
                <a:noFill/>
                <a:tableStyleId>{CB519298-C825-438C-A1E6-5DFF51A205BB}</a:tableStyleId>
              </a:tblPr>
              <a:tblGrid>
                <a:gridCol w="2974325"/>
                <a:gridCol w="2974325"/>
                <a:gridCol w="2974325"/>
              </a:tblGrid>
              <a:tr h="414675">
                <a:tc gridSpan="3">
                  <a:txBody>
                    <a:bodyPr/>
                    <a:lstStyle/>
                    <a:p>
                      <a:pPr indent="0" lvl="0" marL="0" rtl="0" algn="ctr">
                        <a:spcBef>
                          <a:spcPts val="0"/>
                        </a:spcBef>
                        <a:spcAft>
                          <a:spcPts val="1000"/>
                        </a:spcAft>
                        <a:buNone/>
                      </a:pPr>
                      <a:r>
                        <a:rPr lang="en-GB" sz="1200">
                          <a:latin typeface="Century Gothic"/>
                          <a:ea typeface="Century Gothic"/>
                          <a:cs typeface="Century Gothic"/>
                          <a:sym typeface="Century Gothic"/>
                        </a:rPr>
                        <a:t>ENHANCED STUDY:  WHAT ELSE IS ON OFFER</a:t>
                      </a:r>
                      <a:endParaRPr sz="12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r>
              <a:tr h="1425925">
                <a:tc>
                  <a:txBody>
                    <a:bodyPr/>
                    <a:lstStyle/>
                    <a:p>
                      <a:pPr indent="0" lvl="0" marL="0" rtl="0" algn="l">
                        <a:spcBef>
                          <a:spcPts val="0"/>
                        </a:spcBef>
                        <a:spcAft>
                          <a:spcPts val="0"/>
                        </a:spcAft>
                        <a:buNone/>
                      </a:pPr>
                      <a:r>
                        <a:t/>
                      </a:r>
                      <a:endParaRPr sz="1200"/>
                    </a:p>
                    <a:p>
                      <a:pPr indent="0" lvl="0" marL="0" rtl="0" algn="ctr">
                        <a:spcBef>
                          <a:spcPts val="0"/>
                        </a:spcBef>
                        <a:spcAft>
                          <a:spcPts val="0"/>
                        </a:spcAft>
                        <a:buNone/>
                      </a:pPr>
                      <a:r>
                        <a:t/>
                      </a:r>
                      <a:endParaRPr b="1"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4675">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PERIOD 6</a:t>
                      </a:r>
                      <a:endParaRPr sz="12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FRIDAY POMODORO</a:t>
                      </a:r>
                      <a:endParaRPr sz="12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STUDY CENTRE LAUNCH</a:t>
                      </a:r>
                      <a:endParaRPr sz="12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092200">
                <a:tc>
                  <a:txBody>
                    <a:bodyPr/>
                    <a:lstStyle/>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26450">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MENTORING</a:t>
                      </a:r>
                      <a:endParaRPr sz="12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Century Gothic"/>
                          <a:ea typeface="Century Gothic"/>
                          <a:cs typeface="Century Gothic"/>
                          <a:sym typeface="Century Gothic"/>
                        </a:rPr>
                        <a:t>INDEPENDENT STUDY SUPPORT</a:t>
                      </a:r>
                      <a:endParaRPr sz="11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Century Gothic"/>
                          <a:ea typeface="Century Gothic"/>
                          <a:cs typeface="Century Gothic"/>
                          <a:sym typeface="Century Gothic"/>
                        </a:rPr>
                        <a:t>BOOSTER CLASSES</a:t>
                      </a:r>
                      <a:endParaRPr sz="12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189" name="Google Shape;189;p27" title="File:Eo circle pink number-6.svg - Wikimedia Commons"/>
          <p:cNvPicPr preferRelativeResize="0"/>
          <p:nvPr/>
        </p:nvPicPr>
        <p:blipFill>
          <a:blip r:embed="rId5">
            <a:alphaModFix/>
          </a:blip>
          <a:stretch>
            <a:fillRect/>
          </a:stretch>
        </p:blipFill>
        <p:spPr>
          <a:xfrm>
            <a:off x="940713" y="1713325"/>
            <a:ext cx="1317151" cy="1317151"/>
          </a:xfrm>
          <a:prstGeom prst="rect">
            <a:avLst/>
          </a:prstGeom>
          <a:noFill/>
          <a:ln>
            <a:noFill/>
          </a:ln>
        </p:spPr>
      </p:pic>
      <p:pic>
        <p:nvPicPr>
          <p:cNvPr id="190" name="Google Shape;190;p27" title="Pomodoro Timer | Free SVG"/>
          <p:cNvPicPr preferRelativeResize="0"/>
          <p:nvPr/>
        </p:nvPicPr>
        <p:blipFill>
          <a:blip r:embed="rId6">
            <a:alphaModFix/>
          </a:blip>
          <a:stretch>
            <a:fillRect/>
          </a:stretch>
        </p:blipFill>
        <p:spPr>
          <a:xfrm>
            <a:off x="3913424" y="1733400"/>
            <a:ext cx="1317150" cy="1317150"/>
          </a:xfrm>
          <a:prstGeom prst="rect">
            <a:avLst/>
          </a:prstGeom>
          <a:noFill/>
          <a:ln>
            <a:noFill/>
          </a:ln>
        </p:spPr>
      </p:pic>
      <p:pic>
        <p:nvPicPr>
          <p:cNvPr id="191" name="Google Shape;191;p27" title="Free Images : education, studying, university, icon, bachelor, cap ..."/>
          <p:cNvPicPr preferRelativeResize="0"/>
          <p:nvPr/>
        </p:nvPicPr>
        <p:blipFill>
          <a:blip r:embed="rId7">
            <a:alphaModFix/>
          </a:blip>
          <a:stretch>
            <a:fillRect/>
          </a:stretch>
        </p:blipFill>
        <p:spPr>
          <a:xfrm>
            <a:off x="6928513" y="1713263"/>
            <a:ext cx="1317151" cy="1317151"/>
          </a:xfrm>
          <a:prstGeom prst="rect">
            <a:avLst/>
          </a:prstGeom>
          <a:noFill/>
          <a:ln>
            <a:noFill/>
          </a:ln>
        </p:spPr>
      </p:pic>
      <p:pic>
        <p:nvPicPr>
          <p:cNvPr id="192" name="Google Shape;192;p27" title="File:Handshake icon GREEN-BLUE.svg - Wikimedia Commons"/>
          <p:cNvPicPr preferRelativeResize="0"/>
          <p:nvPr/>
        </p:nvPicPr>
        <p:blipFill rotWithShape="1">
          <a:blip r:embed="rId8">
            <a:alphaModFix/>
          </a:blip>
          <a:srcRect b="17249" l="0" r="0" t="18483"/>
          <a:stretch/>
        </p:blipFill>
        <p:spPr>
          <a:xfrm>
            <a:off x="807550" y="3562325"/>
            <a:ext cx="1583493" cy="1017725"/>
          </a:xfrm>
          <a:prstGeom prst="rect">
            <a:avLst/>
          </a:prstGeom>
          <a:noFill/>
          <a:ln>
            <a:noFill/>
          </a:ln>
        </p:spPr>
      </p:pic>
      <p:pic>
        <p:nvPicPr>
          <p:cNvPr id="193" name="Google Shape;193;p27" title="Widgit Online: Now on iPads and Edge too – Bridges Canada"/>
          <p:cNvPicPr preferRelativeResize="0"/>
          <p:nvPr/>
        </p:nvPicPr>
        <p:blipFill>
          <a:blip r:embed="rId9">
            <a:alphaModFix/>
          </a:blip>
          <a:stretch>
            <a:fillRect/>
          </a:stretch>
        </p:blipFill>
        <p:spPr>
          <a:xfrm>
            <a:off x="3985663" y="3594487"/>
            <a:ext cx="1183550" cy="953400"/>
          </a:xfrm>
          <a:prstGeom prst="rect">
            <a:avLst/>
          </a:prstGeom>
          <a:noFill/>
          <a:ln>
            <a:noFill/>
          </a:ln>
        </p:spPr>
      </p:pic>
      <p:pic>
        <p:nvPicPr>
          <p:cNvPr id="194" name="Google Shape;194;p27" title="File:Noun Project progress icon 118551 cc.svg - Wikimedia Commons"/>
          <p:cNvPicPr preferRelativeResize="0"/>
          <p:nvPr/>
        </p:nvPicPr>
        <p:blipFill>
          <a:blip r:embed="rId10">
            <a:alphaModFix/>
          </a:blip>
          <a:stretch>
            <a:fillRect/>
          </a:stretch>
        </p:blipFill>
        <p:spPr>
          <a:xfrm>
            <a:off x="7078225" y="3505200"/>
            <a:ext cx="1097249" cy="1097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8"/>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200" name="Google Shape;200;p28"/>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01" name="Google Shape;201;p28"/>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202" name="Google Shape;202;p28" title="File:Eo circle pink number-6.svg - Wikimedia Commons"/>
          <p:cNvPicPr preferRelativeResize="0"/>
          <p:nvPr/>
        </p:nvPicPr>
        <p:blipFill>
          <a:blip r:embed="rId5">
            <a:alphaModFix/>
          </a:blip>
          <a:stretch>
            <a:fillRect/>
          </a:stretch>
        </p:blipFill>
        <p:spPr>
          <a:xfrm>
            <a:off x="311719" y="1365350"/>
            <a:ext cx="3282273" cy="3282273"/>
          </a:xfrm>
          <a:prstGeom prst="rect">
            <a:avLst/>
          </a:prstGeom>
          <a:noFill/>
          <a:ln>
            <a:noFill/>
          </a:ln>
        </p:spPr>
      </p:pic>
      <p:sp>
        <p:nvSpPr>
          <p:cNvPr id="203" name="Google Shape;203;p28"/>
          <p:cNvSpPr txBox="1"/>
          <p:nvPr/>
        </p:nvSpPr>
        <p:spPr>
          <a:xfrm>
            <a:off x="4297475" y="1396250"/>
            <a:ext cx="4534800" cy="3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u="sng">
                <a:solidFill>
                  <a:schemeClr val="dk1"/>
                </a:solidFill>
                <a:latin typeface="Century Gothic"/>
                <a:ea typeface="Century Gothic"/>
                <a:cs typeface="Century Gothic"/>
                <a:sym typeface="Century Gothic"/>
              </a:rPr>
              <a:t>Period 6</a:t>
            </a:r>
            <a:endParaRPr b="1" sz="2400" u="sng">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381000" lvl="0" marL="457200" rtl="0" algn="l">
              <a:spcBef>
                <a:spcPts val="0"/>
              </a:spcBef>
              <a:spcAft>
                <a:spcPts val="0"/>
              </a:spcAft>
              <a:buClr>
                <a:schemeClr val="dk1"/>
              </a:buClr>
              <a:buSzPts val="2400"/>
              <a:buFont typeface="Century Gothic"/>
              <a:buChar char="●"/>
            </a:pPr>
            <a:r>
              <a:rPr lang="en-GB" sz="2400">
                <a:solidFill>
                  <a:schemeClr val="dk1"/>
                </a:solidFill>
                <a:latin typeface="Century Gothic"/>
                <a:ea typeface="Century Gothic"/>
                <a:cs typeface="Century Gothic"/>
                <a:sym typeface="Century Gothic"/>
              </a:rPr>
              <a:t>Ran by subject teachers</a:t>
            </a:r>
            <a:endParaRPr sz="2400">
              <a:solidFill>
                <a:schemeClr val="dk1"/>
              </a:solidFill>
              <a:latin typeface="Century Gothic"/>
              <a:ea typeface="Century Gothic"/>
              <a:cs typeface="Century Gothic"/>
              <a:sym typeface="Century Gothic"/>
            </a:endParaRPr>
          </a:p>
          <a:p>
            <a:pPr indent="-381000" lvl="0" marL="457200" rtl="0" algn="l">
              <a:spcBef>
                <a:spcPts val="0"/>
              </a:spcBef>
              <a:spcAft>
                <a:spcPts val="0"/>
              </a:spcAft>
              <a:buClr>
                <a:schemeClr val="dk1"/>
              </a:buClr>
              <a:buSzPts val="2400"/>
              <a:buFont typeface="Century Gothic"/>
              <a:buChar char="●"/>
            </a:pPr>
            <a:r>
              <a:rPr lang="en-GB" sz="2400">
                <a:solidFill>
                  <a:schemeClr val="dk1"/>
                </a:solidFill>
                <a:latin typeface="Century Gothic"/>
                <a:ea typeface="Century Gothic"/>
                <a:cs typeface="Century Gothic"/>
                <a:sym typeface="Century Gothic"/>
              </a:rPr>
              <a:t> Monday - Friday</a:t>
            </a:r>
            <a:endParaRPr sz="2400">
              <a:solidFill>
                <a:schemeClr val="dk1"/>
              </a:solidFill>
              <a:latin typeface="Century Gothic"/>
              <a:ea typeface="Century Gothic"/>
              <a:cs typeface="Century Gothic"/>
              <a:sym typeface="Century Gothic"/>
            </a:endParaRPr>
          </a:p>
          <a:p>
            <a:pPr indent="-381000" lvl="0" marL="457200" rtl="0" algn="l">
              <a:spcBef>
                <a:spcPts val="0"/>
              </a:spcBef>
              <a:spcAft>
                <a:spcPts val="0"/>
              </a:spcAft>
              <a:buClr>
                <a:schemeClr val="dk1"/>
              </a:buClr>
              <a:buSzPts val="2400"/>
              <a:buFont typeface="Century Gothic"/>
              <a:buChar char="●"/>
            </a:pPr>
            <a:r>
              <a:rPr lang="en-GB" sz="2400">
                <a:solidFill>
                  <a:schemeClr val="dk1"/>
                </a:solidFill>
                <a:latin typeface="Century Gothic"/>
                <a:ea typeface="Century Gothic"/>
                <a:cs typeface="Century Gothic"/>
                <a:sym typeface="Century Gothic"/>
              </a:rPr>
              <a:t>After School</a:t>
            </a:r>
            <a:endParaRPr sz="2400">
              <a:solidFill>
                <a:schemeClr val="dk1"/>
              </a:solidFill>
              <a:latin typeface="Century Gothic"/>
              <a:ea typeface="Century Gothic"/>
              <a:cs typeface="Century Gothic"/>
              <a:sym typeface="Century Gothic"/>
            </a:endParaRPr>
          </a:p>
          <a:p>
            <a:pPr indent="-381000" lvl="0" marL="457200" rtl="0" algn="l">
              <a:spcBef>
                <a:spcPts val="0"/>
              </a:spcBef>
              <a:spcAft>
                <a:spcPts val="0"/>
              </a:spcAft>
              <a:buClr>
                <a:schemeClr val="dk1"/>
              </a:buClr>
              <a:buSzPts val="2400"/>
              <a:buFont typeface="Century Gothic"/>
              <a:buChar char="●"/>
            </a:pPr>
            <a:r>
              <a:rPr lang="en-GB" sz="2400">
                <a:solidFill>
                  <a:schemeClr val="dk1"/>
                </a:solidFill>
                <a:latin typeface="Century Gothic"/>
                <a:ea typeface="Century Gothic"/>
                <a:cs typeface="Century Gothic"/>
                <a:sym typeface="Century Gothic"/>
              </a:rPr>
              <a:t>‘Priority’ for some</a:t>
            </a:r>
            <a:endParaRPr sz="2400">
              <a:solidFill>
                <a:schemeClr val="dk1"/>
              </a:solidFill>
              <a:latin typeface="Century Gothic"/>
              <a:ea typeface="Century Gothic"/>
              <a:cs typeface="Century Gothic"/>
              <a:sym typeface="Century Gothic"/>
            </a:endParaRPr>
          </a:p>
          <a:p>
            <a:pPr indent="-381000" lvl="0" marL="457200" rtl="0" algn="l">
              <a:spcBef>
                <a:spcPts val="0"/>
              </a:spcBef>
              <a:spcAft>
                <a:spcPts val="0"/>
              </a:spcAft>
              <a:buClr>
                <a:schemeClr val="dk1"/>
              </a:buClr>
              <a:buSzPts val="2400"/>
              <a:buFont typeface="Century Gothic"/>
              <a:buChar char="●"/>
            </a:pPr>
            <a:r>
              <a:rPr lang="en-GB" sz="2400">
                <a:solidFill>
                  <a:schemeClr val="dk1"/>
                </a:solidFill>
                <a:latin typeface="Century Gothic"/>
                <a:ea typeface="Century Gothic"/>
                <a:cs typeface="Century Gothic"/>
                <a:sym typeface="Century Gothic"/>
              </a:rPr>
              <a:t>Open to all</a:t>
            </a:r>
            <a:endParaRPr sz="2400">
              <a:solidFill>
                <a:schemeClr val="dk1"/>
              </a:solidFill>
              <a:latin typeface="Century Gothic"/>
              <a:ea typeface="Century Gothic"/>
              <a:cs typeface="Century Gothic"/>
              <a:sym typeface="Century Gothic"/>
            </a:endParaRPr>
          </a:p>
          <a:p>
            <a:pPr indent="-381000" lvl="0" marL="457200" rtl="0" algn="l">
              <a:spcBef>
                <a:spcPts val="0"/>
              </a:spcBef>
              <a:spcAft>
                <a:spcPts val="0"/>
              </a:spcAft>
              <a:buClr>
                <a:schemeClr val="dk1"/>
              </a:buClr>
              <a:buSzPts val="2400"/>
              <a:buFont typeface="Century Gothic"/>
              <a:buChar char="●"/>
            </a:pPr>
            <a:r>
              <a:rPr lang="en-GB" sz="2400">
                <a:solidFill>
                  <a:schemeClr val="dk1"/>
                </a:solidFill>
                <a:latin typeface="Century Gothic"/>
                <a:ea typeface="Century Gothic"/>
                <a:cs typeface="Century Gothic"/>
                <a:sym typeface="Century Gothic"/>
              </a:rPr>
              <a:t>Limited places</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209" name="Google Shape;209;p29"/>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10" name="Google Shape;210;p29"/>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211" name="Google Shape;211;p29" title="File:Eo circle pink number-6.svg - Wikimedia Commons"/>
          <p:cNvPicPr preferRelativeResize="0"/>
          <p:nvPr/>
        </p:nvPicPr>
        <p:blipFill>
          <a:blip r:embed="rId5">
            <a:alphaModFix/>
          </a:blip>
          <a:stretch>
            <a:fillRect/>
          </a:stretch>
        </p:blipFill>
        <p:spPr>
          <a:xfrm>
            <a:off x="311719" y="1365350"/>
            <a:ext cx="3282273" cy="3282273"/>
          </a:xfrm>
          <a:prstGeom prst="rect">
            <a:avLst/>
          </a:prstGeom>
          <a:noFill/>
          <a:ln>
            <a:noFill/>
          </a:ln>
        </p:spPr>
      </p:pic>
      <p:graphicFrame>
        <p:nvGraphicFramePr>
          <p:cNvPr id="212" name="Google Shape;212;p29"/>
          <p:cNvGraphicFramePr/>
          <p:nvPr/>
        </p:nvGraphicFramePr>
        <p:xfrm>
          <a:off x="4019025" y="1961975"/>
          <a:ext cx="3000000" cy="3000000"/>
        </p:xfrm>
        <a:graphic>
          <a:graphicData uri="http://schemas.openxmlformats.org/drawingml/2006/table">
            <a:tbl>
              <a:tblPr>
                <a:noFill/>
                <a:tableStyleId>{CB519298-C825-438C-A1E6-5DFF51A205BB}</a:tableStyleId>
              </a:tblPr>
              <a:tblGrid>
                <a:gridCol w="2249350"/>
                <a:gridCol w="2249350"/>
              </a:tblGrid>
              <a:tr h="468000">
                <a:tc gridSpan="2">
                  <a:txBody>
                    <a:bodyPr/>
                    <a:lstStyle/>
                    <a:p>
                      <a:pPr indent="0" lvl="0" marL="0" rtl="0" algn="l">
                        <a:spcBef>
                          <a:spcPts val="0"/>
                        </a:spcBef>
                        <a:spcAft>
                          <a:spcPts val="0"/>
                        </a:spcAft>
                        <a:buNone/>
                      </a:pPr>
                      <a:r>
                        <a:rPr lang="en-GB" sz="2600">
                          <a:latin typeface="Century Gothic"/>
                          <a:ea typeface="Century Gothic"/>
                          <a:cs typeface="Century Gothic"/>
                          <a:sym typeface="Century Gothic"/>
                        </a:rPr>
                        <a:t>CORE OFFER</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468000">
                <a:tc>
                  <a:txBody>
                    <a:bodyPr/>
                    <a:lstStyle/>
                    <a:p>
                      <a:pPr indent="0" lvl="0" marL="0" rtl="0" algn="l">
                        <a:spcBef>
                          <a:spcPts val="0"/>
                        </a:spcBef>
                        <a:spcAft>
                          <a:spcPts val="0"/>
                        </a:spcAft>
                        <a:buNone/>
                      </a:pPr>
                      <a:r>
                        <a:rPr lang="en-GB" sz="2600">
                          <a:latin typeface="Century Gothic"/>
                          <a:ea typeface="Century Gothic"/>
                          <a:cs typeface="Century Gothic"/>
                          <a:sym typeface="Century Gothic"/>
                        </a:rPr>
                        <a:t>MONDAY</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600">
                          <a:latin typeface="Century Gothic"/>
                          <a:ea typeface="Century Gothic"/>
                          <a:cs typeface="Century Gothic"/>
                          <a:sym typeface="Century Gothic"/>
                        </a:rPr>
                        <a:t>SCIENCE</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8000">
                <a:tc>
                  <a:txBody>
                    <a:bodyPr/>
                    <a:lstStyle/>
                    <a:p>
                      <a:pPr indent="0" lvl="0" marL="0" rtl="0" algn="l">
                        <a:spcBef>
                          <a:spcPts val="0"/>
                        </a:spcBef>
                        <a:spcAft>
                          <a:spcPts val="0"/>
                        </a:spcAft>
                        <a:buNone/>
                      </a:pPr>
                      <a:r>
                        <a:rPr lang="en-GB" sz="2600">
                          <a:latin typeface="Century Gothic"/>
                          <a:ea typeface="Century Gothic"/>
                          <a:cs typeface="Century Gothic"/>
                          <a:sym typeface="Century Gothic"/>
                        </a:rPr>
                        <a:t>TUESDAY</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600">
                          <a:latin typeface="Century Gothic"/>
                          <a:ea typeface="Century Gothic"/>
                          <a:cs typeface="Century Gothic"/>
                          <a:sym typeface="Century Gothic"/>
                        </a:rPr>
                        <a:t>MATHS</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68000">
                <a:tc>
                  <a:txBody>
                    <a:bodyPr/>
                    <a:lstStyle/>
                    <a:p>
                      <a:pPr indent="0" lvl="0" marL="0" rtl="0" algn="l">
                        <a:spcBef>
                          <a:spcPts val="0"/>
                        </a:spcBef>
                        <a:spcAft>
                          <a:spcPts val="0"/>
                        </a:spcAft>
                        <a:buNone/>
                      </a:pPr>
                      <a:r>
                        <a:rPr lang="en-GB" sz="2600">
                          <a:latin typeface="Century Gothic"/>
                          <a:ea typeface="Century Gothic"/>
                          <a:cs typeface="Century Gothic"/>
                          <a:sym typeface="Century Gothic"/>
                        </a:rPr>
                        <a:t>THURSDAY</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2600">
                          <a:latin typeface="Century Gothic"/>
                          <a:ea typeface="Century Gothic"/>
                          <a:cs typeface="Century Gothic"/>
                          <a:sym typeface="Century Gothic"/>
                        </a:rPr>
                        <a:t>ENGLISH</a:t>
                      </a:r>
                      <a:endParaRPr sz="2600">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18" name="Google Shape;218;p30"/>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219" name="Google Shape;219;p30"/>
          <p:cNvSpPr txBox="1"/>
          <p:nvPr/>
        </p:nvSpPr>
        <p:spPr>
          <a:xfrm>
            <a:off x="317525" y="1396250"/>
            <a:ext cx="1772400" cy="13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chemeClr val="dk1"/>
                </a:solidFill>
                <a:latin typeface="Century Gothic"/>
                <a:ea typeface="Century Gothic"/>
                <a:cs typeface="Century Gothic"/>
                <a:sym typeface="Century Gothic"/>
              </a:rPr>
              <a:t>FULL </a:t>
            </a:r>
            <a:endParaRPr sz="2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800">
                <a:solidFill>
                  <a:schemeClr val="dk1"/>
                </a:solidFill>
                <a:latin typeface="Century Gothic"/>
                <a:ea typeface="Century Gothic"/>
                <a:cs typeface="Century Gothic"/>
                <a:sym typeface="Century Gothic"/>
              </a:rPr>
              <a:t>PERIOD 6 OFFER</a:t>
            </a:r>
            <a:endParaRPr sz="2800">
              <a:solidFill>
                <a:schemeClr val="dk1"/>
              </a:solidFill>
              <a:latin typeface="Century Gothic"/>
              <a:ea typeface="Century Gothic"/>
              <a:cs typeface="Century Gothic"/>
              <a:sym typeface="Century Gothic"/>
            </a:endParaRPr>
          </a:p>
        </p:txBody>
      </p:sp>
      <p:pic>
        <p:nvPicPr>
          <p:cNvPr id="220" name="Google Shape;220;p30"/>
          <p:cNvPicPr preferRelativeResize="0"/>
          <p:nvPr/>
        </p:nvPicPr>
        <p:blipFill>
          <a:blip r:embed="rId5">
            <a:alphaModFix/>
          </a:blip>
          <a:stretch>
            <a:fillRect/>
          </a:stretch>
        </p:blipFill>
        <p:spPr>
          <a:xfrm>
            <a:off x="2580013" y="152400"/>
            <a:ext cx="4744476"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226" name="Google Shape;226;p31"/>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27" name="Google Shape;227;p31"/>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228" name="Google Shape;228;p31" title="Pomodoro Timer | Free SVG"/>
          <p:cNvPicPr preferRelativeResize="0"/>
          <p:nvPr/>
        </p:nvPicPr>
        <p:blipFill>
          <a:blip r:embed="rId5">
            <a:alphaModFix/>
          </a:blip>
          <a:stretch>
            <a:fillRect/>
          </a:stretch>
        </p:blipFill>
        <p:spPr>
          <a:xfrm>
            <a:off x="311702" y="1320174"/>
            <a:ext cx="3289825" cy="3289825"/>
          </a:xfrm>
          <a:prstGeom prst="rect">
            <a:avLst/>
          </a:prstGeom>
          <a:noFill/>
          <a:ln>
            <a:noFill/>
          </a:ln>
        </p:spPr>
      </p:pic>
      <p:sp>
        <p:nvSpPr>
          <p:cNvPr id="229" name="Google Shape;229;p31"/>
          <p:cNvSpPr txBox="1"/>
          <p:nvPr/>
        </p:nvSpPr>
        <p:spPr>
          <a:xfrm>
            <a:off x="4254000" y="1374500"/>
            <a:ext cx="4578300" cy="3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Pomodoro Fridays:</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1 hour after school</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Revision Technique</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Timed revision sessions</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Independent Study</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Bring Resources</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2"/>
              </a:solidFill>
            </a:endParaRPr>
          </a:p>
          <a:p>
            <a:pPr indent="0" lvl="0" marL="0" rtl="0" algn="l">
              <a:spcBef>
                <a:spcPts val="0"/>
              </a:spcBef>
              <a:spcAft>
                <a:spcPts val="0"/>
              </a:spcAft>
              <a:buNone/>
            </a:pPr>
            <a:r>
              <a:rPr b="1" lang="en-GB" sz="1800" u="sng">
                <a:solidFill>
                  <a:schemeClr val="dk1"/>
                </a:solidFill>
                <a:latin typeface="Century Gothic"/>
                <a:ea typeface="Century Gothic"/>
                <a:cs typeface="Century Gothic"/>
                <a:sym typeface="Century Gothic"/>
              </a:rPr>
              <a:t>REGULAR REVISION SUPPORTS WITH LONG TERM MEMORY</a:t>
            </a:r>
            <a:endParaRPr b="1" sz="1800" u="sng">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2"/>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235" name="Google Shape;235;p32"/>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36" name="Google Shape;236;p32"/>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237" name="Google Shape;237;p32" title="Free Images : education, studying, university, icon, bachelor, cap ..."/>
          <p:cNvPicPr preferRelativeResize="0"/>
          <p:nvPr/>
        </p:nvPicPr>
        <p:blipFill>
          <a:blip r:embed="rId5">
            <a:alphaModFix/>
          </a:blip>
          <a:stretch>
            <a:fillRect/>
          </a:stretch>
        </p:blipFill>
        <p:spPr>
          <a:xfrm>
            <a:off x="311719" y="1376194"/>
            <a:ext cx="3322450" cy="3322450"/>
          </a:xfrm>
          <a:prstGeom prst="rect">
            <a:avLst/>
          </a:prstGeom>
          <a:noFill/>
          <a:ln>
            <a:noFill/>
          </a:ln>
        </p:spPr>
      </p:pic>
      <p:sp>
        <p:nvSpPr>
          <p:cNvPr id="238" name="Google Shape;238;p32"/>
          <p:cNvSpPr txBox="1"/>
          <p:nvPr/>
        </p:nvSpPr>
        <p:spPr>
          <a:xfrm>
            <a:off x="4254000" y="1374500"/>
            <a:ext cx="4578300" cy="3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KEY STAGE 4 STUDY CENTRE:</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COMING SOON</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SILENT STUDY SPACE</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FRIDAY POMODOROS</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OPEN UNTIL 4PM</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OPEN AT LUNCH TIMES</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MINI-LECTURE SERIES</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REVISION RESOURCE BANK</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graphicFrame>
        <p:nvGraphicFramePr>
          <p:cNvPr id="243" name="Google Shape;243;p33"/>
          <p:cNvGraphicFramePr/>
          <p:nvPr/>
        </p:nvGraphicFramePr>
        <p:xfrm>
          <a:off x="858975" y="1270900"/>
          <a:ext cx="3000000" cy="3000000"/>
        </p:xfrm>
        <a:graphic>
          <a:graphicData uri="http://schemas.openxmlformats.org/drawingml/2006/table">
            <a:tbl>
              <a:tblPr>
                <a:noFill/>
                <a:tableStyleId>{CB519298-C825-438C-A1E6-5DFF51A205BB}</a:tableStyleId>
              </a:tblPr>
              <a:tblGrid>
                <a:gridCol w="3619500"/>
                <a:gridCol w="3619500"/>
              </a:tblGrid>
              <a:tr h="1147075">
                <a:tc>
                  <a:txBody>
                    <a:bodyPr/>
                    <a:lstStyle/>
                    <a:p>
                      <a:pPr indent="0" lvl="0" marL="0" rtl="0" algn="l">
                        <a:spcBef>
                          <a:spcPts val="0"/>
                        </a:spcBef>
                        <a:spcAft>
                          <a:spcPts val="0"/>
                        </a:spcAft>
                        <a:buNone/>
                      </a:pPr>
                      <a:r>
                        <a:t/>
                      </a:r>
                      <a:endParaRPr sz="2100">
                        <a:latin typeface="Century Gothic"/>
                        <a:ea typeface="Century Gothic"/>
                        <a:cs typeface="Century Gothic"/>
                        <a:sym typeface="Century Gothic"/>
                      </a:endParaRPr>
                    </a:p>
                    <a:p>
                      <a:pPr indent="0" lvl="0" marL="0" rtl="0" algn="r">
                        <a:spcBef>
                          <a:spcPts val="0"/>
                        </a:spcBef>
                        <a:spcAft>
                          <a:spcPts val="0"/>
                        </a:spcAft>
                        <a:buNone/>
                      </a:pPr>
                      <a:r>
                        <a:rPr lang="en-GB" sz="2100">
                          <a:latin typeface="Century Gothic"/>
                          <a:ea typeface="Century Gothic"/>
                          <a:cs typeface="Century Gothic"/>
                          <a:sym typeface="Century Gothic"/>
                        </a:rPr>
                        <a:t>ACQUIRE A </a:t>
                      </a:r>
                      <a:endParaRPr sz="2100">
                        <a:latin typeface="Century Gothic"/>
                        <a:ea typeface="Century Gothic"/>
                        <a:cs typeface="Century Gothic"/>
                        <a:sym typeface="Century Gothic"/>
                      </a:endParaRPr>
                    </a:p>
                    <a:p>
                      <a:pPr indent="0" lvl="0" marL="0" rtl="0" algn="r">
                        <a:spcBef>
                          <a:spcPts val="0"/>
                        </a:spcBef>
                        <a:spcAft>
                          <a:spcPts val="0"/>
                        </a:spcAft>
                        <a:buNone/>
                      </a:pPr>
                      <a:r>
                        <a:rPr lang="en-GB" sz="2100">
                          <a:latin typeface="Century Gothic"/>
                          <a:ea typeface="Century Gothic"/>
                          <a:cs typeface="Century Gothic"/>
                          <a:sym typeface="Century Gothic"/>
                        </a:rPr>
                        <a:t>KEY WORD:</a:t>
                      </a:r>
                      <a:endParaRPr/>
                    </a:p>
                  </a:txBody>
                  <a:tcPr marT="91425" marB="91425" marR="91425" marL="91425"/>
                </a:tc>
                <a:tc>
                  <a:txBody>
                    <a:bodyPr/>
                    <a:lstStyle/>
                    <a:p>
                      <a:pPr indent="0" lvl="0" marL="0" rtl="0" algn="l">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GB" sz="3800">
                          <a:solidFill>
                            <a:schemeClr val="dk1"/>
                          </a:solidFill>
                          <a:latin typeface="Century Gothic"/>
                          <a:ea typeface="Century Gothic"/>
                          <a:cs typeface="Century Gothic"/>
                          <a:sym typeface="Century Gothic"/>
                        </a:rPr>
                        <a:t>REVISION</a:t>
                      </a:r>
                      <a:endParaRPr b="1" sz="3800"/>
                    </a:p>
                  </a:txBody>
                  <a:tcPr marT="91425" marB="91425" marR="91425" marL="91425"/>
                </a:tc>
              </a:tr>
              <a:tr h="1921025">
                <a:tc>
                  <a:txBody>
                    <a:bodyPr/>
                    <a:lstStyle/>
                    <a:p>
                      <a:pPr indent="0" lvl="0" marL="0" rtl="0" algn="l">
                        <a:spcBef>
                          <a:spcPts val="0"/>
                        </a:spcBef>
                        <a:spcAft>
                          <a:spcPts val="0"/>
                        </a:spcAft>
                        <a:buNone/>
                      </a:pPr>
                      <a:r>
                        <a:rPr lang="en-GB" sz="1800">
                          <a:latin typeface="Century Gothic"/>
                          <a:ea typeface="Century Gothic"/>
                          <a:cs typeface="Century Gothic"/>
                          <a:sym typeface="Century Gothic"/>
                        </a:rPr>
                        <a:t>DEFINITION:</a:t>
                      </a:r>
                      <a:endParaRPr sz="1800">
                        <a:latin typeface="Century Gothic"/>
                        <a:ea typeface="Century Gothic"/>
                        <a:cs typeface="Century Gothic"/>
                        <a:sym typeface="Century Gothic"/>
                      </a:endParaRPr>
                    </a:p>
                    <a:p>
                      <a:pPr indent="0" lvl="0" marL="0" rtl="0" algn="l">
                        <a:spcBef>
                          <a:spcPts val="0"/>
                        </a:spcBef>
                        <a:spcAft>
                          <a:spcPts val="0"/>
                        </a:spcAft>
                        <a:buNone/>
                      </a:pPr>
                      <a:r>
                        <a:t/>
                      </a:r>
                      <a:endParaRPr sz="100">
                        <a:latin typeface="Century Gothic"/>
                        <a:ea typeface="Century Gothic"/>
                        <a:cs typeface="Century Gothic"/>
                        <a:sym typeface="Century Gothic"/>
                      </a:endParaRPr>
                    </a:p>
                    <a:p>
                      <a:pPr indent="0" lvl="0" marL="0" rtl="0" algn="l">
                        <a:spcBef>
                          <a:spcPts val="0"/>
                        </a:spcBef>
                        <a:spcAft>
                          <a:spcPts val="0"/>
                        </a:spcAft>
                        <a:buNone/>
                      </a:pPr>
                      <a:r>
                        <a:rPr lang="en-GB" sz="2200">
                          <a:solidFill>
                            <a:srgbClr val="101518"/>
                          </a:solidFill>
                          <a:latin typeface="Century Gothic"/>
                          <a:ea typeface="Century Gothic"/>
                          <a:cs typeface="Century Gothic"/>
                          <a:sym typeface="Century Gothic"/>
                        </a:rPr>
                        <a:t>Going back over what you already know to ‘make it stick’ and working out what you are less sure on and need to learn.</a:t>
                      </a:r>
                      <a:r>
                        <a:rPr b="1" lang="en-GB" sz="1800">
                          <a:solidFill>
                            <a:srgbClr val="101518"/>
                          </a:solidFill>
                          <a:latin typeface="Century Gothic"/>
                          <a:ea typeface="Century Gothic"/>
                          <a:cs typeface="Century Gothic"/>
                          <a:sym typeface="Century Gothic"/>
                        </a:rPr>
                        <a:t> </a:t>
                      </a:r>
                      <a:endParaRPr b="1" sz="18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rPr lang="en-GB" sz="1800">
                          <a:latin typeface="Century Gothic"/>
                          <a:ea typeface="Century Gothic"/>
                          <a:cs typeface="Century Gothic"/>
                          <a:sym typeface="Century Gothic"/>
                        </a:rPr>
                        <a:t>ETYMOLOGY:</a:t>
                      </a:r>
                      <a:endParaRPr sz="1800">
                        <a:latin typeface="Century Gothic"/>
                        <a:ea typeface="Century Gothic"/>
                        <a:cs typeface="Century Gothic"/>
                        <a:sym typeface="Century Gothic"/>
                      </a:endParaRPr>
                    </a:p>
                    <a:p>
                      <a:pPr indent="0" lvl="0" marL="0" rtl="0" algn="l">
                        <a:spcBef>
                          <a:spcPts val="0"/>
                        </a:spcBef>
                        <a:spcAft>
                          <a:spcPts val="0"/>
                        </a:spcAft>
                        <a:buNone/>
                      </a:pPr>
                      <a:r>
                        <a:t/>
                      </a:r>
                      <a:endParaRPr sz="1800"/>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From Latin. ‘Re’ meaning ‘repeat’ and ‘vision’ ‘to see’. Literally, to ‘repeat seeing’. </a:t>
                      </a:r>
                      <a:endParaRPr sz="2200">
                        <a:solidFill>
                          <a:schemeClr val="dk1"/>
                        </a:solidFill>
                        <a:latin typeface="Century Gothic"/>
                        <a:ea typeface="Century Gothic"/>
                        <a:cs typeface="Century Gothic"/>
                        <a:sym typeface="Century Gothic"/>
                      </a:endParaRPr>
                    </a:p>
                  </a:txBody>
                  <a:tcPr marT="91425" marB="91425" marR="91425" marL="91425"/>
                </a:tc>
              </a:tr>
            </a:tbl>
          </a:graphicData>
        </a:graphic>
      </p:graphicFrame>
      <p:pic>
        <p:nvPicPr>
          <p:cNvPr id="244" name="Google Shape;244;p33" title="Golden Key Free Stock Photo - Public Domain Pictures"/>
          <p:cNvPicPr preferRelativeResize="0"/>
          <p:nvPr/>
        </p:nvPicPr>
        <p:blipFill>
          <a:blip r:embed="rId3">
            <a:alphaModFix/>
          </a:blip>
          <a:stretch>
            <a:fillRect/>
          </a:stretch>
        </p:blipFill>
        <p:spPr>
          <a:xfrm>
            <a:off x="924200" y="1313400"/>
            <a:ext cx="1017725" cy="1017725"/>
          </a:xfrm>
          <a:prstGeom prst="rect">
            <a:avLst/>
          </a:prstGeom>
          <a:noFill/>
          <a:ln>
            <a:noFill/>
          </a:ln>
        </p:spPr>
      </p:pic>
      <p:pic>
        <p:nvPicPr>
          <p:cNvPr id="245" name="Google Shape;245;p33"/>
          <p:cNvPicPr preferRelativeResize="0"/>
          <p:nvPr/>
        </p:nvPicPr>
        <p:blipFill>
          <a:blip r:embed="rId4">
            <a:alphaModFix/>
          </a:blip>
          <a:stretch>
            <a:fillRect/>
          </a:stretch>
        </p:blipFill>
        <p:spPr>
          <a:xfrm>
            <a:off x="311700" y="134750"/>
            <a:ext cx="1017725" cy="1017725"/>
          </a:xfrm>
          <a:prstGeom prst="rect">
            <a:avLst/>
          </a:prstGeom>
          <a:noFill/>
          <a:ln>
            <a:noFill/>
          </a:ln>
        </p:spPr>
      </p:pic>
      <p:pic>
        <p:nvPicPr>
          <p:cNvPr id="246" name="Google Shape;246;p33"/>
          <p:cNvPicPr preferRelativeResize="0"/>
          <p:nvPr/>
        </p:nvPicPr>
        <p:blipFill>
          <a:blip r:embed="rId5">
            <a:alphaModFix/>
          </a:blip>
          <a:stretch>
            <a:fillRect/>
          </a:stretch>
        </p:blipFill>
        <p:spPr>
          <a:xfrm>
            <a:off x="7814575" y="134750"/>
            <a:ext cx="1017725" cy="1017725"/>
          </a:xfrm>
          <a:prstGeom prst="rect">
            <a:avLst/>
          </a:prstGeom>
          <a:noFill/>
          <a:ln>
            <a:noFill/>
          </a:ln>
        </p:spPr>
      </p:pic>
      <p:sp>
        <p:nvSpPr>
          <p:cNvPr id="247" name="Google Shape;247;p33"/>
          <p:cNvSpPr txBox="1"/>
          <p:nvPr/>
        </p:nvSpPr>
        <p:spPr>
          <a:xfrm>
            <a:off x="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800" u="sng">
                <a:solidFill>
                  <a:schemeClr val="dk1"/>
                </a:solidFill>
                <a:latin typeface="Century Gothic"/>
                <a:ea typeface="Century Gothic"/>
                <a:cs typeface="Century Gothic"/>
                <a:sym typeface="Century Gothic"/>
              </a:rPr>
              <a:t>Revision</a:t>
            </a:r>
            <a:endParaRPr b="1" sz="2800" u="sng">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sp>
        <p:nvSpPr>
          <p:cNvPr id="71" name="Google Shape;71;p16"/>
          <p:cNvSpPr txBox="1"/>
          <p:nvPr>
            <p:ph idx="1" type="body"/>
          </p:nvPr>
        </p:nvSpPr>
        <p:spPr>
          <a:xfrm>
            <a:off x="311700" y="1424325"/>
            <a:ext cx="8520600" cy="34164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b="1" lang="en-GB" sz="3000">
                <a:solidFill>
                  <a:schemeClr val="dk1"/>
                </a:solidFill>
                <a:latin typeface="Century Gothic"/>
                <a:ea typeface="Century Gothic"/>
                <a:cs typeface="Century Gothic"/>
                <a:sym typeface="Century Gothic"/>
              </a:rPr>
              <a:t>CLASS OF 2026</a:t>
            </a:r>
            <a:endParaRPr b="1" sz="3000">
              <a:solidFill>
                <a:schemeClr val="dk1"/>
              </a:solidFill>
              <a:latin typeface="Century Gothic"/>
              <a:ea typeface="Century Gothic"/>
              <a:cs typeface="Century Gothic"/>
              <a:sym typeface="Century Gothic"/>
            </a:endParaRPr>
          </a:p>
          <a:p>
            <a:pPr indent="0" lvl="0" marL="0" rtl="0" algn="ctr">
              <a:spcBef>
                <a:spcPts val="1200"/>
              </a:spcBef>
              <a:spcAft>
                <a:spcPts val="0"/>
              </a:spcAft>
              <a:buNone/>
            </a:pPr>
            <a:r>
              <a:rPr b="1" lang="en-GB" sz="3000">
                <a:solidFill>
                  <a:schemeClr val="dk1"/>
                </a:solidFill>
                <a:latin typeface="Century Gothic"/>
                <a:ea typeface="Century Gothic"/>
                <a:cs typeface="Century Gothic"/>
                <a:sym typeface="Century Gothic"/>
              </a:rPr>
              <a:t>FIRST GCSE EXAM:  1ST MAY</a:t>
            </a:r>
            <a:endParaRPr b="1" sz="3000">
              <a:solidFill>
                <a:schemeClr val="dk1"/>
              </a:solidFill>
              <a:latin typeface="Century Gothic"/>
              <a:ea typeface="Century Gothic"/>
              <a:cs typeface="Century Gothic"/>
              <a:sym typeface="Century Gothic"/>
            </a:endParaRPr>
          </a:p>
          <a:p>
            <a:pPr indent="0" lvl="0" marL="0" rtl="0" algn="ctr">
              <a:spcBef>
                <a:spcPts val="1200"/>
              </a:spcBef>
              <a:spcAft>
                <a:spcPts val="0"/>
              </a:spcAft>
              <a:buNone/>
            </a:pPr>
            <a:r>
              <a:rPr b="1" lang="en-GB" sz="3000">
                <a:solidFill>
                  <a:schemeClr val="dk1"/>
                </a:solidFill>
                <a:latin typeface="Century Gothic"/>
                <a:ea typeface="Century Gothic"/>
                <a:cs typeface="Century Gothic"/>
                <a:sym typeface="Century Gothic"/>
              </a:rPr>
              <a:t>FIRST EXAM FOR ALL:  11TH MAY</a:t>
            </a:r>
            <a:endParaRPr b="1" sz="3000">
              <a:solidFill>
                <a:schemeClr val="dk1"/>
              </a:solidFill>
              <a:latin typeface="Century Gothic"/>
              <a:ea typeface="Century Gothic"/>
              <a:cs typeface="Century Gothic"/>
              <a:sym typeface="Century Gothic"/>
            </a:endParaRPr>
          </a:p>
          <a:p>
            <a:pPr indent="0" lvl="0" marL="0" rtl="0" algn="ctr">
              <a:spcBef>
                <a:spcPts val="1200"/>
              </a:spcBef>
              <a:spcAft>
                <a:spcPts val="0"/>
              </a:spcAft>
              <a:buNone/>
            </a:pPr>
            <a:r>
              <a:rPr b="1" lang="en-GB" sz="3000">
                <a:solidFill>
                  <a:schemeClr val="dk1"/>
                </a:solidFill>
                <a:latin typeface="Century Gothic"/>
                <a:ea typeface="Century Gothic"/>
                <a:cs typeface="Century Gothic"/>
                <a:sym typeface="Century Gothic"/>
              </a:rPr>
              <a:t>130 DAYS  (APPROX)</a:t>
            </a:r>
            <a:endParaRPr b="1" sz="3000">
              <a:solidFill>
                <a:schemeClr val="dk1"/>
              </a:solidFill>
              <a:latin typeface="Century Gothic"/>
              <a:ea typeface="Century Gothic"/>
              <a:cs typeface="Century Gothic"/>
              <a:sym typeface="Century Gothic"/>
            </a:endParaRPr>
          </a:p>
          <a:p>
            <a:pPr indent="0" lvl="0" marL="0" rtl="0" algn="ctr">
              <a:spcBef>
                <a:spcPts val="1200"/>
              </a:spcBef>
              <a:spcAft>
                <a:spcPts val="0"/>
              </a:spcAft>
              <a:buNone/>
            </a:pPr>
            <a:r>
              <a:rPr b="1" lang="en-GB" sz="3000">
                <a:solidFill>
                  <a:schemeClr val="dk1"/>
                </a:solidFill>
                <a:latin typeface="Century Gothic"/>
                <a:ea typeface="Century Gothic"/>
                <a:cs typeface="Century Gothic"/>
                <a:sym typeface="Century Gothic"/>
              </a:rPr>
              <a:t>26 SCHOOL WEEKS</a:t>
            </a:r>
            <a:endParaRPr b="1" sz="3000">
              <a:solidFill>
                <a:schemeClr val="dk1"/>
              </a:solidFill>
              <a:latin typeface="Century Gothic"/>
              <a:ea typeface="Century Gothic"/>
              <a:cs typeface="Century Gothic"/>
              <a:sym typeface="Century Gothic"/>
            </a:endParaRPr>
          </a:p>
          <a:p>
            <a:pPr indent="0" lvl="0" marL="0" rtl="0" algn="ctr">
              <a:spcBef>
                <a:spcPts val="1200"/>
              </a:spcBef>
              <a:spcAft>
                <a:spcPts val="1200"/>
              </a:spcAft>
              <a:buNone/>
            </a:pPr>
            <a:r>
              <a:rPr b="1" lang="en-GB" sz="3000">
                <a:solidFill>
                  <a:schemeClr val="dk1"/>
                </a:solidFill>
                <a:latin typeface="Century Gothic"/>
                <a:ea typeface="Century Gothic"/>
                <a:cs typeface="Century Gothic"/>
                <a:sym typeface="Century Gothic"/>
              </a:rPr>
              <a:t>(32 WEEKS INCLUDING HOLIDAYS)</a:t>
            </a:r>
            <a:endParaRPr b="1" sz="3000">
              <a:solidFill>
                <a:schemeClr val="dk1"/>
              </a:solidFill>
              <a:latin typeface="Century Gothic"/>
              <a:ea typeface="Century Gothic"/>
              <a:cs typeface="Century Gothic"/>
              <a:sym typeface="Century Gothic"/>
            </a:endParaRPr>
          </a:p>
        </p:txBody>
      </p:sp>
      <p:pic>
        <p:nvPicPr>
          <p:cNvPr id="72" name="Google Shape;72;p16"/>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73" name="Google Shape;73;p16"/>
          <p:cNvPicPr preferRelativeResize="0"/>
          <p:nvPr/>
        </p:nvPicPr>
        <p:blipFill>
          <a:blip r:embed="rId4">
            <a:alphaModFix/>
          </a:blip>
          <a:stretch>
            <a:fillRect/>
          </a:stretch>
        </p:blipFill>
        <p:spPr>
          <a:xfrm>
            <a:off x="7814575" y="134750"/>
            <a:ext cx="1017725" cy="1017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4"/>
          <p:cNvSpPr txBox="1"/>
          <p:nvPr>
            <p:ph idx="4294967295" type="title"/>
          </p:nvPr>
        </p:nvSpPr>
        <p:spPr>
          <a:xfrm>
            <a:off x="1329450" y="134750"/>
            <a:ext cx="6485100" cy="1017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u="sng">
                <a:latin typeface="Century Gothic"/>
                <a:ea typeface="Century Gothic"/>
                <a:cs typeface="Century Gothic"/>
                <a:sym typeface="Century Gothic"/>
              </a:rPr>
              <a:t>Revision</a:t>
            </a:r>
            <a:endParaRPr b="1" u="sng">
              <a:latin typeface="Century Gothic"/>
              <a:ea typeface="Century Gothic"/>
              <a:cs typeface="Century Gothic"/>
              <a:sym typeface="Century Gothic"/>
            </a:endParaRPr>
          </a:p>
        </p:txBody>
      </p:sp>
      <p:pic>
        <p:nvPicPr>
          <p:cNvPr id="253" name="Google Shape;253;p34"/>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54" name="Google Shape;254;p34"/>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255" name="Google Shape;255;p34"/>
          <p:cNvPicPr preferRelativeResize="0"/>
          <p:nvPr/>
        </p:nvPicPr>
        <p:blipFill>
          <a:blip r:embed="rId5">
            <a:alphaModFix/>
          </a:blip>
          <a:stretch>
            <a:fillRect/>
          </a:stretch>
        </p:blipFill>
        <p:spPr>
          <a:xfrm>
            <a:off x="4839550" y="1283350"/>
            <a:ext cx="3947271" cy="3686350"/>
          </a:xfrm>
          <a:prstGeom prst="rect">
            <a:avLst/>
          </a:prstGeom>
          <a:noFill/>
          <a:ln>
            <a:noFill/>
          </a:ln>
        </p:spPr>
      </p:pic>
      <p:sp>
        <p:nvSpPr>
          <p:cNvPr id="256" name="Google Shape;256;p34"/>
          <p:cNvSpPr txBox="1"/>
          <p:nvPr/>
        </p:nvSpPr>
        <p:spPr>
          <a:xfrm>
            <a:off x="311700" y="1479975"/>
            <a:ext cx="4427700" cy="29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The working-memory is where new information is held. If not committed to long-term memory, new information can be easily lost and forgotten.</a:t>
            </a:r>
            <a:r>
              <a:rPr lang="en-GB" sz="2300">
                <a:solidFill>
                  <a:schemeClr val="dk1"/>
                </a:solidFill>
                <a:latin typeface="Century Gothic"/>
                <a:ea typeface="Century Gothic"/>
                <a:cs typeface="Century Gothic"/>
                <a:sym typeface="Century Gothic"/>
              </a:rPr>
              <a:t> </a:t>
            </a:r>
            <a:endParaRPr sz="2300">
              <a:solidFill>
                <a:schemeClr val="dk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idx="4294967295" type="title"/>
          </p:nvPr>
        </p:nvSpPr>
        <p:spPr>
          <a:xfrm>
            <a:off x="1329450" y="134750"/>
            <a:ext cx="6485100" cy="1017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u="sng">
                <a:latin typeface="Century Gothic"/>
                <a:ea typeface="Century Gothic"/>
                <a:cs typeface="Century Gothic"/>
                <a:sym typeface="Century Gothic"/>
              </a:rPr>
              <a:t>Revision</a:t>
            </a:r>
            <a:endParaRPr b="1" u="sng">
              <a:latin typeface="Century Gothic"/>
              <a:ea typeface="Century Gothic"/>
              <a:cs typeface="Century Gothic"/>
              <a:sym typeface="Century Gothic"/>
            </a:endParaRPr>
          </a:p>
        </p:txBody>
      </p:sp>
      <p:pic>
        <p:nvPicPr>
          <p:cNvPr id="262" name="Google Shape;262;p35"/>
          <p:cNvPicPr preferRelativeResize="0"/>
          <p:nvPr/>
        </p:nvPicPr>
        <p:blipFill>
          <a:blip r:embed="rId3">
            <a:alphaModFix/>
          </a:blip>
          <a:stretch>
            <a:fillRect/>
          </a:stretch>
        </p:blipFill>
        <p:spPr>
          <a:xfrm>
            <a:off x="311700" y="49200"/>
            <a:ext cx="1017725" cy="1017725"/>
          </a:xfrm>
          <a:prstGeom prst="rect">
            <a:avLst/>
          </a:prstGeom>
          <a:noFill/>
          <a:ln>
            <a:noFill/>
          </a:ln>
        </p:spPr>
      </p:pic>
      <p:pic>
        <p:nvPicPr>
          <p:cNvPr id="263" name="Google Shape;263;p35"/>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264" name="Google Shape;264;p35"/>
          <p:cNvSpPr txBox="1"/>
          <p:nvPr/>
        </p:nvSpPr>
        <p:spPr>
          <a:xfrm>
            <a:off x="311700" y="1066925"/>
            <a:ext cx="4427700" cy="39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Plan revision for the long-term memory:</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5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Look at Essential Knowledge Sheets: </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What can you retrieve and recall? </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What can’t you retrieve and recall? </a:t>
            </a:r>
            <a:endParaRPr sz="2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5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200">
                <a:solidFill>
                  <a:schemeClr val="dk1"/>
                </a:solidFill>
                <a:latin typeface="Century Gothic"/>
                <a:ea typeface="Century Gothic"/>
                <a:cs typeface="Century Gothic"/>
                <a:sym typeface="Century Gothic"/>
              </a:rPr>
              <a:t>Plan revision around the ‘red’ and ‘amber’ topic areas first.</a:t>
            </a:r>
            <a:endParaRPr sz="2200">
              <a:solidFill>
                <a:schemeClr val="dk1"/>
              </a:solidFill>
              <a:latin typeface="Century Gothic"/>
              <a:ea typeface="Century Gothic"/>
              <a:cs typeface="Century Gothic"/>
              <a:sym typeface="Century Gothic"/>
            </a:endParaRPr>
          </a:p>
        </p:txBody>
      </p:sp>
      <p:pic>
        <p:nvPicPr>
          <p:cNvPr descr="Free Images : lightbulb, book, design, object, idea, style ..." id="265" name="Google Shape;265;p35"/>
          <p:cNvPicPr preferRelativeResize="0"/>
          <p:nvPr/>
        </p:nvPicPr>
        <p:blipFill>
          <a:blip r:embed="rId5">
            <a:alphaModFix/>
          </a:blip>
          <a:stretch>
            <a:fillRect/>
          </a:stretch>
        </p:blipFill>
        <p:spPr>
          <a:xfrm>
            <a:off x="5151475" y="1320600"/>
            <a:ext cx="3680826" cy="36862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6"/>
          <p:cNvPicPr preferRelativeResize="0"/>
          <p:nvPr/>
        </p:nvPicPr>
        <p:blipFill>
          <a:blip r:embed="rId3">
            <a:alphaModFix/>
          </a:blip>
          <a:stretch>
            <a:fillRect/>
          </a:stretch>
        </p:blipFill>
        <p:spPr>
          <a:xfrm>
            <a:off x="385100" y="1285875"/>
            <a:ext cx="3955500" cy="2647500"/>
          </a:xfrm>
          <a:prstGeom prst="rect">
            <a:avLst/>
          </a:prstGeom>
          <a:noFill/>
          <a:ln cap="flat" cmpd="sng" w="9525">
            <a:solidFill>
              <a:schemeClr val="dk2"/>
            </a:solidFill>
            <a:prstDash val="solid"/>
            <a:round/>
            <a:headEnd len="sm" w="sm" type="none"/>
            <a:tailEnd len="sm" w="sm" type="none"/>
          </a:ln>
        </p:spPr>
      </p:pic>
      <p:pic>
        <p:nvPicPr>
          <p:cNvPr id="271" name="Google Shape;271;p36"/>
          <p:cNvPicPr preferRelativeResize="0"/>
          <p:nvPr/>
        </p:nvPicPr>
        <p:blipFill>
          <a:blip r:embed="rId4">
            <a:alphaModFix/>
          </a:blip>
          <a:stretch>
            <a:fillRect/>
          </a:stretch>
        </p:blipFill>
        <p:spPr>
          <a:xfrm>
            <a:off x="311700" y="134750"/>
            <a:ext cx="1017725" cy="1017725"/>
          </a:xfrm>
          <a:prstGeom prst="rect">
            <a:avLst/>
          </a:prstGeom>
          <a:noFill/>
          <a:ln>
            <a:noFill/>
          </a:ln>
        </p:spPr>
      </p:pic>
      <p:pic>
        <p:nvPicPr>
          <p:cNvPr id="272" name="Google Shape;272;p36"/>
          <p:cNvPicPr preferRelativeResize="0"/>
          <p:nvPr/>
        </p:nvPicPr>
        <p:blipFill>
          <a:blip r:embed="rId5">
            <a:alphaModFix/>
          </a:blip>
          <a:stretch>
            <a:fillRect/>
          </a:stretch>
        </p:blipFill>
        <p:spPr>
          <a:xfrm>
            <a:off x="7814575" y="134750"/>
            <a:ext cx="1017725" cy="1017725"/>
          </a:xfrm>
          <a:prstGeom prst="rect">
            <a:avLst/>
          </a:prstGeom>
          <a:noFill/>
          <a:ln>
            <a:noFill/>
          </a:ln>
        </p:spPr>
      </p:pic>
      <p:sp>
        <p:nvSpPr>
          <p:cNvPr id="273" name="Google Shape;273;p36"/>
          <p:cNvSpPr txBox="1"/>
          <p:nvPr>
            <p:ph type="title"/>
          </p:nvPr>
        </p:nvSpPr>
        <p:spPr>
          <a:xfrm>
            <a:off x="1329425"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GB" u="sng">
                <a:latin typeface="Century Gothic"/>
                <a:ea typeface="Century Gothic"/>
                <a:cs typeface="Century Gothic"/>
                <a:sym typeface="Century Gothic"/>
              </a:rPr>
              <a:t>Revision Techniques</a:t>
            </a:r>
            <a:endParaRPr b="1" u="sng">
              <a:latin typeface="Century Gothic"/>
              <a:ea typeface="Century Gothic"/>
              <a:cs typeface="Century Gothic"/>
              <a:sym typeface="Century Gothic"/>
            </a:endParaRPr>
          </a:p>
          <a:p>
            <a:pPr indent="0" lvl="0" marL="0" rtl="0" algn="ctr">
              <a:spcBef>
                <a:spcPts val="0"/>
              </a:spcBef>
              <a:spcAft>
                <a:spcPts val="0"/>
              </a:spcAft>
              <a:buNone/>
            </a:pPr>
            <a:r>
              <a:t/>
            </a:r>
            <a:endParaRPr>
              <a:latin typeface="Century Gothic"/>
              <a:ea typeface="Century Gothic"/>
              <a:cs typeface="Century Gothic"/>
              <a:sym typeface="Century Gothic"/>
            </a:endParaRPr>
          </a:p>
          <a:p>
            <a:pPr indent="0" lvl="0" marL="0" rtl="0" algn="ctr">
              <a:spcBef>
                <a:spcPts val="0"/>
              </a:spcBef>
              <a:spcAft>
                <a:spcPts val="0"/>
              </a:spcAft>
              <a:buNone/>
            </a:pPr>
            <a:r>
              <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274" name="Google Shape;274;p36"/>
          <p:cNvSpPr txBox="1"/>
          <p:nvPr/>
        </p:nvSpPr>
        <p:spPr>
          <a:xfrm>
            <a:off x="4473575" y="1285875"/>
            <a:ext cx="4358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latin typeface="Century Gothic"/>
                <a:ea typeface="Century Gothic"/>
                <a:cs typeface="Century Gothic"/>
                <a:sym typeface="Century Gothic"/>
              </a:rPr>
              <a:t>Revision </a:t>
            </a:r>
            <a:r>
              <a:rPr b="1" lang="en-GB" sz="2000">
                <a:latin typeface="Century Gothic"/>
                <a:ea typeface="Century Gothic"/>
                <a:cs typeface="Century Gothic"/>
                <a:sym typeface="Century Gothic"/>
              </a:rPr>
              <a:t>timetables</a:t>
            </a:r>
            <a:r>
              <a:rPr b="1" lang="en-GB" sz="2000">
                <a:latin typeface="Century Gothic"/>
                <a:ea typeface="Century Gothic"/>
                <a:cs typeface="Century Gothic"/>
                <a:sym typeface="Century Gothic"/>
              </a:rPr>
              <a:t> - advice for students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AutoNum type="arabicPeriod"/>
            </a:pPr>
            <a:r>
              <a:rPr lang="en-GB" sz="2000">
                <a:latin typeface="Century Gothic"/>
                <a:ea typeface="Century Gothic"/>
                <a:cs typeface="Century Gothic"/>
                <a:sym typeface="Century Gothic"/>
              </a:rPr>
              <a:t>Prioritise your topics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AutoNum type="arabicPeriod"/>
            </a:pPr>
            <a:r>
              <a:rPr lang="en-GB" sz="2000">
                <a:latin typeface="Century Gothic"/>
                <a:ea typeface="Century Gothic"/>
                <a:cs typeface="Century Gothic"/>
                <a:sym typeface="Century Gothic"/>
              </a:rPr>
              <a:t>Block out any commitments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AutoNum type="arabicPeriod"/>
            </a:pPr>
            <a:r>
              <a:rPr lang="en-GB" sz="2000">
                <a:latin typeface="Century Gothic"/>
                <a:ea typeface="Century Gothic"/>
                <a:cs typeface="Century Gothic"/>
                <a:sym typeface="Century Gothic"/>
              </a:rPr>
              <a:t>Compile your timetable</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AutoNum type="arabicPeriod"/>
            </a:pPr>
            <a:r>
              <a:rPr lang="en-GB" sz="2000">
                <a:latin typeface="Century Gothic"/>
                <a:ea typeface="Century Gothic"/>
                <a:cs typeface="Century Gothic"/>
                <a:sym typeface="Century Gothic"/>
              </a:rPr>
              <a:t>Schedule breaks</a:t>
            </a:r>
            <a:endParaRPr sz="2000">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7"/>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80" name="Google Shape;280;p37"/>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281" name="Google Shape;281;p37"/>
          <p:cNvSpPr txBox="1"/>
          <p:nvPr>
            <p:ph type="title"/>
          </p:nvPr>
        </p:nvSpPr>
        <p:spPr>
          <a:xfrm>
            <a:off x="1329425"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GB" u="sng">
                <a:latin typeface="Century Gothic"/>
                <a:ea typeface="Century Gothic"/>
                <a:cs typeface="Century Gothic"/>
                <a:sym typeface="Century Gothic"/>
              </a:rPr>
              <a:t>Revision Techniques</a:t>
            </a:r>
            <a:endParaRPr b="1" u="sng">
              <a:latin typeface="Century Gothic"/>
              <a:ea typeface="Century Gothic"/>
              <a:cs typeface="Century Gothic"/>
              <a:sym typeface="Century Gothic"/>
            </a:endParaRPr>
          </a:p>
          <a:p>
            <a:pPr indent="0" lvl="0" marL="0" rtl="0" algn="ctr">
              <a:spcBef>
                <a:spcPts val="0"/>
              </a:spcBef>
              <a:spcAft>
                <a:spcPts val="0"/>
              </a:spcAft>
              <a:buNone/>
            </a:pPr>
            <a:r>
              <a:t/>
            </a:r>
            <a:endParaRPr b="1">
              <a:latin typeface="Century Gothic"/>
              <a:ea typeface="Century Gothic"/>
              <a:cs typeface="Century Gothic"/>
              <a:sym typeface="Century Gothic"/>
            </a:endParaRPr>
          </a:p>
          <a:p>
            <a:pPr indent="0" lvl="0" marL="0" rtl="0" algn="ctr">
              <a:spcBef>
                <a:spcPts val="0"/>
              </a:spcBef>
              <a:spcAft>
                <a:spcPts val="0"/>
              </a:spcAft>
              <a:buNone/>
            </a:pPr>
            <a:r>
              <a:t/>
            </a:r>
            <a:endParaRPr b="1">
              <a:latin typeface="Century Gothic"/>
              <a:ea typeface="Century Gothic"/>
              <a:cs typeface="Century Gothic"/>
              <a:sym typeface="Century Gothic"/>
            </a:endParaRPr>
          </a:p>
          <a:p>
            <a:pPr indent="0" lvl="0" marL="0" rtl="0" algn="l">
              <a:spcBef>
                <a:spcPts val="0"/>
              </a:spcBef>
              <a:spcAft>
                <a:spcPts val="0"/>
              </a:spcAft>
              <a:buNone/>
            </a:pPr>
            <a:r>
              <a:t/>
            </a:r>
            <a:endParaRPr b="1">
              <a:latin typeface="Century Gothic"/>
              <a:ea typeface="Century Gothic"/>
              <a:cs typeface="Century Gothic"/>
              <a:sym typeface="Century Gothic"/>
            </a:endParaRPr>
          </a:p>
        </p:txBody>
      </p:sp>
      <p:pic>
        <p:nvPicPr>
          <p:cNvPr id="282" name="Google Shape;282;p37" title="Quiz, Exam, Icon, Button,test Free Stock Photo - Public Domain ..."/>
          <p:cNvPicPr preferRelativeResize="0"/>
          <p:nvPr/>
        </p:nvPicPr>
        <p:blipFill>
          <a:blip r:embed="rId5">
            <a:alphaModFix/>
          </a:blip>
          <a:stretch>
            <a:fillRect/>
          </a:stretch>
        </p:blipFill>
        <p:spPr>
          <a:xfrm>
            <a:off x="311700" y="1288125"/>
            <a:ext cx="3686350" cy="3686350"/>
          </a:xfrm>
          <a:prstGeom prst="rect">
            <a:avLst/>
          </a:prstGeom>
          <a:noFill/>
          <a:ln>
            <a:noFill/>
          </a:ln>
        </p:spPr>
      </p:pic>
      <p:pic>
        <p:nvPicPr>
          <p:cNvPr id="283" name="Google Shape;283;p37"/>
          <p:cNvPicPr preferRelativeResize="0"/>
          <p:nvPr/>
        </p:nvPicPr>
        <p:blipFill>
          <a:blip r:embed="rId6">
            <a:alphaModFix/>
          </a:blip>
          <a:stretch>
            <a:fillRect/>
          </a:stretch>
        </p:blipFill>
        <p:spPr>
          <a:xfrm>
            <a:off x="4173125" y="2667175"/>
            <a:ext cx="1641975" cy="1641975"/>
          </a:xfrm>
          <a:prstGeom prst="rect">
            <a:avLst/>
          </a:prstGeom>
          <a:noFill/>
          <a:ln>
            <a:noFill/>
          </a:ln>
        </p:spPr>
      </p:pic>
      <p:pic>
        <p:nvPicPr>
          <p:cNvPr id="284" name="Google Shape;284;p37"/>
          <p:cNvPicPr preferRelativeResize="0"/>
          <p:nvPr/>
        </p:nvPicPr>
        <p:blipFill>
          <a:blip r:embed="rId7">
            <a:alphaModFix/>
          </a:blip>
          <a:stretch>
            <a:fillRect/>
          </a:stretch>
        </p:blipFill>
        <p:spPr>
          <a:xfrm>
            <a:off x="5912100" y="2667175"/>
            <a:ext cx="2189300" cy="1641975"/>
          </a:xfrm>
          <a:prstGeom prst="rect">
            <a:avLst/>
          </a:prstGeom>
          <a:noFill/>
          <a:ln>
            <a:noFill/>
          </a:ln>
        </p:spPr>
      </p:pic>
      <p:pic>
        <p:nvPicPr>
          <p:cNvPr id="285" name="Google Shape;285;p37"/>
          <p:cNvPicPr preferRelativeResize="0"/>
          <p:nvPr/>
        </p:nvPicPr>
        <p:blipFill rotWithShape="1">
          <a:blip r:embed="rId8">
            <a:alphaModFix/>
          </a:blip>
          <a:srcRect b="23198" l="13855" r="10552" t="22087"/>
          <a:stretch/>
        </p:blipFill>
        <p:spPr>
          <a:xfrm>
            <a:off x="4173125" y="1288125"/>
            <a:ext cx="3404400" cy="1283625"/>
          </a:xfrm>
          <a:prstGeom prst="rect">
            <a:avLst/>
          </a:prstGeom>
          <a:noFill/>
          <a:ln>
            <a:noFill/>
          </a:ln>
        </p:spPr>
      </p:pic>
      <p:sp>
        <p:nvSpPr>
          <p:cNvPr id="286" name="Google Shape;286;p37"/>
          <p:cNvSpPr txBox="1"/>
          <p:nvPr/>
        </p:nvSpPr>
        <p:spPr>
          <a:xfrm>
            <a:off x="4191500" y="4405075"/>
            <a:ext cx="3299100" cy="5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chemeClr val="dk1"/>
                </a:solidFill>
                <a:latin typeface="Century Gothic"/>
                <a:ea typeface="Century Gothic"/>
                <a:cs typeface="Century Gothic"/>
                <a:sym typeface="Century Gothic"/>
              </a:rPr>
              <a:t>Quizzes</a:t>
            </a:r>
            <a:endParaRPr b="1" sz="2800">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8"/>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292" name="Google Shape;292;p38"/>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293" name="Google Shape;293;p38"/>
          <p:cNvSpPr txBox="1"/>
          <p:nvPr>
            <p:ph type="title"/>
          </p:nvPr>
        </p:nvSpPr>
        <p:spPr>
          <a:xfrm>
            <a:off x="1329425"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GB" u="sng">
                <a:latin typeface="Century Gothic"/>
                <a:ea typeface="Century Gothic"/>
                <a:cs typeface="Century Gothic"/>
                <a:sym typeface="Century Gothic"/>
              </a:rPr>
              <a:t>Revision Techniques</a:t>
            </a:r>
            <a:endParaRPr b="1" u="sng">
              <a:latin typeface="Century Gothic"/>
              <a:ea typeface="Century Gothic"/>
              <a:cs typeface="Century Gothic"/>
              <a:sym typeface="Century Gothic"/>
            </a:endParaRPr>
          </a:p>
          <a:p>
            <a:pPr indent="0" lvl="0" marL="0" rtl="0" algn="ctr">
              <a:spcBef>
                <a:spcPts val="0"/>
              </a:spcBef>
              <a:spcAft>
                <a:spcPts val="0"/>
              </a:spcAft>
              <a:buNone/>
            </a:pPr>
            <a:r>
              <a:t/>
            </a:r>
            <a:endParaRPr b="1">
              <a:latin typeface="Century Gothic"/>
              <a:ea typeface="Century Gothic"/>
              <a:cs typeface="Century Gothic"/>
              <a:sym typeface="Century Gothic"/>
            </a:endParaRPr>
          </a:p>
          <a:p>
            <a:pPr indent="0" lvl="0" marL="0" rtl="0" algn="ctr">
              <a:spcBef>
                <a:spcPts val="0"/>
              </a:spcBef>
              <a:spcAft>
                <a:spcPts val="0"/>
              </a:spcAft>
              <a:buNone/>
            </a:pPr>
            <a:r>
              <a:t/>
            </a:r>
            <a:endParaRPr b="1">
              <a:latin typeface="Century Gothic"/>
              <a:ea typeface="Century Gothic"/>
              <a:cs typeface="Century Gothic"/>
              <a:sym typeface="Century Gothic"/>
            </a:endParaRPr>
          </a:p>
          <a:p>
            <a:pPr indent="0" lvl="0" marL="0" rtl="0" algn="l">
              <a:spcBef>
                <a:spcPts val="0"/>
              </a:spcBef>
              <a:spcAft>
                <a:spcPts val="0"/>
              </a:spcAft>
              <a:buNone/>
            </a:pPr>
            <a:r>
              <a:t/>
            </a:r>
            <a:endParaRPr b="1">
              <a:latin typeface="Century Gothic"/>
              <a:ea typeface="Century Gothic"/>
              <a:cs typeface="Century Gothic"/>
              <a:sym typeface="Century Gothic"/>
            </a:endParaRPr>
          </a:p>
        </p:txBody>
      </p:sp>
      <p:pic>
        <p:nvPicPr>
          <p:cNvPr id="294" name="Google Shape;294;p38"/>
          <p:cNvPicPr preferRelativeResize="0"/>
          <p:nvPr/>
        </p:nvPicPr>
        <p:blipFill>
          <a:blip r:embed="rId5">
            <a:alphaModFix/>
          </a:blip>
          <a:stretch>
            <a:fillRect/>
          </a:stretch>
        </p:blipFill>
        <p:spPr>
          <a:xfrm>
            <a:off x="5525975" y="1265175"/>
            <a:ext cx="3306325" cy="1851542"/>
          </a:xfrm>
          <a:prstGeom prst="rect">
            <a:avLst/>
          </a:prstGeom>
          <a:noFill/>
          <a:ln>
            <a:noFill/>
          </a:ln>
        </p:spPr>
      </p:pic>
      <p:pic>
        <p:nvPicPr>
          <p:cNvPr id="295" name="Google Shape;295;p38"/>
          <p:cNvPicPr preferRelativeResize="0"/>
          <p:nvPr/>
        </p:nvPicPr>
        <p:blipFill>
          <a:blip r:embed="rId6">
            <a:alphaModFix/>
          </a:blip>
          <a:stretch>
            <a:fillRect/>
          </a:stretch>
        </p:blipFill>
        <p:spPr>
          <a:xfrm>
            <a:off x="311700" y="1265175"/>
            <a:ext cx="5114150" cy="3406026"/>
          </a:xfrm>
          <a:prstGeom prst="rect">
            <a:avLst/>
          </a:prstGeom>
          <a:noFill/>
          <a:ln>
            <a:noFill/>
          </a:ln>
        </p:spPr>
      </p:pic>
      <p:sp>
        <p:nvSpPr>
          <p:cNvPr id="296" name="Google Shape;296;p38"/>
          <p:cNvSpPr txBox="1"/>
          <p:nvPr/>
        </p:nvSpPr>
        <p:spPr>
          <a:xfrm>
            <a:off x="5529588" y="3303900"/>
            <a:ext cx="3299100" cy="5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chemeClr val="dk1"/>
                </a:solidFill>
                <a:latin typeface="Century Gothic"/>
                <a:ea typeface="Century Gothic"/>
                <a:cs typeface="Century Gothic"/>
                <a:sym typeface="Century Gothic"/>
              </a:rPr>
              <a:t>Revision cards</a:t>
            </a:r>
            <a:endParaRPr b="1" sz="2800">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9"/>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302" name="Google Shape;302;p39"/>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03" name="Google Shape;303;p39"/>
          <p:cNvSpPr txBox="1"/>
          <p:nvPr>
            <p:ph type="title"/>
          </p:nvPr>
        </p:nvSpPr>
        <p:spPr>
          <a:xfrm>
            <a:off x="1329425"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Revision Techniques</a:t>
            </a:r>
            <a:endParaRPr b="1" u="sng">
              <a:latin typeface="Century Gothic"/>
              <a:ea typeface="Century Gothic"/>
              <a:cs typeface="Century Gothic"/>
              <a:sym typeface="Century Gothic"/>
            </a:endParaRPr>
          </a:p>
          <a:p>
            <a:pPr indent="0" lvl="0" marL="0" rtl="0" algn="ctr">
              <a:spcBef>
                <a:spcPts val="0"/>
              </a:spcBef>
              <a:spcAft>
                <a:spcPts val="0"/>
              </a:spcAft>
              <a:buNone/>
            </a:pPr>
            <a:r>
              <a:t/>
            </a:r>
            <a:endParaRPr b="1">
              <a:latin typeface="Century Gothic"/>
              <a:ea typeface="Century Gothic"/>
              <a:cs typeface="Century Gothic"/>
              <a:sym typeface="Century Gothic"/>
            </a:endParaRPr>
          </a:p>
          <a:p>
            <a:pPr indent="0" lvl="0" marL="0" rtl="0" algn="l">
              <a:spcBef>
                <a:spcPts val="0"/>
              </a:spcBef>
              <a:spcAft>
                <a:spcPts val="0"/>
              </a:spcAft>
              <a:buNone/>
            </a:pPr>
            <a:r>
              <a:t/>
            </a:r>
            <a:endParaRPr b="1">
              <a:latin typeface="Century Gothic"/>
              <a:ea typeface="Century Gothic"/>
              <a:cs typeface="Century Gothic"/>
              <a:sym typeface="Century Gothic"/>
            </a:endParaRPr>
          </a:p>
        </p:txBody>
      </p:sp>
      <p:pic>
        <p:nvPicPr>
          <p:cNvPr id="304" name="Google Shape;304;p39"/>
          <p:cNvPicPr preferRelativeResize="0"/>
          <p:nvPr/>
        </p:nvPicPr>
        <p:blipFill>
          <a:blip r:embed="rId5">
            <a:alphaModFix/>
          </a:blip>
          <a:stretch>
            <a:fillRect/>
          </a:stretch>
        </p:blipFill>
        <p:spPr>
          <a:xfrm>
            <a:off x="4874972" y="1327825"/>
            <a:ext cx="2857500" cy="1600200"/>
          </a:xfrm>
          <a:prstGeom prst="rect">
            <a:avLst/>
          </a:prstGeom>
          <a:noFill/>
          <a:ln>
            <a:noFill/>
          </a:ln>
        </p:spPr>
      </p:pic>
      <p:pic>
        <p:nvPicPr>
          <p:cNvPr id="305" name="Google Shape;305;p39"/>
          <p:cNvPicPr preferRelativeResize="0"/>
          <p:nvPr/>
        </p:nvPicPr>
        <p:blipFill>
          <a:blip r:embed="rId6">
            <a:alphaModFix/>
          </a:blip>
          <a:stretch>
            <a:fillRect/>
          </a:stretch>
        </p:blipFill>
        <p:spPr>
          <a:xfrm>
            <a:off x="311700" y="1327825"/>
            <a:ext cx="4279899" cy="2866199"/>
          </a:xfrm>
          <a:prstGeom prst="rect">
            <a:avLst/>
          </a:prstGeom>
          <a:noFill/>
          <a:ln>
            <a:noFill/>
          </a:ln>
        </p:spPr>
      </p:pic>
      <p:sp>
        <p:nvSpPr>
          <p:cNvPr id="306" name="Google Shape;306;p39"/>
          <p:cNvSpPr txBox="1"/>
          <p:nvPr/>
        </p:nvSpPr>
        <p:spPr>
          <a:xfrm>
            <a:off x="4874975" y="3225900"/>
            <a:ext cx="3570000" cy="5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solidFill>
                  <a:schemeClr val="dk1"/>
                </a:solidFill>
                <a:latin typeface="Century Gothic"/>
                <a:ea typeface="Century Gothic"/>
                <a:cs typeface="Century Gothic"/>
                <a:sym typeface="Century Gothic"/>
              </a:rPr>
              <a:t>The Cornell Method</a:t>
            </a:r>
            <a:endParaRPr b="1" sz="2800">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0"/>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312" name="Google Shape;312;p40"/>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13" name="Google Shape;313;p40"/>
          <p:cNvSpPr txBox="1"/>
          <p:nvPr/>
        </p:nvSpPr>
        <p:spPr>
          <a:xfrm>
            <a:off x="1544775" y="89875"/>
            <a:ext cx="62697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u="sng">
                <a:solidFill>
                  <a:schemeClr val="dk1"/>
                </a:solidFill>
                <a:latin typeface="Century Gothic"/>
                <a:ea typeface="Century Gothic"/>
                <a:cs typeface="Century Gothic"/>
                <a:sym typeface="Century Gothic"/>
              </a:rPr>
              <a:t>Preparing for the future</a:t>
            </a:r>
            <a:endParaRPr b="1" sz="2500" u="sng">
              <a:solidFill>
                <a:schemeClr val="dk1"/>
              </a:solidFill>
              <a:latin typeface="Century Gothic"/>
              <a:ea typeface="Century Gothic"/>
              <a:cs typeface="Century Gothic"/>
              <a:sym typeface="Century Gothic"/>
            </a:endParaRPr>
          </a:p>
        </p:txBody>
      </p:sp>
      <p:sp>
        <p:nvSpPr>
          <p:cNvPr id="314" name="Google Shape;314;p40"/>
          <p:cNvSpPr txBox="1"/>
          <p:nvPr>
            <p:ph idx="1" type="body"/>
          </p:nvPr>
        </p:nvSpPr>
        <p:spPr>
          <a:xfrm>
            <a:off x="167550" y="1252900"/>
            <a:ext cx="8837100" cy="3854100"/>
          </a:xfrm>
          <a:prstGeom prst="rect">
            <a:avLst/>
          </a:prstGeom>
        </p:spPr>
        <p:txBody>
          <a:bodyPr anchorCtr="0" anchor="t" bIns="34275" lIns="68575" spcFirstLastPara="1" rIns="68575" wrap="square" tIns="34275">
            <a:normAutofit/>
          </a:bodyPr>
          <a:lstStyle/>
          <a:p>
            <a:pPr indent="0" lvl="0" marL="0" rtl="0" algn="l">
              <a:lnSpc>
                <a:spcPct val="90000"/>
              </a:lnSpc>
              <a:spcBef>
                <a:spcPts val="800"/>
              </a:spcBef>
              <a:spcAft>
                <a:spcPts val="0"/>
              </a:spcAft>
              <a:buNone/>
            </a:pPr>
            <a:r>
              <a:rPr b="1" lang="en-GB" sz="2329">
                <a:solidFill>
                  <a:srgbClr val="000000"/>
                </a:solidFill>
                <a:latin typeface="Century Gothic"/>
                <a:ea typeface="Century Gothic"/>
                <a:cs typeface="Century Gothic"/>
                <a:sym typeface="Century Gothic"/>
              </a:rPr>
              <a:t>Year 11</a:t>
            </a:r>
            <a:endParaRPr b="1" sz="2329">
              <a:solidFill>
                <a:srgbClr val="000000"/>
              </a:solidFill>
              <a:latin typeface="Century Gothic"/>
              <a:ea typeface="Century Gothic"/>
              <a:cs typeface="Century Gothic"/>
              <a:sym typeface="Century Gothic"/>
            </a:endParaRPr>
          </a:p>
          <a:p>
            <a:pPr indent="-376493" lvl="0" marL="457200" rtl="0" algn="l">
              <a:lnSpc>
                <a:spcPct val="100000"/>
              </a:lnSpc>
              <a:spcBef>
                <a:spcPts val="800"/>
              </a:spcBef>
              <a:spcAft>
                <a:spcPts val="0"/>
              </a:spcAft>
              <a:buClr>
                <a:srgbClr val="000000"/>
              </a:buClr>
              <a:buSzPts val="2329"/>
              <a:buFont typeface="Century Gothic"/>
              <a:buChar char="•"/>
            </a:pPr>
            <a:r>
              <a:rPr lang="en-GB" sz="2329">
                <a:solidFill>
                  <a:srgbClr val="000000"/>
                </a:solidFill>
                <a:latin typeface="Century Gothic"/>
                <a:ea typeface="Century Gothic"/>
                <a:cs typeface="Century Gothic"/>
                <a:sym typeface="Century Gothic"/>
              </a:rPr>
              <a:t>September: College assemblies.</a:t>
            </a:r>
            <a:endParaRPr sz="2329">
              <a:solidFill>
                <a:srgbClr val="000000"/>
              </a:solidFill>
              <a:latin typeface="Century Gothic"/>
              <a:ea typeface="Century Gothic"/>
              <a:cs typeface="Century Gothic"/>
              <a:sym typeface="Century Gothic"/>
            </a:endParaRPr>
          </a:p>
          <a:p>
            <a:pPr indent="-376493" lvl="0" marL="457200" rtl="0" algn="l">
              <a:lnSpc>
                <a:spcPct val="100000"/>
              </a:lnSpc>
              <a:spcBef>
                <a:spcPts val="0"/>
              </a:spcBef>
              <a:spcAft>
                <a:spcPts val="0"/>
              </a:spcAft>
              <a:buClr>
                <a:srgbClr val="000000"/>
              </a:buClr>
              <a:buSzPts val="2329"/>
              <a:buFont typeface="Century Gothic"/>
              <a:buChar char="•"/>
            </a:pPr>
            <a:r>
              <a:rPr lang="en-GB" sz="2329">
                <a:solidFill>
                  <a:srgbClr val="000000"/>
                </a:solidFill>
                <a:latin typeface="Century Gothic"/>
                <a:ea typeface="Century Gothic"/>
                <a:cs typeface="Century Gothic"/>
                <a:sym typeface="Century Gothic"/>
              </a:rPr>
              <a:t>September - July : College taster sessions (Open Evenings).</a:t>
            </a:r>
            <a:endParaRPr sz="2329">
              <a:solidFill>
                <a:srgbClr val="000000"/>
              </a:solidFill>
              <a:latin typeface="Century Gothic"/>
              <a:ea typeface="Century Gothic"/>
              <a:cs typeface="Century Gothic"/>
              <a:sym typeface="Century Gothic"/>
            </a:endParaRPr>
          </a:p>
          <a:p>
            <a:pPr indent="-376493" lvl="0" marL="457200" rtl="0" algn="l">
              <a:lnSpc>
                <a:spcPct val="100000"/>
              </a:lnSpc>
              <a:spcBef>
                <a:spcPts val="0"/>
              </a:spcBef>
              <a:spcAft>
                <a:spcPts val="0"/>
              </a:spcAft>
              <a:buClr>
                <a:srgbClr val="000000"/>
              </a:buClr>
              <a:buSzPts val="2329"/>
              <a:buFont typeface="Century Gothic"/>
              <a:buChar char="•"/>
            </a:pPr>
            <a:r>
              <a:rPr lang="en-GB" sz="2329">
                <a:solidFill>
                  <a:schemeClr val="dk1"/>
                </a:solidFill>
                <a:latin typeface="Century Gothic"/>
                <a:ea typeface="Century Gothic"/>
                <a:cs typeface="Century Gothic"/>
                <a:sym typeface="Century Gothic"/>
              </a:rPr>
              <a:t>September - Easter : Careers advice meetings.</a:t>
            </a:r>
            <a:endParaRPr sz="2329">
              <a:solidFill>
                <a:srgbClr val="000000"/>
              </a:solidFill>
              <a:latin typeface="Century Gothic"/>
              <a:ea typeface="Century Gothic"/>
              <a:cs typeface="Century Gothic"/>
              <a:sym typeface="Century Gothic"/>
            </a:endParaRPr>
          </a:p>
          <a:p>
            <a:pPr indent="-376493" lvl="0" marL="457200" rtl="0" algn="l">
              <a:lnSpc>
                <a:spcPct val="100000"/>
              </a:lnSpc>
              <a:spcBef>
                <a:spcPts val="0"/>
              </a:spcBef>
              <a:spcAft>
                <a:spcPts val="0"/>
              </a:spcAft>
              <a:buClr>
                <a:srgbClr val="000000"/>
              </a:buClr>
              <a:buSzPts val="2329"/>
              <a:buFont typeface="Century Gothic"/>
              <a:buChar char="•"/>
            </a:pPr>
            <a:r>
              <a:rPr lang="en-GB" sz="2329">
                <a:solidFill>
                  <a:srgbClr val="000000"/>
                </a:solidFill>
                <a:latin typeface="Century Gothic"/>
                <a:ea typeface="Century Gothic"/>
                <a:cs typeface="Century Gothic"/>
                <a:sym typeface="Century Gothic"/>
              </a:rPr>
              <a:t>October : Form tutor references are written.</a:t>
            </a:r>
            <a:endParaRPr sz="2329">
              <a:solidFill>
                <a:srgbClr val="000000"/>
              </a:solidFill>
              <a:latin typeface="Century Gothic"/>
              <a:ea typeface="Century Gothic"/>
              <a:cs typeface="Century Gothic"/>
              <a:sym typeface="Century Gothic"/>
            </a:endParaRPr>
          </a:p>
          <a:p>
            <a:pPr indent="-376493" lvl="0" marL="457200" rtl="0" algn="l">
              <a:lnSpc>
                <a:spcPct val="100000"/>
              </a:lnSpc>
              <a:spcBef>
                <a:spcPts val="0"/>
              </a:spcBef>
              <a:spcAft>
                <a:spcPts val="0"/>
              </a:spcAft>
              <a:buClr>
                <a:srgbClr val="000000"/>
              </a:buClr>
              <a:buSzPts val="2329"/>
              <a:buFont typeface="Century Gothic"/>
              <a:buChar char="•"/>
            </a:pPr>
            <a:r>
              <a:rPr lang="en-GB" sz="2329">
                <a:solidFill>
                  <a:srgbClr val="000000"/>
                </a:solidFill>
                <a:latin typeface="Century Gothic"/>
                <a:ea typeface="Century Gothic"/>
                <a:cs typeface="Century Gothic"/>
                <a:sym typeface="Century Gothic"/>
              </a:rPr>
              <a:t>October - January : College applications are submitted.</a:t>
            </a:r>
            <a:endParaRPr sz="2329">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41" title="CollegeOpenDays_UTC.jpg"/>
          <p:cNvPicPr preferRelativeResize="0"/>
          <p:nvPr/>
        </p:nvPicPr>
        <p:blipFill>
          <a:blip r:embed="rId3">
            <a:alphaModFix/>
          </a:blip>
          <a:stretch>
            <a:fillRect/>
          </a:stretch>
        </p:blipFill>
        <p:spPr>
          <a:xfrm>
            <a:off x="2356900" y="2863314"/>
            <a:ext cx="2177075" cy="2177075"/>
          </a:xfrm>
          <a:prstGeom prst="rect">
            <a:avLst/>
          </a:prstGeom>
          <a:noFill/>
          <a:ln>
            <a:noFill/>
          </a:ln>
        </p:spPr>
      </p:pic>
      <p:pic>
        <p:nvPicPr>
          <p:cNvPr id="320" name="Google Shape;320;p41" title="CollegeOpenDays_Xaverian.jpg"/>
          <p:cNvPicPr preferRelativeResize="0"/>
          <p:nvPr/>
        </p:nvPicPr>
        <p:blipFill>
          <a:blip r:embed="rId4">
            <a:alphaModFix/>
          </a:blip>
          <a:stretch>
            <a:fillRect/>
          </a:stretch>
        </p:blipFill>
        <p:spPr>
          <a:xfrm>
            <a:off x="4618273" y="607814"/>
            <a:ext cx="2177075" cy="2177075"/>
          </a:xfrm>
          <a:prstGeom prst="rect">
            <a:avLst/>
          </a:prstGeom>
          <a:noFill/>
          <a:ln>
            <a:noFill/>
          </a:ln>
        </p:spPr>
      </p:pic>
      <p:pic>
        <p:nvPicPr>
          <p:cNvPr id="321" name="Google Shape;321;p41" title="CollegeOpenDays_TSCG.jpg"/>
          <p:cNvPicPr preferRelativeResize="0"/>
          <p:nvPr/>
        </p:nvPicPr>
        <p:blipFill>
          <a:blip r:embed="rId5">
            <a:alphaModFix/>
          </a:blip>
          <a:stretch>
            <a:fillRect/>
          </a:stretch>
        </p:blipFill>
        <p:spPr>
          <a:xfrm>
            <a:off x="65723" y="607814"/>
            <a:ext cx="2177075" cy="2177075"/>
          </a:xfrm>
          <a:prstGeom prst="rect">
            <a:avLst/>
          </a:prstGeom>
          <a:noFill/>
          <a:ln>
            <a:noFill/>
          </a:ln>
        </p:spPr>
      </p:pic>
      <p:pic>
        <p:nvPicPr>
          <p:cNvPr id="322" name="Google Shape;322;p41" title="CollegeOpenDays_Aquinas.jpg"/>
          <p:cNvPicPr preferRelativeResize="0"/>
          <p:nvPr/>
        </p:nvPicPr>
        <p:blipFill>
          <a:blip r:embed="rId6">
            <a:alphaModFix/>
          </a:blip>
          <a:stretch>
            <a:fillRect/>
          </a:stretch>
        </p:blipFill>
        <p:spPr>
          <a:xfrm>
            <a:off x="6879648" y="607813"/>
            <a:ext cx="2177075" cy="2177045"/>
          </a:xfrm>
          <a:prstGeom prst="rect">
            <a:avLst/>
          </a:prstGeom>
          <a:noFill/>
          <a:ln>
            <a:noFill/>
          </a:ln>
        </p:spPr>
      </p:pic>
      <p:pic>
        <p:nvPicPr>
          <p:cNvPr id="323" name="Google Shape;323;p41" title="CollegeOpenDays_Loreto.jpg"/>
          <p:cNvPicPr preferRelativeResize="0"/>
          <p:nvPr/>
        </p:nvPicPr>
        <p:blipFill>
          <a:blip r:embed="rId7">
            <a:alphaModFix/>
          </a:blip>
          <a:stretch>
            <a:fillRect/>
          </a:stretch>
        </p:blipFill>
        <p:spPr>
          <a:xfrm>
            <a:off x="2356898" y="607814"/>
            <a:ext cx="2177075" cy="2177045"/>
          </a:xfrm>
          <a:prstGeom prst="rect">
            <a:avLst/>
          </a:prstGeom>
          <a:noFill/>
          <a:ln>
            <a:noFill/>
          </a:ln>
        </p:spPr>
      </p:pic>
      <p:pic>
        <p:nvPicPr>
          <p:cNvPr id="324" name="Google Shape;324;p41" title="CollegeOpenDays_Access.jpg"/>
          <p:cNvPicPr preferRelativeResize="0"/>
          <p:nvPr/>
        </p:nvPicPr>
        <p:blipFill>
          <a:blip r:embed="rId8">
            <a:alphaModFix/>
          </a:blip>
          <a:stretch>
            <a:fillRect/>
          </a:stretch>
        </p:blipFill>
        <p:spPr>
          <a:xfrm>
            <a:off x="4618273" y="2863314"/>
            <a:ext cx="2177075" cy="2177075"/>
          </a:xfrm>
          <a:prstGeom prst="rect">
            <a:avLst/>
          </a:prstGeom>
          <a:noFill/>
          <a:ln>
            <a:noFill/>
          </a:ln>
        </p:spPr>
      </p:pic>
      <p:pic>
        <p:nvPicPr>
          <p:cNvPr id="325" name="Google Shape;325;p41" title="CollegeOpenDays_TMC.jpg"/>
          <p:cNvPicPr preferRelativeResize="0"/>
          <p:nvPr/>
        </p:nvPicPr>
        <p:blipFill>
          <a:blip r:embed="rId9">
            <a:alphaModFix/>
          </a:blip>
          <a:stretch>
            <a:fillRect/>
          </a:stretch>
        </p:blipFill>
        <p:spPr>
          <a:xfrm>
            <a:off x="65723" y="2863327"/>
            <a:ext cx="2177075" cy="2177075"/>
          </a:xfrm>
          <a:prstGeom prst="rect">
            <a:avLst/>
          </a:prstGeom>
          <a:noFill/>
          <a:ln>
            <a:noFill/>
          </a:ln>
        </p:spPr>
      </p:pic>
      <p:sp>
        <p:nvSpPr>
          <p:cNvPr id="326" name="Google Shape;326;p41"/>
          <p:cNvSpPr txBox="1"/>
          <p:nvPr/>
        </p:nvSpPr>
        <p:spPr>
          <a:xfrm>
            <a:off x="65725" y="97850"/>
            <a:ext cx="8991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500" u="sng">
                <a:solidFill>
                  <a:schemeClr val="dk1"/>
                </a:solidFill>
                <a:latin typeface="Century Gothic"/>
                <a:ea typeface="Century Gothic"/>
                <a:cs typeface="Century Gothic"/>
                <a:sym typeface="Century Gothic"/>
              </a:rPr>
              <a:t>College Open Days</a:t>
            </a:r>
            <a:endParaRPr b="1" sz="2500" u="sng">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ctrTitle"/>
          </p:nvPr>
        </p:nvSpPr>
        <p:spPr>
          <a:xfrm>
            <a:off x="1775378" y="299250"/>
            <a:ext cx="5808600" cy="44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2600">
              <a:latin typeface="Century Gothic"/>
              <a:ea typeface="Century Gothic"/>
              <a:cs typeface="Century Gothic"/>
              <a:sym typeface="Century Gothic"/>
            </a:endParaRPr>
          </a:p>
          <a:p>
            <a:pPr indent="0" lvl="0" marL="0" rtl="0" algn="ctr">
              <a:spcBef>
                <a:spcPts val="0"/>
              </a:spcBef>
              <a:spcAft>
                <a:spcPts val="0"/>
              </a:spcAft>
              <a:buNone/>
            </a:pPr>
            <a:r>
              <a:t/>
            </a:r>
            <a:endParaRPr b="1" sz="2600">
              <a:latin typeface="Century Gothic"/>
              <a:ea typeface="Century Gothic"/>
              <a:cs typeface="Century Gothic"/>
              <a:sym typeface="Century Gothic"/>
            </a:endParaRPr>
          </a:p>
          <a:p>
            <a:pPr indent="0" lvl="0" marL="0" rtl="0" algn="ctr">
              <a:spcBef>
                <a:spcPts val="0"/>
              </a:spcBef>
              <a:spcAft>
                <a:spcPts val="0"/>
              </a:spcAft>
              <a:buNone/>
            </a:pPr>
            <a:r>
              <a:rPr b="1" lang="en-GB" sz="2600" u="sng">
                <a:latin typeface="Century Gothic"/>
                <a:ea typeface="Century Gothic"/>
                <a:cs typeface="Century Gothic"/>
                <a:sym typeface="Century Gothic"/>
              </a:rPr>
              <a:t>Behaviour and Culture</a:t>
            </a:r>
            <a:endParaRPr b="1" sz="2600" u="sng">
              <a:latin typeface="Century Gothic"/>
              <a:ea typeface="Century Gothic"/>
              <a:cs typeface="Century Gothic"/>
              <a:sym typeface="Century Gothic"/>
            </a:endParaRPr>
          </a:p>
        </p:txBody>
      </p:sp>
      <p:pic>
        <p:nvPicPr>
          <p:cNvPr id="332" name="Google Shape;332;p42"/>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333" name="Google Shape;333;p42"/>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34" name="Google Shape;334;p42"/>
          <p:cNvSpPr txBox="1"/>
          <p:nvPr/>
        </p:nvSpPr>
        <p:spPr>
          <a:xfrm>
            <a:off x="1928675" y="851675"/>
            <a:ext cx="53718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p:txBody>
      </p:sp>
      <p:sp>
        <p:nvSpPr>
          <p:cNvPr id="335" name="Google Shape;335;p42"/>
          <p:cNvSpPr txBox="1"/>
          <p:nvPr/>
        </p:nvSpPr>
        <p:spPr>
          <a:xfrm>
            <a:off x="267675" y="1308125"/>
            <a:ext cx="4008300" cy="3640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Year 11 are TKS Role models and set the standard for all younger students. </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Our expectations are high, at TKS all year 11 students should model excellent Ready, Respect &amp; Safe behaviour whilst demonstrating our core values.</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Behaviour and attendance records are requested from colleges and apprenticeship programmes. </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Exemplary behaviour and attendance will be celebrated at every opportunity.</a:t>
            </a:r>
            <a:endParaRPr sz="1600">
              <a:solidFill>
                <a:schemeClr val="dk1"/>
              </a:solidFill>
              <a:latin typeface="Century Gothic"/>
              <a:ea typeface="Century Gothic"/>
              <a:cs typeface="Century Gothic"/>
              <a:sym typeface="Century Gothic"/>
            </a:endParaRPr>
          </a:p>
        </p:txBody>
      </p:sp>
      <p:pic>
        <p:nvPicPr>
          <p:cNvPr id="336" name="Google Shape;336;p42"/>
          <p:cNvPicPr preferRelativeResize="0"/>
          <p:nvPr/>
        </p:nvPicPr>
        <p:blipFill>
          <a:blip r:embed="rId5">
            <a:alphaModFix/>
          </a:blip>
          <a:stretch>
            <a:fillRect/>
          </a:stretch>
        </p:blipFill>
        <p:spPr>
          <a:xfrm>
            <a:off x="4275975" y="2366825"/>
            <a:ext cx="2574900" cy="2574900"/>
          </a:xfrm>
          <a:prstGeom prst="rect">
            <a:avLst/>
          </a:prstGeom>
          <a:noFill/>
          <a:ln>
            <a:noFill/>
          </a:ln>
        </p:spPr>
      </p:pic>
      <p:sp>
        <p:nvSpPr>
          <p:cNvPr id="337" name="Google Shape;337;p42"/>
          <p:cNvSpPr/>
          <p:nvPr/>
        </p:nvSpPr>
        <p:spPr>
          <a:xfrm>
            <a:off x="5463950" y="3891300"/>
            <a:ext cx="2574900" cy="1252200"/>
          </a:xfrm>
          <a:prstGeom prst="lef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Century Gothic"/>
                <a:ea typeface="Century Gothic"/>
                <a:cs typeface="Century Gothic"/>
                <a:sym typeface="Century Gothic"/>
              </a:rPr>
              <a:t>TKS records approach to learning and attendance through the 6 a’s</a:t>
            </a:r>
            <a:endParaRPr sz="1200">
              <a:latin typeface="Century Gothic"/>
              <a:ea typeface="Century Gothic"/>
              <a:cs typeface="Century Gothic"/>
              <a:sym typeface="Century Gothic"/>
            </a:endParaRPr>
          </a:p>
        </p:txBody>
      </p:sp>
      <p:pic>
        <p:nvPicPr>
          <p:cNvPr id="338" name="Google Shape;338;p42"/>
          <p:cNvPicPr preferRelativeResize="0"/>
          <p:nvPr/>
        </p:nvPicPr>
        <p:blipFill>
          <a:blip r:embed="rId6">
            <a:alphaModFix/>
          </a:blip>
          <a:stretch>
            <a:fillRect/>
          </a:stretch>
        </p:blipFill>
        <p:spPr>
          <a:xfrm>
            <a:off x="4441175" y="931275"/>
            <a:ext cx="1408025" cy="1408025"/>
          </a:xfrm>
          <a:prstGeom prst="rect">
            <a:avLst/>
          </a:prstGeom>
          <a:noFill/>
          <a:ln>
            <a:noFill/>
          </a:ln>
        </p:spPr>
      </p:pic>
      <p:pic>
        <p:nvPicPr>
          <p:cNvPr id="339" name="Google Shape;339;p42"/>
          <p:cNvPicPr preferRelativeResize="0"/>
          <p:nvPr/>
        </p:nvPicPr>
        <p:blipFill>
          <a:blip r:embed="rId7">
            <a:alphaModFix/>
          </a:blip>
          <a:stretch>
            <a:fillRect/>
          </a:stretch>
        </p:blipFill>
        <p:spPr>
          <a:xfrm>
            <a:off x="7688200" y="1308121"/>
            <a:ext cx="1062575" cy="2145325"/>
          </a:xfrm>
          <a:prstGeom prst="rect">
            <a:avLst/>
          </a:prstGeom>
          <a:noFill/>
          <a:ln>
            <a:noFill/>
          </a:ln>
        </p:spPr>
      </p:pic>
      <p:sp>
        <p:nvSpPr>
          <p:cNvPr id="340" name="Google Shape;340;p42"/>
          <p:cNvSpPr/>
          <p:nvPr/>
        </p:nvSpPr>
        <p:spPr>
          <a:xfrm>
            <a:off x="5589200" y="1704750"/>
            <a:ext cx="2324400" cy="867000"/>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Century Gothic"/>
                <a:ea typeface="Century Gothic"/>
                <a:cs typeface="Century Gothic"/>
                <a:sym typeface="Century Gothic"/>
              </a:rPr>
              <a:t>You can monitor your </a:t>
            </a:r>
            <a:r>
              <a:rPr lang="en-GB" sz="1000">
                <a:latin typeface="Century Gothic"/>
                <a:ea typeface="Century Gothic"/>
                <a:cs typeface="Century Gothic"/>
                <a:sym typeface="Century Gothic"/>
              </a:rPr>
              <a:t>child's</a:t>
            </a:r>
            <a:r>
              <a:rPr lang="en-GB" sz="1000">
                <a:latin typeface="Century Gothic"/>
                <a:ea typeface="Century Gothic"/>
                <a:cs typeface="Century Gothic"/>
                <a:sym typeface="Century Gothic"/>
              </a:rPr>
              <a:t> behaviour </a:t>
            </a:r>
            <a:r>
              <a:rPr lang="en-GB" sz="1000">
                <a:solidFill>
                  <a:schemeClr val="dk1"/>
                </a:solidFill>
                <a:latin typeface="Century Gothic"/>
                <a:ea typeface="Century Gothic"/>
                <a:cs typeface="Century Gothic"/>
                <a:sym typeface="Century Gothic"/>
              </a:rPr>
              <a:t>daily </a:t>
            </a:r>
            <a:r>
              <a:rPr lang="en-GB" sz="1000">
                <a:latin typeface="Century Gothic"/>
                <a:ea typeface="Century Gothic"/>
                <a:cs typeface="Century Gothic"/>
                <a:sym typeface="Century Gothic"/>
              </a:rPr>
              <a:t>through the classcharts parent app</a:t>
            </a:r>
            <a:endParaRPr sz="1000">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3"/>
          <p:cNvSpPr txBox="1"/>
          <p:nvPr>
            <p:ph type="title"/>
          </p:nvPr>
        </p:nvSpPr>
        <p:spPr>
          <a:xfrm>
            <a:off x="128325" y="-139012"/>
            <a:ext cx="9144000" cy="652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42307"/>
              <a:buFont typeface="Arial"/>
              <a:buNone/>
            </a:pPr>
            <a:r>
              <a:t/>
            </a:r>
            <a:endParaRPr b="1" sz="2600" u="sng">
              <a:latin typeface="Century Gothic"/>
              <a:ea typeface="Century Gothic"/>
              <a:cs typeface="Century Gothic"/>
              <a:sym typeface="Century Gothic"/>
            </a:endParaRPr>
          </a:p>
          <a:p>
            <a:pPr indent="0" lvl="0" marL="0" rtl="0" algn="ctr">
              <a:spcBef>
                <a:spcPts val="0"/>
              </a:spcBef>
              <a:spcAft>
                <a:spcPts val="0"/>
              </a:spcAft>
              <a:buClr>
                <a:schemeClr val="dk1"/>
              </a:buClr>
              <a:buSzPct val="42307"/>
              <a:buFont typeface="Arial"/>
              <a:buNone/>
            </a:pPr>
            <a:r>
              <a:t/>
            </a:r>
            <a:endParaRPr b="1" sz="2600" u="sng">
              <a:latin typeface="Century Gothic"/>
              <a:ea typeface="Century Gothic"/>
              <a:cs typeface="Century Gothic"/>
              <a:sym typeface="Century Gothic"/>
            </a:endParaRPr>
          </a:p>
          <a:p>
            <a:pPr indent="0" lvl="0" marL="0" rtl="0" algn="ctr">
              <a:spcBef>
                <a:spcPts val="0"/>
              </a:spcBef>
              <a:spcAft>
                <a:spcPts val="0"/>
              </a:spcAft>
              <a:buNone/>
            </a:pPr>
            <a:r>
              <a:t/>
            </a:r>
            <a:endParaRPr b="1" sz="3200" u="sng">
              <a:latin typeface="Century Gothic"/>
              <a:ea typeface="Century Gothic"/>
              <a:cs typeface="Century Gothic"/>
              <a:sym typeface="Century Gothic"/>
            </a:endParaRPr>
          </a:p>
          <a:p>
            <a:pPr indent="0" lvl="0" marL="0" rtl="0" algn="ctr">
              <a:spcBef>
                <a:spcPts val="0"/>
              </a:spcBef>
              <a:spcAft>
                <a:spcPts val="0"/>
              </a:spcAft>
              <a:buNone/>
            </a:pPr>
            <a:r>
              <a:t/>
            </a:r>
            <a:endParaRPr>
              <a:latin typeface="Century Gothic"/>
              <a:ea typeface="Century Gothic"/>
              <a:cs typeface="Century Gothic"/>
              <a:sym typeface="Century Gothic"/>
            </a:endParaRPr>
          </a:p>
        </p:txBody>
      </p:sp>
      <p:graphicFrame>
        <p:nvGraphicFramePr>
          <p:cNvPr id="346" name="Google Shape;346;p43"/>
          <p:cNvGraphicFramePr/>
          <p:nvPr/>
        </p:nvGraphicFramePr>
        <p:xfrm>
          <a:off x="1642669" y="292738"/>
          <a:ext cx="3000000" cy="3000000"/>
        </p:xfrm>
        <a:graphic>
          <a:graphicData uri="http://schemas.openxmlformats.org/drawingml/2006/table">
            <a:tbl>
              <a:tblPr>
                <a:noFill/>
                <a:tableStyleId>{CB519298-C825-438C-A1E6-5DFF51A205BB}</a:tableStyleId>
              </a:tblPr>
              <a:tblGrid>
                <a:gridCol w="2337725"/>
                <a:gridCol w="2337725"/>
                <a:gridCol w="2337725"/>
              </a:tblGrid>
              <a:tr h="622925">
                <a:tc gridSpan="3">
                  <a:txBody>
                    <a:bodyPr/>
                    <a:lstStyle/>
                    <a:p>
                      <a:pPr indent="0" lvl="0" marL="0" rtl="0" algn="ctr">
                        <a:spcBef>
                          <a:spcPts val="0"/>
                        </a:spcBef>
                        <a:spcAft>
                          <a:spcPts val="0"/>
                        </a:spcAft>
                        <a:buNone/>
                      </a:pPr>
                      <a:r>
                        <a:rPr b="1" lang="en-GB" sz="1400" u="sng">
                          <a:solidFill>
                            <a:schemeClr val="dk1"/>
                          </a:solidFill>
                          <a:latin typeface="Century Gothic"/>
                          <a:ea typeface="Century Gothic"/>
                          <a:cs typeface="Century Gothic"/>
                          <a:sym typeface="Century Gothic"/>
                        </a:rPr>
                        <a:t>The Cornerstone Curriculum at TKS:  Half-term One</a:t>
                      </a:r>
                      <a:endParaRPr b="1" sz="1400" u="sng">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b="1" lang="en-GB" sz="1400" u="sng">
                          <a:solidFill>
                            <a:schemeClr val="dk1"/>
                          </a:solidFill>
                          <a:latin typeface="Century Gothic"/>
                          <a:ea typeface="Century Gothic"/>
                          <a:cs typeface="Century Gothic"/>
                          <a:sym typeface="Century Gothic"/>
                        </a:rPr>
                        <a:t>Our six themes </a:t>
                      </a:r>
                      <a:endParaRPr b="1" sz="1400" u="sng">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r>
              <a:tr h="1280525">
                <a:tc>
                  <a:txBody>
                    <a:bodyPr/>
                    <a:lstStyle/>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sz="14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14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14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31875">
                <a:tc>
                  <a:txBody>
                    <a:bodyPr/>
                    <a:lstStyle/>
                    <a:p>
                      <a:pPr indent="0" lvl="0" marL="0" rtl="0" algn="ctr">
                        <a:spcBef>
                          <a:spcPts val="0"/>
                        </a:spcBef>
                        <a:spcAft>
                          <a:spcPts val="0"/>
                        </a:spcAft>
                        <a:buNone/>
                      </a:pPr>
                      <a:r>
                        <a:rPr lang="en-GB" sz="1400">
                          <a:solidFill>
                            <a:schemeClr val="dk1"/>
                          </a:solidFill>
                          <a:latin typeface="Century Gothic"/>
                          <a:ea typeface="Century Gothic"/>
                          <a:cs typeface="Century Gothic"/>
                          <a:sym typeface="Century Gothic"/>
                        </a:rPr>
                        <a:t>Vision and Values</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GB" sz="1400">
                          <a:solidFill>
                            <a:schemeClr val="dk1"/>
                          </a:solidFill>
                          <a:latin typeface="Century Gothic"/>
                          <a:ea typeface="Century Gothic"/>
                          <a:cs typeface="Century Gothic"/>
                          <a:sym typeface="Century Gothic"/>
                        </a:rPr>
                        <a:t>Respectful Routines</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GB" sz="1400">
                          <a:solidFill>
                            <a:schemeClr val="dk1"/>
                          </a:solidFill>
                          <a:latin typeface="Century Gothic"/>
                          <a:ea typeface="Century Gothic"/>
                          <a:cs typeface="Century Gothic"/>
                          <a:sym typeface="Century Gothic"/>
                        </a:rPr>
                        <a:t>Respecting Others</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280525">
                <a:tc>
                  <a:txBody>
                    <a:bodyPr/>
                    <a:lstStyle/>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2150">
                <a:tc>
                  <a:txBody>
                    <a:bodyPr/>
                    <a:lstStyle/>
                    <a:p>
                      <a:pPr indent="0" lvl="0" marL="0" rtl="0" algn="ctr">
                        <a:spcBef>
                          <a:spcPts val="0"/>
                        </a:spcBef>
                        <a:spcAft>
                          <a:spcPts val="0"/>
                        </a:spcAft>
                        <a:buNone/>
                      </a:pPr>
                      <a:r>
                        <a:rPr lang="en-GB" sz="1400">
                          <a:solidFill>
                            <a:schemeClr val="dk1"/>
                          </a:solidFill>
                          <a:latin typeface="Century Gothic"/>
                          <a:ea typeface="Century Gothic"/>
                          <a:cs typeface="Century Gothic"/>
                          <a:sym typeface="Century Gothic"/>
                        </a:rPr>
                        <a:t>Managing emotions and coping with change</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GB" sz="1400">
                          <a:solidFill>
                            <a:schemeClr val="dk1"/>
                          </a:solidFill>
                          <a:latin typeface="Century Gothic"/>
                          <a:ea typeface="Century Gothic"/>
                          <a:cs typeface="Century Gothic"/>
                          <a:sym typeface="Century Gothic"/>
                        </a:rPr>
                        <a:t>Restorative conversations to bring about change</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GB" sz="1400">
                          <a:solidFill>
                            <a:schemeClr val="dk1"/>
                          </a:solidFill>
                          <a:latin typeface="Century Gothic"/>
                          <a:ea typeface="Century Gothic"/>
                          <a:cs typeface="Century Gothic"/>
                          <a:sym typeface="Century Gothic"/>
                        </a:rPr>
                        <a:t>Online Behaviour and Digital Etiquette</a:t>
                      </a:r>
                      <a:endParaRPr sz="14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347" name="Google Shape;347;p43"/>
          <p:cNvPicPr preferRelativeResize="0"/>
          <p:nvPr/>
        </p:nvPicPr>
        <p:blipFill>
          <a:blip r:embed="rId3">
            <a:alphaModFix/>
          </a:blip>
          <a:stretch>
            <a:fillRect/>
          </a:stretch>
        </p:blipFill>
        <p:spPr>
          <a:xfrm>
            <a:off x="0" y="0"/>
            <a:ext cx="1450181" cy="1071563"/>
          </a:xfrm>
          <a:prstGeom prst="rect">
            <a:avLst/>
          </a:prstGeom>
          <a:noFill/>
          <a:ln>
            <a:noFill/>
          </a:ln>
        </p:spPr>
      </p:pic>
      <p:pic>
        <p:nvPicPr>
          <p:cNvPr id="348" name="Google Shape;348;p43" title="World Wide Web Icon | Public domain vectors"/>
          <p:cNvPicPr preferRelativeResize="0"/>
          <p:nvPr/>
        </p:nvPicPr>
        <p:blipFill>
          <a:blip r:embed="rId4">
            <a:alphaModFix/>
          </a:blip>
          <a:stretch>
            <a:fillRect/>
          </a:stretch>
        </p:blipFill>
        <p:spPr>
          <a:xfrm>
            <a:off x="7068016" y="2810413"/>
            <a:ext cx="1076300" cy="1076300"/>
          </a:xfrm>
          <a:prstGeom prst="rect">
            <a:avLst/>
          </a:prstGeom>
          <a:noFill/>
          <a:ln>
            <a:noFill/>
          </a:ln>
        </p:spPr>
      </p:pic>
      <p:pic>
        <p:nvPicPr>
          <p:cNvPr descr="core values. Wooden letters on the office desk, informative and communication background (provided by Getty Images)" id="349" name="Google Shape;349;p43"/>
          <p:cNvPicPr preferRelativeResize="0"/>
          <p:nvPr/>
        </p:nvPicPr>
        <p:blipFill>
          <a:blip r:embed="rId5">
            <a:alphaModFix/>
          </a:blip>
          <a:stretch>
            <a:fillRect/>
          </a:stretch>
        </p:blipFill>
        <p:spPr>
          <a:xfrm>
            <a:off x="1761394" y="915675"/>
            <a:ext cx="1864474" cy="1242676"/>
          </a:xfrm>
          <a:prstGeom prst="rect">
            <a:avLst/>
          </a:prstGeom>
          <a:noFill/>
          <a:ln>
            <a:noFill/>
          </a:ln>
        </p:spPr>
      </p:pic>
      <p:pic>
        <p:nvPicPr>
          <p:cNvPr id="350" name="Google Shape;350;p43"/>
          <p:cNvPicPr preferRelativeResize="0"/>
          <p:nvPr/>
        </p:nvPicPr>
        <p:blipFill rotWithShape="1">
          <a:blip r:embed="rId6">
            <a:alphaModFix/>
          </a:blip>
          <a:srcRect b="14738" l="15976" r="14771" t="14809"/>
          <a:stretch/>
        </p:blipFill>
        <p:spPr>
          <a:xfrm>
            <a:off x="4608208" y="915675"/>
            <a:ext cx="1258681" cy="1280532"/>
          </a:xfrm>
          <a:prstGeom prst="rect">
            <a:avLst/>
          </a:prstGeom>
          <a:noFill/>
          <a:ln>
            <a:noFill/>
          </a:ln>
        </p:spPr>
      </p:pic>
      <p:pic>
        <p:nvPicPr>
          <p:cNvPr id="351" name="Google Shape;351;p43" title="File:Deus relationship anachist.png - Wikimedia Commons"/>
          <p:cNvPicPr preferRelativeResize="0"/>
          <p:nvPr/>
        </p:nvPicPr>
        <p:blipFill rotWithShape="1">
          <a:blip r:embed="rId7">
            <a:alphaModFix/>
          </a:blip>
          <a:srcRect b="0" l="0" r="0" t="0"/>
          <a:stretch/>
        </p:blipFill>
        <p:spPr>
          <a:xfrm>
            <a:off x="6784571" y="915675"/>
            <a:ext cx="1242675" cy="1242675"/>
          </a:xfrm>
          <a:prstGeom prst="rect">
            <a:avLst/>
          </a:prstGeom>
          <a:noFill/>
          <a:ln>
            <a:noFill/>
          </a:ln>
        </p:spPr>
      </p:pic>
      <p:pic>
        <p:nvPicPr>
          <p:cNvPr id="352" name="Google Shape;352;p43"/>
          <p:cNvPicPr preferRelativeResize="0"/>
          <p:nvPr/>
        </p:nvPicPr>
        <p:blipFill rotWithShape="1">
          <a:blip r:embed="rId8">
            <a:alphaModFix/>
          </a:blip>
          <a:srcRect b="0" l="6237" r="5656" t="20842"/>
          <a:stretch/>
        </p:blipFill>
        <p:spPr>
          <a:xfrm>
            <a:off x="1806806" y="2748853"/>
            <a:ext cx="1819068" cy="1199419"/>
          </a:xfrm>
          <a:prstGeom prst="rect">
            <a:avLst/>
          </a:prstGeom>
          <a:noFill/>
          <a:ln>
            <a:noFill/>
          </a:ln>
        </p:spPr>
      </p:pic>
      <p:pic>
        <p:nvPicPr>
          <p:cNvPr id="353" name="Google Shape;353;p43" title="File:Interview.svg - Wikimedia Commons"/>
          <p:cNvPicPr preferRelativeResize="0"/>
          <p:nvPr/>
        </p:nvPicPr>
        <p:blipFill>
          <a:blip r:embed="rId9">
            <a:alphaModFix/>
          </a:blip>
          <a:stretch>
            <a:fillRect/>
          </a:stretch>
        </p:blipFill>
        <p:spPr>
          <a:xfrm>
            <a:off x="4295367" y="2748844"/>
            <a:ext cx="1757584" cy="1242674"/>
          </a:xfrm>
          <a:prstGeom prst="rect">
            <a:avLst/>
          </a:prstGeom>
          <a:noFill/>
          <a:ln>
            <a:noFill/>
          </a:ln>
        </p:spPr>
      </p:pic>
      <p:sp>
        <p:nvSpPr>
          <p:cNvPr id="354" name="Google Shape;354;p43"/>
          <p:cNvSpPr txBox="1"/>
          <p:nvPr/>
        </p:nvSpPr>
        <p:spPr>
          <a:xfrm>
            <a:off x="128325" y="1298150"/>
            <a:ext cx="1450200" cy="10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dk1"/>
                </a:solidFill>
                <a:latin typeface="Century Gothic"/>
                <a:ea typeface="Century Gothic"/>
                <a:cs typeface="Century Gothic"/>
                <a:sym typeface="Century Gothic"/>
              </a:rPr>
              <a:t>Are you fully engaged as a learner?</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dk1"/>
                </a:solidFill>
                <a:latin typeface="Century Gothic"/>
                <a:ea typeface="Century Gothic"/>
                <a:cs typeface="Century Gothic"/>
                <a:sym typeface="Century Gothic"/>
              </a:rPr>
              <a:t>Do you have an exemplary learner profile?</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a:solidFill>
                  <a:schemeClr val="dk1"/>
                </a:solidFill>
                <a:latin typeface="Century Gothic"/>
                <a:ea typeface="Century Gothic"/>
                <a:cs typeface="Century Gothic"/>
                <a:sym typeface="Century Gothic"/>
              </a:rPr>
              <a:t>Do you recognise why these learning behaviours are taught?</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sp>
        <p:nvSpPr>
          <p:cNvPr id="79" name="Google Shape;79;p17"/>
          <p:cNvSpPr txBox="1"/>
          <p:nvPr>
            <p:ph idx="1" type="body"/>
          </p:nvPr>
        </p:nvSpPr>
        <p:spPr>
          <a:xfrm>
            <a:off x="311700" y="1424325"/>
            <a:ext cx="8520600" cy="34164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b="1" lang="en-GB" sz="6000">
                <a:solidFill>
                  <a:schemeClr val="dk1"/>
                </a:solidFill>
                <a:latin typeface="Century Gothic"/>
                <a:ea typeface="Century Gothic"/>
                <a:cs typeface="Century Gothic"/>
                <a:sym typeface="Century Gothic"/>
              </a:rPr>
              <a:t>THE </a:t>
            </a:r>
            <a:r>
              <a:rPr b="1" lang="en-GB" sz="6000">
                <a:solidFill>
                  <a:schemeClr val="dk1"/>
                </a:solidFill>
                <a:latin typeface="Century Gothic"/>
                <a:ea typeface="Century Gothic"/>
                <a:cs typeface="Century Gothic"/>
                <a:sym typeface="Century Gothic"/>
              </a:rPr>
              <a:t>LAST DAY IN SCHOOL WILL BE </a:t>
            </a:r>
            <a:endParaRPr b="1" sz="6000">
              <a:solidFill>
                <a:schemeClr val="dk1"/>
              </a:solidFill>
              <a:latin typeface="Century Gothic"/>
              <a:ea typeface="Century Gothic"/>
              <a:cs typeface="Century Gothic"/>
              <a:sym typeface="Century Gothic"/>
            </a:endParaRPr>
          </a:p>
          <a:p>
            <a:pPr indent="0" lvl="0" marL="0" rtl="0" algn="ctr">
              <a:spcBef>
                <a:spcPts val="1200"/>
              </a:spcBef>
              <a:spcAft>
                <a:spcPts val="1200"/>
              </a:spcAft>
              <a:buNone/>
            </a:pPr>
            <a:r>
              <a:rPr b="1" lang="en-GB" sz="6000" u="sng">
                <a:solidFill>
                  <a:schemeClr val="dk1"/>
                </a:solidFill>
                <a:latin typeface="Century Gothic"/>
                <a:ea typeface="Century Gothic"/>
                <a:cs typeface="Century Gothic"/>
                <a:sym typeface="Century Gothic"/>
              </a:rPr>
              <a:t>JUNE 18TH 2026</a:t>
            </a:r>
            <a:endParaRPr b="1" sz="6000" u="sng">
              <a:solidFill>
                <a:schemeClr val="dk1"/>
              </a:solidFill>
              <a:latin typeface="Century Gothic"/>
              <a:ea typeface="Century Gothic"/>
              <a:cs typeface="Century Gothic"/>
              <a:sym typeface="Century Gothic"/>
            </a:endParaRPr>
          </a:p>
        </p:txBody>
      </p:sp>
      <p:pic>
        <p:nvPicPr>
          <p:cNvPr id="80" name="Google Shape;80;p17"/>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81" name="Google Shape;81;p17"/>
          <p:cNvPicPr preferRelativeResize="0"/>
          <p:nvPr/>
        </p:nvPicPr>
        <p:blipFill>
          <a:blip r:embed="rId4">
            <a:alphaModFix/>
          </a:blip>
          <a:stretch>
            <a:fillRect/>
          </a:stretch>
        </p:blipFill>
        <p:spPr>
          <a:xfrm>
            <a:off x="7814575" y="134750"/>
            <a:ext cx="1017725" cy="1017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4"/>
          <p:cNvSpPr txBox="1"/>
          <p:nvPr>
            <p:ph type="ctrTitle"/>
          </p:nvPr>
        </p:nvSpPr>
        <p:spPr>
          <a:xfrm>
            <a:off x="1775378" y="454350"/>
            <a:ext cx="5808600" cy="44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2600">
              <a:latin typeface="Century Gothic"/>
              <a:ea typeface="Century Gothic"/>
              <a:cs typeface="Century Gothic"/>
              <a:sym typeface="Century Gothic"/>
            </a:endParaRPr>
          </a:p>
          <a:p>
            <a:pPr indent="0" lvl="0" marL="0" rtl="0" algn="ctr">
              <a:spcBef>
                <a:spcPts val="0"/>
              </a:spcBef>
              <a:spcAft>
                <a:spcPts val="0"/>
              </a:spcAft>
              <a:buNone/>
            </a:pPr>
            <a:r>
              <a:t/>
            </a:r>
            <a:endParaRPr b="1" sz="2600">
              <a:latin typeface="Century Gothic"/>
              <a:ea typeface="Century Gothic"/>
              <a:cs typeface="Century Gothic"/>
              <a:sym typeface="Century Gothic"/>
            </a:endParaRPr>
          </a:p>
          <a:p>
            <a:pPr indent="0" lvl="0" marL="0" rtl="0" algn="ctr">
              <a:spcBef>
                <a:spcPts val="0"/>
              </a:spcBef>
              <a:spcAft>
                <a:spcPts val="0"/>
              </a:spcAft>
              <a:buNone/>
            </a:pPr>
            <a:r>
              <a:rPr b="1" lang="en-GB" sz="2600" u="sng">
                <a:latin typeface="Century Gothic"/>
                <a:ea typeface="Century Gothic"/>
                <a:cs typeface="Century Gothic"/>
                <a:sym typeface="Century Gothic"/>
              </a:rPr>
              <a:t>Behaviour and Culture: Exam Behaviour</a:t>
            </a:r>
            <a:endParaRPr b="1" sz="2600" u="sng">
              <a:latin typeface="Century Gothic"/>
              <a:ea typeface="Century Gothic"/>
              <a:cs typeface="Century Gothic"/>
              <a:sym typeface="Century Gothic"/>
            </a:endParaRPr>
          </a:p>
        </p:txBody>
      </p:sp>
      <p:pic>
        <p:nvPicPr>
          <p:cNvPr id="360" name="Google Shape;360;p44"/>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361" name="Google Shape;361;p44"/>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62" name="Google Shape;362;p44"/>
          <p:cNvSpPr txBox="1"/>
          <p:nvPr/>
        </p:nvSpPr>
        <p:spPr>
          <a:xfrm>
            <a:off x="1928675" y="851675"/>
            <a:ext cx="53718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p:txBody>
      </p:sp>
      <p:pic>
        <p:nvPicPr>
          <p:cNvPr id="363" name="Google Shape;363;p44"/>
          <p:cNvPicPr preferRelativeResize="0"/>
          <p:nvPr/>
        </p:nvPicPr>
        <p:blipFill>
          <a:blip r:embed="rId5">
            <a:alphaModFix/>
          </a:blip>
          <a:stretch>
            <a:fillRect/>
          </a:stretch>
        </p:blipFill>
        <p:spPr>
          <a:xfrm>
            <a:off x="152400" y="1424375"/>
            <a:ext cx="2536097" cy="3566723"/>
          </a:xfrm>
          <a:prstGeom prst="rect">
            <a:avLst/>
          </a:prstGeom>
          <a:noFill/>
          <a:ln>
            <a:noFill/>
          </a:ln>
        </p:spPr>
      </p:pic>
      <p:pic>
        <p:nvPicPr>
          <p:cNvPr id="364" name="Google Shape;364;p44"/>
          <p:cNvPicPr preferRelativeResize="0"/>
          <p:nvPr/>
        </p:nvPicPr>
        <p:blipFill>
          <a:blip r:embed="rId6">
            <a:alphaModFix/>
          </a:blip>
          <a:stretch>
            <a:fillRect/>
          </a:stretch>
        </p:blipFill>
        <p:spPr>
          <a:xfrm>
            <a:off x="3810522" y="1456500"/>
            <a:ext cx="5056895" cy="3566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5"/>
          <p:cNvSpPr txBox="1"/>
          <p:nvPr>
            <p:ph type="ctrTitle"/>
          </p:nvPr>
        </p:nvSpPr>
        <p:spPr>
          <a:xfrm>
            <a:off x="1775378" y="454350"/>
            <a:ext cx="5808600" cy="44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2600">
              <a:latin typeface="Century Gothic"/>
              <a:ea typeface="Century Gothic"/>
              <a:cs typeface="Century Gothic"/>
              <a:sym typeface="Century Gothic"/>
            </a:endParaRPr>
          </a:p>
          <a:p>
            <a:pPr indent="0" lvl="0" marL="0" rtl="0" algn="ctr">
              <a:spcBef>
                <a:spcPts val="0"/>
              </a:spcBef>
              <a:spcAft>
                <a:spcPts val="0"/>
              </a:spcAft>
              <a:buNone/>
            </a:pPr>
            <a:r>
              <a:t/>
            </a:r>
            <a:endParaRPr b="1" sz="2600">
              <a:latin typeface="Century Gothic"/>
              <a:ea typeface="Century Gothic"/>
              <a:cs typeface="Century Gothic"/>
              <a:sym typeface="Century Gothic"/>
            </a:endParaRPr>
          </a:p>
          <a:p>
            <a:pPr indent="0" lvl="0" marL="0" rtl="0" algn="ctr">
              <a:spcBef>
                <a:spcPts val="0"/>
              </a:spcBef>
              <a:spcAft>
                <a:spcPts val="0"/>
              </a:spcAft>
              <a:buNone/>
            </a:pPr>
            <a:r>
              <a:rPr b="1" lang="en-GB" sz="2600" u="sng">
                <a:latin typeface="Century Gothic"/>
                <a:ea typeface="Century Gothic"/>
                <a:cs typeface="Century Gothic"/>
                <a:sym typeface="Century Gothic"/>
              </a:rPr>
              <a:t>Behaviour and Culture: Exam Behaviour</a:t>
            </a:r>
            <a:endParaRPr b="1" sz="2600" u="sng">
              <a:latin typeface="Century Gothic"/>
              <a:ea typeface="Century Gothic"/>
              <a:cs typeface="Century Gothic"/>
              <a:sym typeface="Century Gothic"/>
            </a:endParaRPr>
          </a:p>
        </p:txBody>
      </p:sp>
      <p:pic>
        <p:nvPicPr>
          <p:cNvPr id="370" name="Google Shape;370;p45"/>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371" name="Google Shape;371;p45"/>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72" name="Google Shape;372;p45"/>
          <p:cNvSpPr txBox="1"/>
          <p:nvPr/>
        </p:nvSpPr>
        <p:spPr>
          <a:xfrm>
            <a:off x="1928675" y="851675"/>
            <a:ext cx="53718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p:txBody>
      </p:sp>
      <p:pic>
        <p:nvPicPr>
          <p:cNvPr id="373" name="Google Shape;373;p45"/>
          <p:cNvPicPr preferRelativeResize="0"/>
          <p:nvPr/>
        </p:nvPicPr>
        <p:blipFill>
          <a:blip r:embed="rId5">
            <a:alphaModFix/>
          </a:blip>
          <a:stretch>
            <a:fillRect/>
          </a:stretch>
        </p:blipFill>
        <p:spPr>
          <a:xfrm>
            <a:off x="152400" y="1424375"/>
            <a:ext cx="2621726" cy="3566724"/>
          </a:xfrm>
          <a:prstGeom prst="rect">
            <a:avLst/>
          </a:prstGeom>
          <a:noFill/>
          <a:ln>
            <a:noFill/>
          </a:ln>
        </p:spPr>
      </p:pic>
      <p:pic>
        <p:nvPicPr>
          <p:cNvPr id="374" name="Google Shape;374;p45"/>
          <p:cNvPicPr preferRelativeResize="0"/>
          <p:nvPr/>
        </p:nvPicPr>
        <p:blipFill>
          <a:blip r:embed="rId6">
            <a:alphaModFix/>
          </a:blip>
          <a:stretch>
            <a:fillRect/>
          </a:stretch>
        </p:blipFill>
        <p:spPr>
          <a:xfrm>
            <a:off x="2926526" y="1424375"/>
            <a:ext cx="1943100" cy="2362200"/>
          </a:xfrm>
          <a:prstGeom prst="rect">
            <a:avLst/>
          </a:prstGeom>
          <a:noFill/>
          <a:ln>
            <a:noFill/>
          </a:ln>
        </p:spPr>
      </p:pic>
      <p:sp>
        <p:nvSpPr>
          <p:cNvPr id="375" name="Google Shape;375;p45"/>
          <p:cNvSpPr txBox="1"/>
          <p:nvPr/>
        </p:nvSpPr>
        <p:spPr>
          <a:xfrm>
            <a:off x="5136425" y="1300975"/>
            <a:ext cx="3390600" cy="3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There are strict regulations to adhere to in GCSE exams.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These will also be in place for all mock exams.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Please support with exam season preparation by helping your child to be fully equipped, in full school uniform and clear on the expectations.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376" name="Google Shape;376;p45"/>
          <p:cNvPicPr preferRelativeResize="0"/>
          <p:nvPr/>
        </p:nvPicPr>
        <p:blipFill>
          <a:blip r:embed="rId7">
            <a:alphaModFix/>
          </a:blip>
          <a:stretch>
            <a:fillRect/>
          </a:stretch>
        </p:blipFill>
        <p:spPr>
          <a:xfrm>
            <a:off x="3031350" y="3606750"/>
            <a:ext cx="1733450" cy="1733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6"/>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382" name="Google Shape;382;p46"/>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83" name="Google Shape;383;p46"/>
          <p:cNvSpPr txBox="1"/>
          <p:nvPr>
            <p:ph type="title"/>
          </p:nvPr>
        </p:nvSpPr>
        <p:spPr>
          <a:xfrm>
            <a:off x="1329450" y="134813"/>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Prom Passport</a:t>
            </a:r>
            <a:endParaRPr b="1" u="sng">
              <a:latin typeface="Century Gothic"/>
              <a:ea typeface="Century Gothic"/>
              <a:cs typeface="Century Gothic"/>
              <a:sym typeface="Century Gothic"/>
            </a:endParaRPr>
          </a:p>
        </p:txBody>
      </p:sp>
      <p:sp>
        <p:nvSpPr>
          <p:cNvPr id="384" name="Google Shape;384;p46"/>
          <p:cNvSpPr txBox="1"/>
          <p:nvPr/>
        </p:nvSpPr>
        <p:spPr>
          <a:xfrm>
            <a:off x="500275" y="1083250"/>
            <a:ext cx="7873800" cy="28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700">
              <a:solidFill>
                <a:schemeClr val="dk1"/>
              </a:solidFill>
              <a:latin typeface="Century Gothic"/>
              <a:ea typeface="Century Gothic"/>
              <a:cs typeface="Century Gothic"/>
              <a:sym typeface="Century Gothic"/>
            </a:endParaRPr>
          </a:p>
          <a:p>
            <a:pPr indent="0" lvl="0" marL="457200" rtl="0" algn="ctr">
              <a:spcBef>
                <a:spcPts val="0"/>
              </a:spcBef>
              <a:spcAft>
                <a:spcPts val="0"/>
              </a:spcAft>
              <a:buNone/>
            </a:pPr>
            <a:r>
              <a:rPr b="1" lang="en-GB" sz="2700">
                <a:solidFill>
                  <a:schemeClr val="dk1"/>
                </a:solidFill>
                <a:latin typeface="Century Gothic"/>
                <a:ea typeface="Century Gothic"/>
                <a:cs typeface="Century Gothic"/>
                <a:sym typeface="Century Gothic"/>
              </a:rPr>
              <a:t>18th June: Stockport County</a:t>
            </a:r>
            <a:endParaRPr b="1" sz="2700">
              <a:solidFill>
                <a:schemeClr val="dk1"/>
              </a:solidFill>
              <a:latin typeface="Century Gothic"/>
              <a:ea typeface="Century Gothic"/>
              <a:cs typeface="Century Gothic"/>
              <a:sym typeface="Century Gothic"/>
            </a:endParaRPr>
          </a:p>
          <a:p>
            <a:pPr indent="0" lvl="0" marL="457200" rtl="0" algn="ctr">
              <a:spcBef>
                <a:spcPts val="0"/>
              </a:spcBef>
              <a:spcAft>
                <a:spcPts val="0"/>
              </a:spcAft>
              <a:buNone/>
            </a:pPr>
            <a:r>
              <a:rPr b="1" lang="en-GB" sz="1800">
                <a:solidFill>
                  <a:schemeClr val="dk1"/>
                </a:solidFill>
                <a:latin typeface="Century Gothic"/>
                <a:ea typeface="Century Gothic"/>
                <a:cs typeface="Century Gothic"/>
                <a:sym typeface="Century Gothic"/>
              </a:rPr>
              <a:t>Every student is invited to attend but they will be required to achieve a pass in their Prom passport to guarantee a place.</a:t>
            </a:r>
            <a:endParaRPr b="1"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rPr lang="en-GB" sz="1800">
                <a:solidFill>
                  <a:schemeClr val="dk1"/>
                </a:solidFill>
                <a:latin typeface="Century Gothic"/>
                <a:ea typeface="Century Gothic"/>
                <a:cs typeface="Century Gothic"/>
                <a:sym typeface="Century Gothic"/>
              </a:rPr>
              <a:t>Students will need to achieve points in several areas including attendance, behaviour and period 6 attendance. </a:t>
            </a:r>
            <a:endParaRPr sz="18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457200" rtl="0" algn="ctr">
              <a:spcBef>
                <a:spcPts val="0"/>
              </a:spcBef>
              <a:spcAft>
                <a:spcPts val="0"/>
              </a:spcAft>
              <a:buNone/>
            </a:pPr>
            <a:r>
              <a:rPr lang="en-GB" sz="1800">
                <a:solidFill>
                  <a:schemeClr val="dk1"/>
                </a:solidFill>
                <a:latin typeface="Century Gothic"/>
                <a:ea typeface="Century Gothic"/>
                <a:cs typeface="Century Gothic"/>
                <a:sym typeface="Century Gothic"/>
              </a:rPr>
              <a:t>It will be a points based passport so every point matters! We want everyone to attend and achieve success.</a:t>
            </a:r>
            <a:endParaRPr sz="1800">
              <a:solidFill>
                <a:schemeClr val="dk1"/>
              </a:solidFill>
              <a:latin typeface="Century Gothic"/>
              <a:ea typeface="Century Gothic"/>
              <a:cs typeface="Century Gothic"/>
              <a:sym typeface="Century Gothic"/>
            </a:endParaRPr>
          </a:p>
          <a:p>
            <a:pPr indent="0" lvl="0" marL="457200" rtl="0" algn="ctr">
              <a:spcBef>
                <a:spcPts val="0"/>
              </a:spcBef>
              <a:spcAft>
                <a:spcPts val="0"/>
              </a:spcAft>
              <a:buNone/>
            </a:pPr>
            <a:r>
              <a:rPr lang="en-GB" sz="1800">
                <a:solidFill>
                  <a:schemeClr val="dk1"/>
                </a:solidFill>
                <a:latin typeface="Century Gothic"/>
                <a:ea typeface="Century Gothic"/>
                <a:cs typeface="Century Gothic"/>
                <a:sym typeface="Century Gothic"/>
              </a:rPr>
              <a:t>The first leg of the race has begun and launches the prom passport; criteria will be shared with students shortly about how to secure their ticket to Prom.</a:t>
            </a:r>
            <a:endParaRPr sz="18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85" name="Google Shape;385;p46"/>
          <p:cNvPicPr preferRelativeResize="0"/>
          <p:nvPr/>
        </p:nvPicPr>
        <p:blipFill>
          <a:blip r:embed="rId5">
            <a:alphaModFix/>
          </a:blip>
          <a:stretch>
            <a:fillRect/>
          </a:stretch>
        </p:blipFill>
        <p:spPr>
          <a:xfrm>
            <a:off x="1634225" y="208545"/>
            <a:ext cx="1428375" cy="1277711"/>
          </a:xfrm>
          <a:prstGeom prst="rect">
            <a:avLst/>
          </a:prstGeom>
          <a:noFill/>
          <a:ln>
            <a:noFill/>
          </a:ln>
        </p:spPr>
      </p:pic>
      <p:pic>
        <p:nvPicPr>
          <p:cNvPr id="386" name="Google Shape;386;p46"/>
          <p:cNvPicPr preferRelativeResize="0"/>
          <p:nvPr/>
        </p:nvPicPr>
        <p:blipFill>
          <a:blip r:embed="rId5">
            <a:alphaModFix/>
          </a:blip>
          <a:stretch>
            <a:fillRect/>
          </a:stretch>
        </p:blipFill>
        <p:spPr>
          <a:xfrm>
            <a:off x="6017500" y="134750"/>
            <a:ext cx="1428375" cy="1277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7"/>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392" name="Google Shape;392;p47"/>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393" name="Google Shape;393;p47"/>
          <p:cNvSpPr txBox="1"/>
          <p:nvPr/>
        </p:nvSpPr>
        <p:spPr>
          <a:xfrm>
            <a:off x="1544775" y="89875"/>
            <a:ext cx="62697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800" u="sng">
                <a:solidFill>
                  <a:schemeClr val="dk1"/>
                </a:solidFill>
                <a:latin typeface="Century Gothic"/>
                <a:ea typeface="Century Gothic"/>
                <a:cs typeface="Century Gothic"/>
                <a:sym typeface="Century Gothic"/>
              </a:rPr>
              <a:t>Safeguarding &amp; Wellbeing</a:t>
            </a:r>
            <a:endParaRPr b="1" sz="2800" u="sng">
              <a:solidFill>
                <a:schemeClr val="dk1"/>
              </a:solidFill>
              <a:latin typeface="Century Gothic"/>
              <a:ea typeface="Century Gothic"/>
              <a:cs typeface="Century Gothic"/>
              <a:sym typeface="Century Gothic"/>
            </a:endParaRPr>
          </a:p>
        </p:txBody>
      </p:sp>
      <p:sp>
        <p:nvSpPr>
          <p:cNvPr id="394" name="Google Shape;394;p47"/>
          <p:cNvSpPr txBox="1"/>
          <p:nvPr/>
        </p:nvSpPr>
        <p:spPr>
          <a:xfrm>
            <a:off x="190350" y="1152475"/>
            <a:ext cx="8731500" cy="3758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Three core staff: Mrs Roban, Miss Hulance, Mr Dorsett; plus Pastoral team; form tutors; all teachers and support staff. </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Contactable via:</a:t>
            </a:r>
            <a:r>
              <a:rPr lang="en-GB" sz="2200">
                <a:solidFill>
                  <a:schemeClr val="dk1"/>
                </a:solidFill>
                <a:latin typeface="Century Gothic"/>
                <a:ea typeface="Century Gothic"/>
                <a:cs typeface="Century Gothic"/>
                <a:sym typeface="Century Gothic"/>
              </a:rPr>
              <a:t> </a:t>
            </a:r>
            <a:r>
              <a:rPr lang="en-GB" sz="1600" u="sng">
                <a:solidFill>
                  <a:schemeClr val="hlink"/>
                </a:solidFill>
                <a:latin typeface="Century Gothic"/>
                <a:ea typeface="Century Gothic"/>
                <a:cs typeface="Century Gothic"/>
                <a:sym typeface="Century Gothic"/>
                <a:hlinkClick r:id="rId5"/>
              </a:rPr>
              <a:t>s</a:t>
            </a:r>
            <a:r>
              <a:rPr lang="en-GB" sz="1600" u="sng">
                <a:solidFill>
                  <a:schemeClr val="hlink"/>
                </a:solidFill>
                <a:latin typeface="Century Gothic"/>
                <a:ea typeface="Century Gothic"/>
                <a:cs typeface="Century Gothic"/>
                <a:sym typeface="Century Gothic"/>
                <a:hlinkClick r:id="rId6"/>
              </a:rPr>
              <a:t>afeguarding.team@kingsway.stockport.sch.uk</a:t>
            </a:r>
            <a:r>
              <a:rPr lang="en-GB" sz="1600">
                <a:solidFill>
                  <a:schemeClr val="dk1"/>
                </a:solidFill>
                <a:latin typeface="Century Gothic"/>
                <a:ea typeface="Century Gothic"/>
                <a:cs typeface="Century Gothic"/>
                <a:sym typeface="Century Gothic"/>
              </a:rPr>
              <a:t>.</a:t>
            </a:r>
            <a:endParaRPr sz="16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Students can speak to us through Welfare station (breaks).</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GB" sz="2200">
                <a:solidFill>
                  <a:schemeClr val="dk1"/>
                </a:solidFill>
                <a:latin typeface="Century Gothic"/>
                <a:ea typeface="Century Gothic"/>
                <a:cs typeface="Century Gothic"/>
                <a:sym typeface="Century Gothic"/>
              </a:rPr>
              <a:t>We have an anonymous reporting system: Whisper.</a:t>
            </a:r>
            <a:endParaRPr sz="2200">
              <a:solidFill>
                <a:schemeClr val="dk1"/>
              </a:solidFill>
              <a:latin typeface="Century Gothic"/>
              <a:ea typeface="Century Gothic"/>
              <a:cs typeface="Century Gothic"/>
              <a:sym typeface="Century Gothic"/>
            </a:endParaRPr>
          </a:p>
        </p:txBody>
      </p:sp>
      <p:pic>
        <p:nvPicPr>
          <p:cNvPr id="395" name="Google Shape;395;p47"/>
          <p:cNvPicPr preferRelativeResize="0"/>
          <p:nvPr/>
        </p:nvPicPr>
        <p:blipFill>
          <a:blip r:embed="rId7">
            <a:alphaModFix/>
          </a:blip>
          <a:stretch>
            <a:fillRect/>
          </a:stretch>
        </p:blipFill>
        <p:spPr>
          <a:xfrm>
            <a:off x="713925" y="2247200"/>
            <a:ext cx="3480200" cy="199937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8"/>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401" name="Google Shape;401;p48"/>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402" name="Google Shape;402;p48"/>
          <p:cNvSpPr txBox="1"/>
          <p:nvPr/>
        </p:nvSpPr>
        <p:spPr>
          <a:xfrm>
            <a:off x="1544775" y="89875"/>
            <a:ext cx="6269700" cy="106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800" u="sng">
                <a:solidFill>
                  <a:schemeClr val="dk1"/>
                </a:solidFill>
                <a:latin typeface="Century Gothic"/>
                <a:ea typeface="Century Gothic"/>
                <a:cs typeface="Century Gothic"/>
                <a:sym typeface="Century Gothic"/>
              </a:rPr>
              <a:t>Exam </a:t>
            </a:r>
            <a:r>
              <a:rPr b="1" lang="en-GB" sz="2800" u="sng">
                <a:solidFill>
                  <a:schemeClr val="dk1"/>
                </a:solidFill>
                <a:latin typeface="Century Gothic"/>
                <a:ea typeface="Century Gothic"/>
                <a:cs typeface="Century Gothic"/>
                <a:sym typeface="Century Gothic"/>
              </a:rPr>
              <a:t>Wellbeing</a:t>
            </a:r>
            <a:endParaRPr b="1" sz="2800" u="sng">
              <a:solidFill>
                <a:schemeClr val="dk1"/>
              </a:solidFill>
              <a:latin typeface="Century Gothic"/>
              <a:ea typeface="Century Gothic"/>
              <a:cs typeface="Century Gothic"/>
              <a:sym typeface="Century Gothic"/>
            </a:endParaRPr>
          </a:p>
        </p:txBody>
      </p:sp>
      <p:sp>
        <p:nvSpPr>
          <p:cNvPr id="403" name="Google Shape;403;p48"/>
          <p:cNvSpPr txBox="1"/>
          <p:nvPr/>
        </p:nvSpPr>
        <p:spPr>
          <a:xfrm>
            <a:off x="221150" y="1152475"/>
            <a:ext cx="8839500" cy="1419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Universal: ‘Wellbeing and Morality’ strand of PPE. This term: lessons on values and motivation; reframing negative thoughts about </a:t>
            </a:r>
            <a:r>
              <a:rPr lang="en-GB" sz="1800">
                <a:solidFill>
                  <a:schemeClr val="dk1"/>
                </a:solidFill>
                <a:latin typeface="Century Gothic"/>
                <a:ea typeface="Century Gothic"/>
                <a:cs typeface="Century Gothic"/>
                <a:sym typeface="Century Gothic"/>
              </a:rPr>
              <a:t>exams</a:t>
            </a:r>
            <a:r>
              <a:rPr lang="en-GB" sz="1800">
                <a:solidFill>
                  <a:schemeClr val="dk1"/>
                </a:solidFill>
                <a:latin typeface="Century Gothic"/>
                <a:ea typeface="Century Gothic"/>
                <a:cs typeface="Century Gothic"/>
                <a:sym typeface="Century Gothic"/>
              </a:rPr>
              <a:t> and future plans. </a:t>
            </a:r>
            <a:endParaRPr sz="18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Targeted support:</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04" name="Google Shape;404;p48"/>
          <p:cNvPicPr preferRelativeResize="0"/>
          <p:nvPr/>
        </p:nvPicPr>
        <p:blipFill>
          <a:blip r:embed="rId5">
            <a:alphaModFix/>
          </a:blip>
          <a:stretch>
            <a:fillRect/>
          </a:stretch>
        </p:blipFill>
        <p:spPr>
          <a:xfrm>
            <a:off x="3349375" y="2952438"/>
            <a:ext cx="1746225" cy="1662275"/>
          </a:xfrm>
          <a:prstGeom prst="rect">
            <a:avLst/>
          </a:prstGeom>
          <a:noFill/>
          <a:ln>
            <a:noFill/>
          </a:ln>
        </p:spPr>
      </p:pic>
      <p:sp>
        <p:nvSpPr>
          <p:cNvPr id="405" name="Google Shape;405;p48"/>
          <p:cNvSpPr txBox="1"/>
          <p:nvPr/>
        </p:nvSpPr>
        <p:spPr>
          <a:xfrm>
            <a:off x="408500" y="2860025"/>
            <a:ext cx="28002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entury Gothic"/>
              <a:buAutoNum type="arabicParenR"/>
            </a:pPr>
            <a:r>
              <a:rPr lang="en-GB" sz="1800">
                <a:solidFill>
                  <a:schemeClr val="dk1"/>
                </a:solidFill>
                <a:latin typeface="Century Gothic"/>
                <a:ea typeface="Century Gothic"/>
                <a:cs typeface="Century Gothic"/>
                <a:sym typeface="Century Gothic"/>
              </a:rPr>
              <a:t>MHST professional in school. Will be present for parent/carer support at Y11 Parents’ Evening.</a:t>
            </a:r>
            <a:endParaRPr/>
          </a:p>
        </p:txBody>
      </p:sp>
      <p:sp>
        <p:nvSpPr>
          <p:cNvPr id="406" name="Google Shape;406;p48"/>
          <p:cNvSpPr txBox="1"/>
          <p:nvPr/>
        </p:nvSpPr>
        <p:spPr>
          <a:xfrm>
            <a:off x="5380050" y="2571750"/>
            <a:ext cx="3557400" cy="12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2</a:t>
            </a:r>
            <a:r>
              <a:rPr lang="en-GB" sz="1800">
                <a:solidFill>
                  <a:schemeClr val="dk1"/>
                </a:solidFill>
                <a:latin typeface="Century Gothic"/>
                <a:ea typeface="Century Gothic"/>
                <a:cs typeface="Century Gothic"/>
                <a:sym typeface="Century Gothic"/>
              </a:rPr>
              <a:t>) MMU Psychology students delivering small </a:t>
            </a:r>
            <a:r>
              <a:rPr lang="en-GB" sz="1800">
                <a:solidFill>
                  <a:schemeClr val="dk1"/>
                </a:solidFill>
                <a:latin typeface="Century Gothic"/>
                <a:ea typeface="Century Gothic"/>
                <a:cs typeface="Century Gothic"/>
                <a:sym typeface="Century Gothic"/>
              </a:rPr>
              <a:t>group</a:t>
            </a:r>
            <a:r>
              <a:rPr lang="en-GB" sz="1800">
                <a:solidFill>
                  <a:schemeClr val="dk1"/>
                </a:solidFill>
                <a:latin typeface="Century Gothic"/>
                <a:ea typeface="Century Gothic"/>
                <a:cs typeface="Century Gothic"/>
                <a:sym typeface="Century Gothic"/>
              </a:rPr>
              <a:t> sessions on mindfulness/anti-anxiety to support exam skills and recall. </a:t>
            </a:r>
            <a:endParaRPr sz="1800">
              <a:solidFill>
                <a:schemeClr val="dk1"/>
              </a:solidFill>
              <a:latin typeface="Century Gothic"/>
              <a:ea typeface="Century Gothic"/>
              <a:cs typeface="Century Gothic"/>
              <a:sym typeface="Century Gothic"/>
            </a:endParaRPr>
          </a:p>
        </p:txBody>
      </p:sp>
      <p:sp>
        <p:nvSpPr>
          <p:cNvPr id="407" name="Google Shape;407;p48"/>
          <p:cNvSpPr txBox="1"/>
          <p:nvPr/>
        </p:nvSpPr>
        <p:spPr>
          <a:xfrm>
            <a:off x="5395450" y="4076600"/>
            <a:ext cx="3436800" cy="723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Contact the Safeguarding team if you are concerned.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411" name="Shape 411"/>
        <p:cNvGrpSpPr/>
        <p:nvPr/>
      </p:nvGrpSpPr>
      <p:grpSpPr>
        <a:xfrm>
          <a:off x="0" y="0"/>
          <a:ext cx="0" cy="0"/>
          <a:chOff x="0" y="0"/>
          <a:chExt cx="0" cy="0"/>
        </a:xfrm>
      </p:grpSpPr>
      <p:graphicFrame>
        <p:nvGraphicFramePr>
          <p:cNvPr id="412" name="Google Shape;412;p49"/>
          <p:cNvGraphicFramePr/>
          <p:nvPr/>
        </p:nvGraphicFramePr>
        <p:xfrm>
          <a:off x="69422" y="2348031"/>
          <a:ext cx="3000000" cy="3000000"/>
        </p:xfrm>
        <a:graphic>
          <a:graphicData uri="http://schemas.openxmlformats.org/drawingml/2006/table">
            <a:tbl>
              <a:tblPr>
                <a:noFill/>
                <a:tableStyleId>{CB519298-C825-438C-A1E6-5DFF51A205BB}</a:tableStyleId>
              </a:tblPr>
              <a:tblGrid>
                <a:gridCol w="1803325"/>
                <a:gridCol w="1803325"/>
                <a:gridCol w="1803325"/>
                <a:gridCol w="1803325"/>
                <a:gridCol w="1803325"/>
              </a:tblGrid>
              <a:tr h="388350">
                <a:tc gridSpan="5">
                  <a:txBody>
                    <a:bodyPr/>
                    <a:lstStyle/>
                    <a:p>
                      <a:pPr indent="0" lvl="0" marL="0" rtl="0" algn="ctr">
                        <a:spcBef>
                          <a:spcPts val="0"/>
                        </a:spcBef>
                        <a:spcAft>
                          <a:spcPts val="0"/>
                        </a:spcAft>
                        <a:buNone/>
                      </a:pPr>
                      <a:r>
                        <a:rPr lang="en-GB" sz="1600">
                          <a:latin typeface="Century Gothic"/>
                          <a:ea typeface="Century Gothic"/>
                          <a:cs typeface="Century Gothic"/>
                          <a:sym typeface="Century Gothic"/>
                        </a:rPr>
                        <a:t>ENRICHMENT AT TKS</a:t>
                      </a:r>
                      <a:endParaRPr sz="1600">
                        <a:latin typeface="Century Gothic"/>
                        <a:ea typeface="Century Gothic"/>
                        <a:cs typeface="Century Gothic"/>
                        <a:sym typeface="Century Gothic"/>
                      </a:endParaRPr>
                    </a:p>
                  </a:txBody>
                  <a:tcPr marT="91425" marB="91425" marR="91425" marL="91425"/>
                </a:tc>
                <a:tc hMerge="1"/>
                <a:tc hMerge="1"/>
                <a:tc hMerge="1"/>
                <a:tc hMerge="1"/>
              </a:tr>
              <a:tr h="388350">
                <a:tc>
                  <a:txBody>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a:txBody>
                  <a:tcPr marT="91425" marB="91425" marR="91425" marL="91425"/>
                </a:tc>
              </a:tr>
              <a:tr h="388350">
                <a:tc>
                  <a:txBody>
                    <a:bodyPr/>
                    <a:lstStyle/>
                    <a:p>
                      <a:pPr indent="0" lvl="0" marL="0" rtl="0" algn="ctr">
                        <a:spcBef>
                          <a:spcPts val="0"/>
                        </a:spcBef>
                        <a:spcAft>
                          <a:spcPts val="0"/>
                        </a:spcAft>
                        <a:buNone/>
                      </a:pPr>
                      <a:r>
                        <a:rPr lang="en-GB" sz="1400">
                          <a:latin typeface="Century Gothic"/>
                          <a:ea typeface="Century Gothic"/>
                          <a:cs typeface="Century Gothic"/>
                          <a:sym typeface="Century Gothic"/>
                        </a:rPr>
                        <a:t>KINGSWAY </a:t>
                      </a:r>
                      <a:endParaRPr sz="1400">
                        <a:latin typeface="Century Gothic"/>
                        <a:ea typeface="Century Gothic"/>
                        <a:cs typeface="Century Gothic"/>
                        <a:sym typeface="Century Gothic"/>
                      </a:endParaRPr>
                    </a:p>
                    <a:p>
                      <a:pPr indent="0" lvl="0" marL="0" rtl="0" algn="ctr">
                        <a:spcBef>
                          <a:spcPts val="0"/>
                        </a:spcBef>
                        <a:spcAft>
                          <a:spcPts val="0"/>
                        </a:spcAft>
                        <a:buNone/>
                      </a:pPr>
                      <a:r>
                        <a:rPr lang="en-GB" sz="1400">
                          <a:latin typeface="Century Gothic"/>
                          <a:ea typeface="Century Gothic"/>
                          <a:cs typeface="Century Gothic"/>
                          <a:sym typeface="Century Gothic"/>
                        </a:rPr>
                        <a:t>ACTIVE</a:t>
                      </a:r>
                      <a:endParaRPr sz="1400">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lang="en-GB" sz="1400">
                          <a:latin typeface="Century Gothic"/>
                          <a:ea typeface="Century Gothic"/>
                          <a:cs typeface="Century Gothic"/>
                          <a:sym typeface="Century Gothic"/>
                        </a:rPr>
                        <a:t>KINGSWAY </a:t>
                      </a:r>
                      <a:endParaRPr sz="1400">
                        <a:latin typeface="Century Gothic"/>
                        <a:ea typeface="Century Gothic"/>
                        <a:cs typeface="Century Gothic"/>
                        <a:sym typeface="Century Gothic"/>
                      </a:endParaRPr>
                    </a:p>
                    <a:p>
                      <a:pPr indent="0" lvl="0" marL="0" rtl="0" algn="ctr">
                        <a:spcBef>
                          <a:spcPts val="0"/>
                        </a:spcBef>
                        <a:spcAft>
                          <a:spcPts val="0"/>
                        </a:spcAft>
                        <a:buNone/>
                      </a:pPr>
                      <a:r>
                        <a:rPr lang="en-GB" sz="1400">
                          <a:latin typeface="Century Gothic"/>
                          <a:ea typeface="Century Gothic"/>
                          <a:cs typeface="Century Gothic"/>
                          <a:sym typeface="Century Gothic"/>
                        </a:rPr>
                        <a:t>CREATIVES</a:t>
                      </a:r>
                      <a:endParaRPr sz="1400">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lang="en-GB" sz="1400">
                          <a:latin typeface="Century Gothic"/>
                          <a:ea typeface="Century Gothic"/>
                          <a:cs typeface="Century Gothic"/>
                          <a:sym typeface="Century Gothic"/>
                        </a:rPr>
                        <a:t>KINGSWAY</a:t>
                      </a:r>
                      <a:endParaRPr sz="1400">
                        <a:latin typeface="Century Gothic"/>
                        <a:ea typeface="Century Gothic"/>
                        <a:cs typeface="Century Gothic"/>
                        <a:sym typeface="Century Gothic"/>
                      </a:endParaRPr>
                    </a:p>
                    <a:p>
                      <a:pPr indent="0" lvl="0" marL="0" rtl="0" algn="ctr">
                        <a:spcBef>
                          <a:spcPts val="0"/>
                        </a:spcBef>
                        <a:spcAft>
                          <a:spcPts val="0"/>
                        </a:spcAft>
                        <a:buNone/>
                      </a:pPr>
                      <a:r>
                        <a:rPr lang="en-GB" sz="1400">
                          <a:latin typeface="Century Gothic"/>
                          <a:ea typeface="Century Gothic"/>
                          <a:cs typeface="Century Gothic"/>
                          <a:sym typeface="Century Gothic"/>
                        </a:rPr>
                        <a:t>STEM</a:t>
                      </a:r>
                      <a:endParaRPr sz="1400">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lang="en-GB" sz="1400">
                          <a:latin typeface="Century Gothic"/>
                          <a:ea typeface="Century Gothic"/>
                          <a:cs typeface="Century Gothic"/>
                          <a:sym typeface="Century Gothic"/>
                        </a:rPr>
                        <a:t>KINGSWAY ACADEMIC</a:t>
                      </a:r>
                      <a:endParaRPr sz="1400">
                        <a:latin typeface="Century Gothic"/>
                        <a:ea typeface="Century Gothic"/>
                        <a:cs typeface="Century Gothic"/>
                        <a:sym typeface="Century Gothic"/>
                      </a:endParaRPr>
                    </a:p>
                  </a:txBody>
                  <a:tcPr marT="91425" marB="91425" marR="91425" marL="91425"/>
                </a:tc>
                <a:tc>
                  <a:txBody>
                    <a:bodyPr/>
                    <a:lstStyle/>
                    <a:p>
                      <a:pPr indent="0" lvl="0" marL="0" rtl="0" algn="ctr">
                        <a:spcBef>
                          <a:spcPts val="0"/>
                        </a:spcBef>
                        <a:spcAft>
                          <a:spcPts val="0"/>
                        </a:spcAft>
                        <a:buNone/>
                      </a:pPr>
                      <a:r>
                        <a:rPr lang="en-GB" sz="1400">
                          <a:latin typeface="Century Gothic"/>
                          <a:ea typeface="Century Gothic"/>
                          <a:cs typeface="Century Gothic"/>
                          <a:sym typeface="Century Gothic"/>
                        </a:rPr>
                        <a:t>KINGSWAY </a:t>
                      </a:r>
                      <a:endParaRPr sz="1400">
                        <a:latin typeface="Century Gothic"/>
                        <a:ea typeface="Century Gothic"/>
                        <a:cs typeface="Century Gothic"/>
                        <a:sym typeface="Century Gothic"/>
                      </a:endParaRPr>
                    </a:p>
                    <a:p>
                      <a:pPr indent="0" lvl="0" marL="0" rtl="0" algn="ctr">
                        <a:spcBef>
                          <a:spcPts val="0"/>
                        </a:spcBef>
                        <a:spcAft>
                          <a:spcPts val="0"/>
                        </a:spcAft>
                        <a:buNone/>
                      </a:pPr>
                      <a:r>
                        <a:rPr lang="en-GB" sz="1400">
                          <a:latin typeface="Century Gothic"/>
                          <a:ea typeface="Century Gothic"/>
                          <a:cs typeface="Century Gothic"/>
                          <a:sym typeface="Century Gothic"/>
                        </a:rPr>
                        <a:t>COMMUNITY</a:t>
                      </a:r>
                      <a:endParaRPr sz="1400">
                        <a:latin typeface="Century Gothic"/>
                        <a:ea typeface="Century Gothic"/>
                        <a:cs typeface="Century Gothic"/>
                        <a:sym typeface="Century Gothic"/>
                      </a:endParaRPr>
                    </a:p>
                  </a:txBody>
                  <a:tcPr marT="91425" marB="91425" marR="91425" marL="91425"/>
                </a:tc>
              </a:tr>
              <a:tr h="388350">
                <a:tc gridSpan="5">
                  <a:txBody>
                    <a:bodyPr/>
                    <a:lstStyle/>
                    <a:p>
                      <a:pPr indent="0" lvl="0" marL="0" rtl="0" algn="l">
                        <a:spcBef>
                          <a:spcPts val="0"/>
                        </a:spcBef>
                        <a:spcAft>
                          <a:spcPts val="0"/>
                        </a:spcAft>
                        <a:buNone/>
                      </a:pPr>
                      <a:r>
                        <a:rPr lang="en-GB">
                          <a:latin typeface="Century Gothic"/>
                          <a:ea typeface="Century Gothic"/>
                          <a:cs typeface="Century Gothic"/>
                          <a:sym typeface="Century Gothic"/>
                        </a:rPr>
                        <a:t>           Sport                         The Arts                     Sci/DT/Maths          Interventions/P6     Leadership/Charity</a:t>
                      </a:r>
                      <a:endParaRPr>
                        <a:latin typeface="Century Gothic"/>
                        <a:ea typeface="Century Gothic"/>
                        <a:cs typeface="Century Gothic"/>
                        <a:sym typeface="Century Gothic"/>
                      </a:endParaRPr>
                    </a:p>
                  </a:txBody>
                  <a:tcPr marT="91425" marB="91425" marR="91425" marL="91425"/>
                </a:tc>
                <a:tc hMerge="1"/>
                <a:tc hMerge="1"/>
                <a:tc hMerge="1"/>
                <a:tc hMerge="1"/>
              </a:tr>
            </a:tbl>
          </a:graphicData>
        </a:graphic>
      </p:graphicFrame>
      <p:pic>
        <p:nvPicPr>
          <p:cNvPr id="413" name="Google Shape;413;p49" title="File:Running icon - Noun Project 17825.svg - Wikimedia Commons"/>
          <p:cNvPicPr preferRelativeResize="0"/>
          <p:nvPr/>
        </p:nvPicPr>
        <p:blipFill>
          <a:blip r:embed="rId3">
            <a:alphaModFix/>
          </a:blip>
          <a:stretch>
            <a:fillRect/>
          </a:stretch>
        </p:blipFill>
        <p:spPr>
          <a:xfrm>
            <a:off x="344147" y="2774694"/>
            <a:ext cx="1293225" cy="1293225"/>
          </a:xfrm>
          <a:prstGeom prst="rect">
            <a:avLst/>
          </a:prstGeom>
          <a:noFill/>
          <a:ln>
            <a:noFill/>
          </a:ln>
        </p:spPr>
      </p:pic>
      <p:pic>
        <p:nvPicPr>
          <p:cNvPr id="414" name="Google Shape;414;p49" title="Icon representing culture | Icon representing the Outcome: C… | Flickr"/>
          <p:cNvPicPr preferRelativeResize="0"/>
          <p:nvPr/>
        </p:nvPicPr>
        <p:blipFill>
          <a:blip r:embed="rId4">
            <a:alphaModFix/>
          </a:blip>
          <a:stretch>
            <a:fillRect/>
          </a:stretch>
        </p:blipFill>
        <p:spPr>
          <a:xfrm>
            <a:off x="2308822" y="2774691"/>
            <a:ext cx="1130328" cy="1108199"/>
          </a:xfrm>
          <a:prstGeom prst="rect">
            <a:avLst/>
          </a:prstGeom>
          <a:noFill/>
          <a:ln>
            <a:noFill/>
          </a:ln>
        </p:spPr>
      </p:pic>
      <p:pic>
        <p:nvPicPr>
          <p:cNvPr id="415" name="Google Shape;415;p49" title="File:Stem (201437) - The Noun Project.svg - Wikimedia Commons"/>
          <p:cNvPicPr preferRelativeResize="0"/>
          <p:nvPr/>
        </p:nvPicPr>
        <p:blipFill>
          <a:blip r:embed="rId5">
            <a:alphaModFix/>
          </a:blip>
          <a:stretch>
            <a:fillRect/>
          </a:stretch>
        </p:blipFill>
        <p:spPr>
          <a:xfrm>
            <a:off x="4058709" y="2856156"/>
            <a:ext cx="1130327" cy="1130327"/>
          </a:xfrm>
          <a:prstGeom prst="rect">
            <a:avLst/>
          </a:prstGeom>
          <a:noFill/>
          <a:ln>
            <a:noFill/>
          </a:ln>
        </p:spPr>
      </p:pic>
      <p:pic>
        <p:nvPicPr>
          <p:cNvPr id="416" name="Google Shape;416;p49" title="Diverse Team Icon Diversity People Illustration People Images ..."/>
          <p:cNvPicPr preferRelativeResize="0"/>
          <p:nvPr/>
        </p:nvPicPr>
        <p:blipFill>
          <a:blip r:embed="rId6">
            <a:alphaModFix/>
          </a:blip>
          <a:stretch>
            <a:fillRect/>
          </a:stretch>
        </p:blipFill>
        <p:spPr>
          <a:xfrm>
            <a:off x="7610347" y="2856156"/>
            <a:ext cx="1130324" cy="1130324"/>
          </a:xfrm>
          <a:prstGeom prst="rect">
            <a:avLst/>
          </a:prstGeom>
          <a:noFill/>
          <a:ln>
            <a:noFill/>
          </a:ln>
        </p:spPr>
      </p:pic>
      <p:pic>
        <p:nvPicPr>
          <p:cNvPr id="417" name="Google Shape;417;p49"/>
          <p:cNvPicPr preferRelativeResize="0"/>
          <p:nvPr/>
        </p:nvPicPr>
        <p:blipFill>
          <a:blip r:embed="rId7">
            <a:alphaModFix/>
          </a:blip>
          <a:stretch>
            <a:fillRect/>
          </a:stretch>
        </p:blipFill>
        <p:spPr>
          <a:xfrm>
            <a:off x="5808584" y="2856144"/>
            <a:ext cx="1130325" cy="1130325"/>
          </a:xfrm>
          <a:prstGeom prst="rect">
            <a:avLst/>
          </a:prstGeom>
          <a:noFill/>
          <a:ln>
            <a:noFill/>
          </a:ln>
        </p:spPr>
      </p:pic>
      <p:pic>
        <p:nvPicPr>
          <p:cNvPr id="418" name="Google Shape;418;p49"/>
          <p:cNvPicPr preferRelativeResize="0"/>
          <p:nvPr/>
        </p:nvPicPr>
        <p:blipFill>
          <a:blip r:embed="rId8">
            <a:alphaModFix/>
          </a:blip>
          <a:stretch>
            <a:fillRect/>
          </a:stretch>
        </p:blipFill>
        <p:spPr>
          <a:xfrm>
            <a:off x="254025" y="0"/>
            <a:ext cx="1017725" cy="1017725"/>
          </a:xfrm>
          <a:prstGeom prst="rect">
            <a:avLst/>
          </a:prstGeom>
          <a:noFill/>
          <a:ln>
            <a:noFill/>
          </a:ln>
        </p:spPr>
      </p:pic>
      <p:pic>
        <p:nvPicPr>
          <p:cNvPr id="419" name="Google Shape;419;p49"/>
          <p:cNvPicPr preferRelativeResize="0"/>
          <p:nvPr/>
        </p:nvPicPr>
        <p:blipFill>
          <a:blip r:embed="rId9">
            <a:alphaModFix/>
          </a:blip>
          <a:stretch>
            <a:fillRect/>
          </a:stretch>
        </p:blipFill>
        <p:spPr>
          <a:xfrm>
            <a:off x="7872250" y="0"/>
            <a:ext cx="1017725" cy="1017725"/>
          </a:xfrm>
          <a:prstGeom prst="rect">
            <a:avLst/>
          </a:prstGeom>
          <a:noFill/>
          <a:ln>
            <a:noFill/>
          </a:ln>
        </p:spPr>
      </p:pic>
      <p:sp>
        <p:nvSpPr>
          <p:cNvPr id="420" name="Google Shape;420;p49"/>
          <p:cNvSpPr txBox="1"/>
          <p:nvPr/>
        </p:nvSpPr>
        <p:spPr>
          <a:xfrm>
            <a:off x="1329450" y="134750"/>
            <a:ext cx="6485100" cy="549900"/>
          </a:xfrm>
          <a:prstGeom prst="rect">
            <a:avLst/>
          </a:prstGeom>
          <a:noFill/>
          <a:ln>
            <a:noFill/>
          </a:ln>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b="1" lang="en-GB" sz="2800" u="sng">
                <a:solidFill>
                  <a:schemeClr val="dk1"/>
                </a:solidFill>
                <a:latin typeface="Century Gothic"/>
                <a:ea typeface="Century Gothic"/>
                <a:cs typeface="Century Gothic"/>
                <a:sym typeface="Century Gothic"/>
              </a:rPr>
              <a:t>Enrichment </a:t>
            </a:r>
            <a:endParaRPr b="1" sz="5200" u="sng">
              <a:solidFill>
                <a:srgbClr val="0000FF"/>
              </a:solidFill>
              <a:latin typeface="Century Gothic"/>
              <a:ea typeface="Century Gothic"/>
              <a:cs typeface="Century Gothic"/>
              <a:sym typeface="Century Gothic"/>
            </a:endParaRPr>
          </a:p>
        </p:txBody>
      </p:sp>
      <p:sp>
        <p:nvSpPr>
          <p:cNvPr id="421" name="Google Shape;421;p49"/>
          <p:cNvSpPr txBox="1"/>
          <p:nvPr/>
        </p:nvSpPr>
        <p:spPr>
          <a:xfrm>
            <a:off x="78863" y="1078025"/>
            <a:ext cx="909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Century Gothic"/>
                <a:ea typeface="Century Gothic"/>
                <a:cs typeface="Century Gothic"/>
                <a:sym typeface="Century Gothic"/>
              </a:rPr>
              <a:t>Beyond our classrooms, we strive to develop our learners as a whole by creating meaningful enrichment opportunities. In Year 11, it’s about giving students balance, purpose and opportunities to develop the wider skills that will support their success in exams and beyond.</a:t>
            </a:r>
            <a:endParaRPr sz="15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500">
                <a:solidFill>
                  <a:schemeClr val="dk1"/>
                </a:solidFill>
                <a:latin typeface="Century Gothic"/>
                <a:ea typeface="Century Gothic"/>
                <a:cs typeface="Century Gothic"/>
                <a:sym typeface="Century Gothic"/>
              </a:rPr>
              <a:t>To facilitate this we have categorised our enrichment offer into 5 domains:</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50"/>
          <p:cNvPicPr preferRelativeResize="0"/>
          <p:nvPr/>
        </p:nvPicPr>
        <p:blipFill>
          <a:blip r:embed="rId3">
            <a:alphaModFix/>
          </a:blip>
          <a:stretch>
            <a:fillRect/>
          </a:stretch>
        </p:blipFill>
        <p:spPr>
          <a:xfrm>
            <a:off x="482200" y="89900"/>
            <a:ext cx="1062575" cy="1062575"/>
          </a:xfrm>
          <a:prstGeom prst="rect">
            <a:avLst/>
          </a:prstGeom>
          <a:noFill/>
          <a:ln>
            <a:noFill/>
          </a:ln>
        </p:spPr>
      </p:pic>
      <p:pic>
        <p:nvPicPr>
          <p:cNvPr id="427" name="Google Shape;427;p50"/>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428" name="Google Shape;428;p50"/>
          <p:cNvSpPr txBox="1"/>
          <p:nvPr/>
        </p:nvSpPr>
        <p:spPr>
          <a:xfrm>
            <a:off x="1544775" y="89875"/>
            <a:ext cx="6269700" cy="7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100" u="sng">
                <a:solidFill>
                  <a:schemeClr val="dk1"/>
                </a:solidFill>
                <a:latin typeface="Century Gothic"/>
                <a:ea typeface="Century Gothic"/>
                <a:cs typeface="Century Gothic"/>
                <a:sym typeface="Century Gothic"/>
              </a:rPr>
              <a:t>The Enrichment Timetable</a:t>
            </a:r>
            <a:endParaRPr b="1" sz="3100" u="sng">
              <a:solidFill>
                <a:schemeClr val="dk1"/>
              </a:solidFill>
              <a:latin typeface="Century Gothic"/>
              <a:ea typeface="Century Gothic"/>
              <a:cs typeface="Century Gothic"/>
              <a:sym typeface="Century Gothic"/>
            </a:endParaRPr>
          </a:p>
        </p:txBody>
      </p:sp>
      <p:sp>
        <p:nvSpPr>
          <p:cNvPr id="429" name="Google Shape;429;p50"/>
          <p:cNvSpPr txBox="1"/>
          <p:nvPr/>
        </p:nvSpPr>
        <p:spPr>
          <a:xfrm>
            <a:off x="633675" y="1195588"/>
            <a:ext cx="8091900" cy="31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The full enrichment </a:t>
            </a:r>
            <a:r>
              <a:rPr lang="en-GB" sz="1800">
                <a:solidFill>
                  <a:schemeClr val="dk1"/>
                </a:solidFill>
                <a:latin typeface="Century Gothic"/>
                <a:ea typeface="Century Gothic"/>
                <a:cs typeface="Century Gothic"/>
                <a:sym typeface="Century Gothic"/>
              </a:rPr>
              <a:t>timetable</a:t>
            </a:r>
            <a:r>
              <a:rPr lang="en-GB" sz="1800">
                <a:solidFill>
                  <a:schemeClr val="dk1"/>
                </a:solidFill>
                <a:latin typeface="Century Gothic"/>
                <a:ea typeface="Century Gothic"/>
                <a:cs typeface="Century Gothic"/>
                <a:sym typeface="Century Gothic"/>
              </a:rPr>
              <a:t> will be published on our website next week and can be found via the link below.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The Enrichment timetable will also be on display in form rooms and some clubs have posters around school.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It will be revised regularly and updated every half term.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New clubs will be promoted on the key messages each week.</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endParaRPr>
          </a:p>
        </p:txBody>
      </p:sp>
      <p:sp>
        <p:nvSpPr>
          <p:cNvPr id="430" name="Google Shape;430;p50"/>
          <p:cNvSpPr txBox="1"/>
          <p:nvPr/>
        </p:nvSpPr>
        <p:spPr>
          <a:xfrm>
            <a:off x="5145900" y="4375500"/>
            <a:ext cx="375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5"/>
              </a:rPr>
              <a:t>https://thekingswayschool.com/curriculum/enrichment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1"/>
          <p:cNvPicPr preferRelativeResize="0"/>
          <p:nvPr/>
        </p:nvPicPr>
        <p:blipFill>
          <a:blip r:embed="rId3">
            <a:alphaModFix/>
          </a:blip>
          <a:stretch>
            <a:fillRect/>
          </a:stretch>
        </p:blipFill>
        <p:spPr>
          <a:xfrm>
            <a:off x="7814575" y="134750"/>
            <a:ext cx="1017725" cy="1017725"/>
          </a:xfrm>
          <a:prstGeom prst="rect">
            <a:avLst/>
          </a:prstGeom>
          <a:noFill/>
          <a:ln>
            <a:noFill/>
          </a:ln>
        </p:spPr>
      </p:pic>
      <p:pic>
        <p:nvPicPr>
          <p:cNvPr id="436" name="Google Shape;436;p51"/>
          <p:cNvPicPr preferRelativeResize="0"/>
          <p:nvPr/>
        </p:nvPicPr>
        <p:blipFill>
          <a:blip r:embed="rId4">
            <a:alphaModFix/>
          </a:blip>
          <a:stretch>
            <a:fillRect/>
          </a:stretch>
        </p:blipFill>
        <p:spPr>
          <a:xfrm>
            <a:off x="311700" y="134750"/>
            <a:ext cx="1017725" cy="1017725"/>
          </a:xfrm>
          <a:prstGeom prst="rect">
            <a:avLst/>
          </a:prstGeom>
          <a:noFill/>
          <a:ln>
            <a:noFill/>
          </a:ln>
        </p:spPr>
      </p:pic>
      <p:sp>
        <p:nvSpPr>
          <p:cNvPr id="437" name="Google Shape;437;p51"/>
          <p:cNvSpPr txBox="1"/>
          <p:nvPr>
            <p:ph type="title"/>
          </p:nvPr>
        </p:nvSpPr>
        <p:spPr>
          <a:xfrm>
            <a:off x="1329450" y="42588"/>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Access Arrangements</a:t>
            </a:r>
            <a:endParaRPr b="1" u="sng">
              <a:latin typeface="Century Gothic"/>
              <a:ea typeface="Century Gothic"/>
              <a:cs typeface="Century Gothic"/>
              <a:sym typeface="Century Gothic"/>
            </a:endParaRPr>
          </a:p>
        </p:txBody>
      </p:sp>
      <p:sp>
        <p:nvSpPr>
          <p:cNvPr id="438" name="Google Shape;438;p51"/>
          <p:cNvSpPr txBox="1"/>
          <p:nvPr/>
        </p:nvSpPr>
        <p:spPr>
          <a:xfrm>
            <a:off x="337350" y="1152475"/>
            <a:ext cx="8469300" cy="3872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chemeClr val="dk1"/>
                </a:solidFill>
                <a:latin typeface="Century Gothic"/>
                <a:ea typeface="Century Gothic"/>
                <a:cs typeface="Century Gothic"/>
                <a:sym typeface="Century Gothic"/>
              </a:rPr>
              <a:t>You will have been notified if your child has been </a:t>
            </a:r>
            <a:r>
              <a:rPr lang="en-GB" sz="1600">
                <a:solidFill>
                  <a:schemeClr val="dk1"/>
                </a:solidFill>
                <a:latin typeface="Century Gothic"/>
                <a:ea typeface="Century Gothic"/>
                <a:cs typeface="Century Gothic"/>
                <a:sym typeface="Century Gothic"/>
              </a:rPr>
              <a:t>granted access arrangements in exams. Please </a:t>
            </a:r>
            <a:r>
              <a:rPr lang="en-GB" sz="1600">
                <a:solidFill>
                  <a:schemeClr val="dk1"/>
                </a:solidFill>
                <a:latin typeface="Century Gothic"/>
                <a:ea typeface="Century Gothic"/>
                <a:cs typeface="Century Gothic"/>
                <a:sym typeface="Century Gothic"/>
              </a:rPr>
              <a:t>encourage</a:t>
            </a:r>
            <a:r>
              <a:rPr lang="en-GB" sz="1600">
                <a:solidFill>
                  <a:schemeClr val="dk1"/>
                </a:solidFill>
                <a:latin typeface="Century Gothic"/>
                <a:ea typeface="Century Gothic"/>
                <a:cs typeface="Century Gothic"/>
                <a:sym typeface="Century Gothic"/>
              </a:rPr>
              <a:t> them to use the adjustment(s) and discuss with you if they need further adjustments.</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Access arrangements will be used in the forthcoming mocks.</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This will allow students to:</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AutoNum type="arabicPeriod"/>
            </a:pPr>
            <a:r>
              <a:rPr lang="en-GB" sz="1600">
                <a:solidFill>
                  <a:schemeClr val="dk1"/>
                </a:solidFill>
                <a:latin typeface="Century Gothic"/>
                <a:ea typeface="Century Gothic"/>
                <a:cs typeface="Century Gothic"/>
                <a:sym typeface="Century Gothic"/>
              </a:rPr>
              <a:t>practice the arrangements, so that they do not become a barrier to success in May/June.</a:t>
            </a:r>
            <a:endParaRPr sz="1600">
              <a:solidFill>
                <a:schemeClr val="dk1"/>
              </a:solidFill>
              <a:latin typeface="Century Gothic"/>
              <a:ea typeface="Century Gothic"/>
              <a:cs typeface="Century Gothic"/>
              <a:sym typeface="Century Gothic"/>
            </a:endParaRPr>
          </a:p>
          <a:p>
            <a:pPr indent="-330200" lvl="0" marL="457200" rtl="0" algn="l">
              <a:spcBef>
                <a:spcPts val="0"/>
              </a:spcBef>
              <a:spcAft>
                <a:spcPts val="0"/>
              </a:spcAft>
              <a:buClr>
                <a:schemeClr val="dk1"/>
              </a:buClr>
              <a:buSzPts val="1600"/>
              <a:buFont typeface="Century Gothic"/>
              <a:buAutoNum type="arabicPeriod"/>
            </a:pPr>
            <a:r>
              <a:rPr lang="en-GB" sz="1600">
                <a:solidFill>
                  <a:schemeClr val="dk1"/>
                </a:solidFill>
                <a:latin typeface="Century Gothic"/>
                <a:ea typeface="Century Gothic"/>
                <a:cs typeface="Century Gothic"/>
                <a:sym typeface="Century Gothic"/>
              </a:rPr>
              <a:t> provides proof of  the need and normal way of working. Without this, </a:t>
            </a:r>
            <a:r>
              <a:rPr lang="en-GB" sz="1600">
                <a:solidFill>
                  <a:schemeClr val="dk1"/>
                </a:solidFill>
                <a:latin typeface="Century Gothic"/>
                <a:ea typeface="Century Gothic"/>
                <a:cs typeface="Century Gothic"/>
                <a:sym typeface="Century Gothic"/>
              </a:rPr>
              <a:t>approval</a:t>
            </a:r>
            <a:r>
              <a:rPr lang="en-GB" sz="1600">
                <a:solidFill>
                  <a:schemeClr val="dk1"/>
                </a:solidFill>
                <a:latin typeface="Century Gothic"/>
                <a:ea typeface="Century Gothic"/>
                <a:cs typeface="Century Gothic"/>
                <a:sym typeface="Century Gothic"/>
              </a:rPr>
              <a:t> for the arrangements in GCSE’s cannot be gained from the JCQ.</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Please check that your child feels they know what their arrangements are and how to use them. Any queries or concerns, please get in contact with the Exams Team.</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52"/>
          <p:cNvPicPr preferRelativeResize="0"/>
          <p:nvPr/>
        </p:nvPicPr>
        <p:blipFill>
          <a:blip r:embed="rId3">
            <a:alphaModFix/>
          </a:blip>
          <a:stretch>
            <a:fillRect/>
          </a:stretch>
        </p:blipFill>
        <p:spPr>
          <a:xfrm>
            <a:off x="152400" y="152400"/>
            <a:ext cx="5991225" cy="4714875"/>
          </a:xfrm>
          <a:prstGeom prst="rect">
            <a:avLst/>
          </a:prstGeom>
          <a:noFill/>
          <a:ln>
            <a:noFill/>
          </a:ln>
        </p:spPr>
      </p:pic>
      <p:sp>
        <p:nvSpPr>
          <p:cNvPr id="444" name="Google Shape;444;p52"/>
          <p:cNvSpPr txBox="1"/>
          <p:nvPr/>
        </p:nvSpPr>
        <p:spPr>
          <a:xfrm>
            <a:off x="6478350" y="358325"/>
            <a:ext cx="2320500" cy="40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45" name="Google Shape;445;p52"/>
          <p:cNvSpPr txBox="1"/>
          <p:nvPr/>
        </p:nvSpPr>
        <p:spPr>
          <a:xfrm>
            <a:off x="6487500" y="221300"/>
            <a:ext cx="2439300" cy="43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Have you got any “gently used” uniform?</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Maybe KS3 items?</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If so, please send them in a bag, labelled “Pre Loved” (to Foxland Reception with your child).</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We will wash and redistribute after half-term.</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600">
                <a:solidFill>
                  <a:schemeClr val="dk1"/>
                </a:solidFill>
                <a:latin typeface="Century Gothic"/>
                <a:ea typeface="Century Gothic"/>
                <a:cs typeface="Century Gothic"/>
                <a:sym typeface="Century Gothic"/>
              </a:rPr>
              <a:t>You may also benefit from this swap.</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53"/>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451" name="Google Shape;451;p53"/>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452" name="Google Shape;452;p53" title="Thank You - Free of Charge Creative Commons Chalkboard image"/>
          <p:cNvPicPr preferRelativeResize="0"/>
          <p:nvPr/>
        </p:nvPicPr>
        <p:blipFill>
          <a:blip r:embed="rId5">
            <a:alphaModFix/>
          </a:blip>
          <a:stretch>
            <a:fillRect/>
          </a:stretch>
        </p:blipFill>
        <p:spPr>
          <a:xfrm>
            <a:off x="1710900" y="828654"/>
            <a:ext cx="5673549" cy="37823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311700" y="1359075"/>
            <a:ext cx="1462975" cy="1462975"/>
          </a:xfrm>
          <a:prstGeom prst="rect">
            <a:avLst/>
          </a:prstGeom>
          <a:noFill/>
          <a:ln>
            <a:noFill/>
          </a:ln>
        </p:spPr>
      </p:pic>
      <p:pic>
        <p:nvPicPr>
          <p:cNvPr id="87" name="Google Shape;87;p18" title="File:Education, Studying, University, Alumni - icon.png ..."/>
          <p:cNvPicPr preferRelativeResize="0"/>
          <p:nvPr/>
        </p:nvPicPr>
        <p:blipFill>
          <a:blip r:embed="rId4">
            <a:alphaModFix/>
          </a:blip>
          <a:stretch>
            <a:fillRect/>
          </a:stretch>
        </p:blipFill>
        <p:spPr>
          <a:xfrm>
            <a:off x="311700" y="3163400"/>
            <a:ext cx="1462973" cy="1462973"/>
          </a:xfrm>
          <a:prstGeom prst="rect">
            <a:avLst/>
          </a:prstGeom>
          <a:noFill/>
          <a:ln>
            <a:noFill/>
          </a:ln>
        </p:spPr>
      </p:pic>
      <p:pic>
        <p:nvPicPr>
          <p:cNvPr id="88" name="Google Shape;88;p18" title="Vector image of computer briefcase icon | Public domain vectors"/>
          <p:cNvPicPr preferRelativeResize="0"/>
          <p:nvPr/>
        </p:nvPicPr>
        <p:blipFill>
          <a:blip r:embed="rId5">
            <a:alphaModFix/>
          </a:blip>
          <a:stretch>
            <a:fillRect/>
          </a:stretch>
        </p:blipFill>
        <p:spPr>
          <a:xfrm>
            <a:off x="2057550" y="3019225"/>
            <a:ext cx="1607150" cy="1607150"/>
          </a:xfrm>
          <a:prstGeom prst="rect">
            <a:avLst/>
          </a:prstGeom>
          <a:noFill/>
          <a:ln>
            <a:noFill/>
          </a:ln>
        </p:spPr>
      </p:pic>
      <p:pic>
        <p:nvPicPr>
          <p:cNvPr id="89" name="Google Shape;89;p18" title="Success - Free of Charge Creative Commons Chalkboard image"/>
          <p:cNvPicPr preferRelativeResize="0"/>
          <p:nvPr/>
        </p:nvPicPr>
        <p:blipFill>
          <a:blip r:embed="rId6">
            <a:alphaModFix/>
          </a:blip>
          <a:stretch>
            <a:fillRect/>
          </a:stretch>
        </p:blipFill>
        <p:spPr>
          <a:xfrm>
            <a:off x="2011975" y="1317750"/>
            <a:ext cx="1720050" cy="1545625"/>
          </a:xfrm>
          <a:prstGeom prst="rect">
            <a:avLst/>
          </a:prstGeom>
          <a:noFill/>
          <a:ln>
            <a:noFill/>
          </a:ln>
        </p:spPr>
      </p:pic>
      <p:sp>
        <p:nvSpPr>
          <p:cNvPr id="90" name="Google Shape;90;p18"/>
          <p:cNvSpPr txBox="1"/>
          <p:nvPr>
            <p:ph type="title"/>
          </p:nvPr>
        </p:nvSpPr>
        <p:spPr>
          <a:xfrm>
            <a:off x="1329450" y="134813"/>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91" name="Google Shape;91;p18"/>
          <p:cNvPicPr preferRelativeResize="0"/>
          <p:nvPr/>
        </p:nvPicPr>
        <p:blipFill>
          <a:blip r:embed="rId7">
            <a:alphaModFix/>
          </a:blip>
          <a:stretch>
            <a:fillRect/>
          </a:stretch>
        </p:blipFill>
        <p:spPr>
          <a:xfrm>
            <a:off x="311700" y="134750"/>
            <a:ext cx="1017725" cy="1017725"/>
          </a:xfrm>
          <a:prstGeom prst="rect">
            <a:avLst/>
          </a:prstGeom>
          <a:noFill/>
          <a:ln>
            <a:noFill/>
          </a:ln>
        </p:spPr>
      </p:pic>
      <p:pic>
        <p:nvPicPr>
          <p:cNvPr id="92" name="Google Shape;92;p18"/>
          <p:cNvPicPr preferRelativeResize="0"/>
          <p:nvPr/>
        </p:nvPicPr>
        <p:blipFill>
          <a:blip r:embed="rId8">
            <a:alphaModFix/>
          </a:blip>
          <a:stretch>
            <a:fillRect/>
          </a:stretch>
        </p:blipFill>
        <p:spPr>
          <a:xfrm>
            <a:off x="7814575" y="134750"/>
            <a:ext cx="1017725" cy="1017725"/>
          </a:xfrm>
          <a:prstGeom prst="rect">
            <a:avLst/>
          </a:prstGeom>
          <a:noFill/>
          <a:ln>
            <a:noFill/>
          </a:ln>
        </p:spPr>
      </p:pic>
      <p:sp>
        <p:nvSpPr>
          <p:cNvPr id="93" name="Google Shape;93;p18"/>
          <p:cNvSpPr txBox="1"/>
          <p:nvPr/>
        </p:nvSpPr>
        <p:spPr>
          <a:xfrm>
            <a:off x="3829900" y="1298375"/>
            <a:ext cx="5263200" cy="34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dk1"/>
                </a:solidFill>
                <a:latin typeface="Century Gothic"/>
                <a:ea typeface="Century Gothic"/>
                <a:cs typeface="Century Gothic"/>
                <a:sym typeface="Century Gothic"/>
              </a:rPr>
              <a:t>Today you will hear about a range of opportunities to support you academically.</a:t>
            </a:r>
            <a:endParaRPr b="1"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TKS has a history of success.  Our alumni have gone on to:</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Get ‘straight 9s’ and A*A*A*A* at A-Level</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Top colleges in Greater Manchester</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The best universities (including Oxbridge)</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High Quality Apprenticeships</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Successful Employment</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Financial and Moral Success</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99" name="Google Shape;99;p19"/>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100" name="Google Shape;100;p19"/>
          <p:cNvSpPr txBox="1"/>
          <p:nvPr/>
        </p:nvSpPr>
        <p:spPr>
          <a:xfrm>
            <a:off x="311700" y="134875"/>
            <a:ext cx="8520600" cy="10176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t/>
            </a:r>
            <a:endParaRPr b="1" sz="5200">
              <a:solidFill>
                <a:srgbClr val="000000"/>
              </a:solidFill>
              <a:latin typeface="Century Gothic"/>
              <a:ea typeface="Century Gothic"/>
              <a:cs typeface="Century Gothic"/>
              <a:sym typeface="Century Gothic"/>
            </a:endParaRPr>
          </a:p>
        </p:txBody>
      </p:sp>
      <p:pic>
        <p:nvPicPr>
          <p:cNvPr id="101" name="Google Shape;101;p19"/>
          <p:cNvPicPr preferRelativeResize="0"/>
          <p:nvPr/>
        </p:nvPicPr>
        <p:blipFill>
          <a:blip r:embed="rId5">
            <a:alphaModFix/>
          </a:blip>
          <a:stretch>
            <a:fillRect/>
          </a:stretch>
        </p:blipFill>
        <p:spPr>
          <a:xfrm>
            <a:off x="1513550" y="3477700"/>
            <a:ext cx="1318650" cy="1318650"/>
          </a:xfrm>
          <a:prstGeom prst="rect">
            <a:avLst/>
          </a:prstGeom>
          <a:noFill/>
          <a:ln>
            <a:noFill/>
          </a:ln>
        </p:spPr>
      </p:pic>
      <p:graphicFrame>
        <p:nvGraphicFramePr>
          <p:cNvPr id="102" name="Google Shape;102;p19"/>
          <p:cNvGraphicFramePr/>
          <p:nvPr/>
        </p:nvGraphicFramePr>
        <p:xfrm>
          <a:off x="311700" y="1530000"/>
          <a:ext cx="3000000" cy="3000000"/>
        </p:xfrm>
        <a:graphic>
          <a:graphicData uri="http://schemas.openxmlformats.org/drawingml/2006/table">
            <a:tbl>
              <a:tblPr>
                <a:noFill/>
                <a:tableStyleId>{CB519298-C825-438C-A1E6-5DFF51A205BB}</a:tableStyleId>
              </a:tblPr>
              <a:tblGrid>
                <a:gridCol w="1201850"/>
                <a:gridCol w="1201850"/>
                <a:gridCol w="1201850"/>
                <a:gridCol w="1201850"/>
                <a:gridCol w="1201850"/>
              </a:tblGrid>
              <a:tr h="390775">
                <a:tc>
                  <a:txBody>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2019</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2023</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2024</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2025</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01200">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Basics 4+</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71%</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68%</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65%</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72%</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FF00"/>
                    </a:solidFill>
                  </a:tcPr>
                </a:tc>
              </a:tr>
              <a:tr h="601200">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Basics 5+</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48%</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44%</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42%</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0000"/>
                    </a:solidFill>
                  </a:tcPr>
                </a:tc>
                <a:tc>
                  <a:txBody>
                    <a:bodyPr/>
                    <a:lstStyle/>
                    <a:p>
                      <a:pPr indent="0" lvl="0" marL="0" rtl="0" algn="l">
                        <a:spcBef>
                          <a:spcPts val="0"/>
                        </a:spcBef>
                        <a:spcAft>
                          <a:spcPts val="0"/>
                        </a:spcAft>
                        <a:buNone/>
                      </a:pPr>
                      <a:r>
                        <a:rPr lang="en-GB" sz="1400">
                          <a:latin typeface="Century Gothic"/>
                          <a:ea typeface="Century Gothic"/>
                          <a:cs typeface="Century Gothic"/>
                          <a:sym typeface="Century Gothic"/>
                        </a:rPr>
                        <a:t>51%</a:t>
                      </a:r>
                      <a:endParaRPr sz="1400">
                        <a:latin typeface="Century Gothic"/>
                        <a:ea typeface="Century Gothic"/>
                        <a:cs typeface="Century Gothic"/>
                        <a:sym typeface="Century Gothic"/>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FF00"/>
                    </a:solidFill>
                  </a:tcPr>
                </a:tc>
              </a:tr>
            </a:tbl>
          </a:graphicData>
        </a:graphic>
      </p:graphicFrame>
      <p:pic>
        <p:nvPicPr>
          <p:cNvPr descr="Green Arrow Up Free Stock Photo - Public Domain Pictures" id="103" name="Google Shape;103;p19"/>
          <p:cNvPicPr preferRelativeResize="0"/>
          <p:nvPr/>
        </p:nvPicPr>
        <p:blipFill>
          <a:blip r:embed="rId6">
            <a:alphaModFix/>
          </a:blip>
          <a:stretch>
            <a:fillRect/>
          </a:stretch>
        </p:blipFill>
        <p:spPr>
          <a:xfrm>
            <a:off x="5048075" y="3477688"/>
            <a:ext cx="1272875" cy="1272875"/>
          </a:xfrm>
          <a:prstGeom prst="rect">
            <a:avLst/>
          </a:prstGeom>
          <a:noFill/>
          <a:ln>
            <a:noFill/>
          </a:ln>
        </p:spPr>
      </p:pic>
      <p:sp>
        <p:nvSpPr>
          <p:cNvPr id="104" name="Google Shape;104;p19"/>
          <p:cNvSpPr/>
          <p:nvPr/>
        </p:nvSpPr>
        <p:spPr>
          <a:xfrm>
            <a:off x="3033000" y="4052850"/>
            <a:ext cx="1858200" cy="2877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p>
        </p:txBody>
      </p:sp>
      <p:sp>
        <p:nvSpPr>
          <p:cNvPr id="105" name="Google Shape;105;p19"/>
          <p:cNvSpPr txBox="1"/>
          <p:nvPr/>
        </p:nvSpPr>
        <p:spPr>
          <a:xfrm>
            <a:off x="6528375" y="1530881"/>
            <a:ext cx="2304000" cy="2090700"/>
          </a:xfrm>
          <a:prstGeom prst="rect">
            <a:avLst/>
          </a:prstGeom>
          <a:noFill/>
          <a:ln cap="flat" cmpd="sng" w="71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298450" lvl="0" marL="342900" rtl="0" algn="l">
              <a:spcBef>
                <a:spcPts val="0"/>
              </a:spcBef>
              <a:spcAft>
                <a:spcPts val="0"/>
              </a:spcAft>
              <a:buClr>
                <a:schemeClr val="dk1"/>
              </a:buClr>
              <a:buSzPts val="2100"/>
              <a:buFont typeface="Century Gothic"/>
              <a:buChar char="●"/>
            </a:pPr>
            <a:r>
              <a:rPr lang="en-GB" sz="2100">
                <a:solidFill>
                  <a:schemeClr val="dk1"/>
                </a:solidFill>
                <a:latin typeface="Century Gothic"/>
                <a:ea typeface="Century Gothic"/>
                <a:cs typeface="Century Gothic"/>
                <a:sym typeface="Century Gothic"/>
              </a:rPr>
              <a:t>Equal highest results at 4+.</a:t>
            </a:r>
            <a:endParaRPr sz="2100">
              <a:solidFill>
                <a:schemeClr val="dk1"/>
              </a:solidFill>
              <a:latin typeface="Century Gothic"/>
              <a:ea typeface="Century Gothic"/>
              <a:cs typeface="Century Gothic"/>
              <a:sym typeface="Century Gothic"/>
            </a:endParaRPr>
          </a:p>
          <a:p>
            <a:pPr indent="-298450" lvl="0" marL="342900" rtl="0" algn="l">
              <a:spcBef>
                <a:spcPts val="0"/>
              </a:spcBef>
              <a:spcAft>
                <a:spcPts val="0"/>
              </a:spcAft>
              <a:buClr>
                <a:schemeClr val="dk1"/>
              </a:buClr>
              <a:buSzPts val="2100"/>
              <a:buFont typeface="Century Gothic"/>
              <a:buChar char="●"/>
            </a:pPr>
            <a:r>
              <a:rPr lang="en-GB" sz="2100">
                <a:solidFill>
                  <a:schemeClr val="dk1"/>
                </a:solidFill>
                <a:latin typeface="Century Gothic"/>
                <a:ea typeface="Century Gothic"/>
                <a:cs typeface="Century Gothic"/>
                <a:sym typeface="Century Gothic"/>
              </a:rPr>
              <a:t>Highest ever at 5+</a:t>
            </a:r>
            <a:endParaRPr sz="2100">
              <a:solidFill>
                <a:schemeClr val="dk1"/>
              </a:solidFill>
              <a:latin typeface="Century Gothic"/>
              <a:ea typeface="Century Gothic"/>
              <a:cs typeface="Century Gothic"/>
              <a:sym typeface="Century Gothic"/>
            </a:endParaRPr>
          </a:p>
          <a:p>
            <a:pPr indent="-298450" lvl="0" marL="342900" rtl="0" algn="l">
              <a:spcBef>
                <a:spcPts val="0"/>
              </a:spcBef>
              <a:spcAft>
                <a:spcPts val="0"/>
              </a:spcAft>
              <a:buClr>
                <a:schemeClr val="dk1"/>
              </a:buClr>
              <a:buSzPts val="2100"/>
              <a:buFont typeface="Century Gothic"/>
              <a:buChar char="●"/>
            </a:pPr>
            <a:r>
              <a:rPr lang="en-GB" sz="2100">
                <a:solidFill>
                  <a:schemeClr val="dk1"/>
                </a:solidFill>
                <a:latin typeface="Century Gothic"/>
                <a:ea typeface="Century Gothic"/>
                <a:cs typeface="Century Gothic"/>
                <a:sym typeface="Century Gothic"/>
              </a:rPr>
              <a:t>Improvement of 9% at 5+</a:t>
            </a:r>
            <a:endParaRPr sz="2100">
              <a:solidFill>
                <a:schemeClr val="dk1"/>
              </a:solidFill>
              <a:latin typeface="Century Gothic"/>
              <a:ea typeface="Century Gothic"/>
              <a:cs typeface="Century Gothic"/>
              <a:sym typeface="Century Gothic"/>
            </a:endParaRPr>
          </a:p>
        </p:txBody>
      </p:sp>
      <p:sp>
        <p:nvSpPr>
          <p:cNvPr id="106" name="Google Shape;106;p19"/>
          <p:cNvSpPr txBox="1"/>
          <p:nvPr/>
        </p:nvSpPr>
        <p:spPr>
          <a:xfrm>
            <a:off x="1339700" y="134820"/>
            <a:ext cx="6474900" cy="1017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2600"/>
              <a:buFont typeface="Arial"/>
              <a:buNone/>
            </a:pPr>
            <a:r>
              <a:rPr b="1" lang="en-GB" sz="2600" u="sng">
                <a:solidFill>
                  <a:schemeClr val="dk1"/>
                </a:solidFill>
                <a:latin typeface="Century Gothic"/>
                <a:ea typeface="Century Gothic"/>
                <a:cs typeface="Century Gothic"/>
                <a:sym typeface="Century Gothic"/>
              </a:rPr>
              <a:t>Class of 2025 are record breakers:</a:t>
            </a:r>
            <a:endParaRPr b="1" sz="2600" u="sng">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600"/>
              <a:buFont typeface="Arial"/>
              <a:buNone/>
            </a:pPr>
            <a:r>
              <a:rPr b="1" lang="en-GB" sz="2600" u="sng">
                <a:solidFill>
                  <a:schemeClr val="dk1"/>
                </a:solidFill>
                <a:latin typeface="Century Gothic"/>
                <a:ea typeface="Century Gothic"/>
                <a:cs typeface="Century Gothic"/>
                <a:sym typeface="Century Gothic"/>
              </a:rPr>
              <a:t>YOU WILL BE TOO.</a:t>
            </a:r>
            <a:endParaRPr b="1" sz="2600" u="sng">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3100">
                <a:solidFill>
                  <a:schemeClr val="dk1"/>
                </a:solidFill>
                <a:latin typeface="Century Gothic"/>
                <a:ea typeface="Century Gothic"/>
                <a:cs typeface="Century Gothic"/>
                <a:sym typeface="Century Gothic"/>
              </a:rPr>
              <a:t>What if I said that your exams are like:</a:t>
            </a:r>
            <a:endParaRPr b="1" sz="3100">
              <a:solidFill>
                <a:schemeClr val="dk1"/>
              </a:solidFill>
              <a:latin typeface="Century Gothic"/>
              <a:ea typeface="Century Gothic"/>
              <a:cs typeface="Century Gothic"/>
              <a:sym typeface="Century Gothic"/>
            </a:endParaRPr>
          </a:p>
          <a:p>
            <a:pPr indent="0" lvl="0" marL="0" rtl="0" algn="l">
              <a:spcBef>
                <a:spcPts val="1200"/>
              </a:spcBef>
              <a:spcAft>
                <a:spcPts val="0"/>
              </a:spcAft>
              <a:buNone/>
            </a:pPr>
            <a:r>
              <a:rPr b="1" lang="en-GB" sz="3100">
                <a:solidFill>
                  <a:schemeClr val="dk1"/>
                </a:solidFill>
                <a:latin typeface="Century Gothic"/>
                <a:ea typeface="Century Gothic"/>
                <a:cs typeface="Century Gothic"/>
                <a:sym typeface="Century Gothic"/>
              </a:rPr>
              <a:t>A RACE</a:t>
            </a:r>
            <a:endParaRPr b="1" sz="3100">
              <a:solidFill>
                <a:schemeClr val="dk1"/>
              </a:solidFill>
              <a:latin typeface="Century Gothic"/>
              <a:ea typeface="Century Gothic"/>
              <a:cs typeface="Century Gothic"/>
              <a:sym typeface="Century Gothic"/>
            </a:endParaRPr>
          </a:p>
          <a:p>
            <a:pPr indent="0" lvl="0" marL="0" rtl="0" algn="l">
              <a:spcBef>
                <a:spcPts val="1200"/>
              </a:spcBef>
              <a:spcAft>
                <a:spcPts val="0"/>
              </a:spcAft>
              <a:buNone/>
            </a:pPr>
            <a:r>
              <a:rPr b="1" lang="en-GB" sz="3100">
                <a:solidFill>
                  <a:schemeClr val="dk1"/>
                </a:solidFill>
                <a:latin typeface="Century Gothic"/>
                <a:ea typeface="Century Gothic"/>
                <a:cs typeface="Century Gothic"/>
                <a:sym typeface="Century Gothic"/>
              </a:rPr>
              <a:t>Or</a:t>
            </a:r>
            <a:endParaRPr b="1" sz="3100">
              <a:solidFill>
                <a:schemeClr val="dk1"/>
              </a:solidFill>
              <a:latin typeface="Century Gothic"/>
              <a:ea typeface="Century Gothic"/>
              <a:cs typeface="Century Gothic"/>
              <a:sym typeface="Century Gothic"/>
            </a:endParaRPr>
          </a:p>
          <a:p>
            <a:pPr indent="0" lvl="0" marL="0" rtl="0" algn="l">
              <a:spcBef>
                <a:spcPts val="1200"/>
              </a:spcBef>
              <a:spcAft>
                <a:spcPts val="1200"/>
              </a:spcAft>
              <a:buNone/>
            </a:pPr>
            <a:r>
              <a:rPr b="1" lang="en-GB" sz="3100">
                <a:solidFill>
                  <a:schemeClr val="dk1"/>
                </a:solidFill>
                <a:latin typeface="Century Gothic"/>
                <a:ea typeface="Century Gothic"/>
                <a:cs typeface="Century Gothic"/>
                <a:sym typeface="Century Gothic"/>
              </a:rPr>
              <a:t>A COMPETITION</a:t>
            </a:r>
            <a:endParaRPr b="1" sz="3100">
              <a:solidFill>
                <a:schemeClr val="dk1"/>
              </a:solidFill>
              <a:latin typeface="Century Gothic"/>
              <a:ea typeface="Century Gothic"/>
              <a:cs typeface="Century Gothic"/>
              <a:sym typeface="Century Gothic"/>
            </a:endParaRPr>
          </a:p>
        </p:txBody>
      </p:sp>
      <p:pic>
        <p:nvPicPr>
          <p:cNvPr id="112" name="Google Shape;112;p20" title="File:Race track icon - Noun Project 12965.svg - Wikimedia Commons"/>
          <p:cNvPicPr preferRelativeResize="0"/>
          <p:nvPr/>
        </p:nvPicPr>
        <p:blipFill>
          <a:blip r:embed="rId3">
            <a:alphaModFix/>
          </a:blip>
          <a:stretch>
            <a:fillRect/>
          </a:stretch>
        </p:blipFill>
        <p:spPr>
          <a:xfrm>
            <a:off x="5415900" y="1152475"/>
            <a:ext cx="3416400" cy="3416400"/>
          </a:xfrm>
          <a:prstGeom prst="rect">
            <a:avLst/>
          </a:prstGeom>
          <a:noFill/>
          <a:ln>
            <a:noFill/>
          </a:ln>
        </p:spPr>
      </p:pic>
      <p:pic>
        <p:nvPicPr>
          <p:cNvPr id="113" name="Google Shape;113;p20" title="File:Orienteering pictogram.svg - Wikipedia"/>
          <p:cNvPicPr preferRelativeResize="0"/>
          <p:nvPr/>
        </p:nvPicPr>
        <p:blipFill>
          <a:blip r:embed="rId4">
            <a:alphaModFix/>
          </a:blip>
          <a:stretch>
            <a:fillRect/>
          </a:stretch>
        </p:blipFill>
        <p:spPr>
          <a:xfrm>
            <a:off x="4752025" y="1315600"/>
            <a:ext cx="2124826" cy="2124826"/>
          </a:xfrm>
          <a:prstGeom prst="rect">
            <a:avLst/>
          </a:prstGeom>
          <a:noFill/>
          <a:ln>
            <a:noFill/>
          </a:ln>
        </p:spPr>
      </p:pic>
      <p:sp>
        <p:nvSpPr>
          <p:cNvPr id="114" name="Google Shape;114;p20"/>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15" name="Google Shape;115;p20"/>
          <p:cNvPicPr preferRelativeResize="0"/>
          <p:nvPr/>
        </p:nvPicPr>
        <p:blipFill>
          <a:blip r:embed="rId5">
            <a:alphaModFix/>
          </a:blip>
          <a:stretch>
            <a:fillRect/>
          </a:stretch>
        </p:blipFill>
        <p:spPr>
          <a:xfrm>
            <a:off x="311700" y="134750"/>
            <a:ext cx="1017725" cy="1017725"/>
          </a:xfrm>
          <a:prstGeom prst="rect">
            <a:avLst/>
          </a:prstGeom>
          <a:noFill/>
          <a:ln>
            <a:noFill/>
          </a:ln>
        </p:spPr>
      </p:pic>
      <p:pic>
        <p:nvPicPr>
          <p:cNvPr id="116" name="Google Shape;116;p20"/>
          <p:cNvPicPr preferRelativeResize="0"/>
          <p:nvPr/>
        </p:nvPicPr>
        <p:blipFill>
          <a:blip r:embed="rId6">
            <a:alphaModFix/>
          </a:blip>
          <a:stretch>
            <a:fillRect/>
          </a:stretch>
        </p:blipFill>
        <p:spPr>
          <a:xfrm>
            <a:off x="7814575" y="134750"/>
            <a:ext cx="1017725" cy="1017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22" name="Google Shape;122;p21"/>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123" name="Google Shape;123;p21"/>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124" name="Google Shape;124;p21" title="Athlete Finish Line Images | Free Photos, PNG Stickers, Wallpapers ..."/>
          <p:cNvPicPr preferRelativeResize="0"/>
          <p:nvPr/>
        </p:nvPicPr>
        <p:blipFill>
          <a:blip r:embed="rId5">
            <a:alphaModFix/>
          </a:blip>
          <a:stretch>
            <a:fillRect/>
          </a:stretch>
        </p:blipFill>
        <p:spPr>
          <a:xfrm>
            <a:off x="3299325" y="1272125"/>
            <a:ext cx="5532984" cy="3686351"/>
          </a:xfrm>
          <a:prstGeom prst="rect">
            <a:avLst/>
          </a:prstGeom>
          <a:noFill/>
          <a:ln>
            <a:noFill/>
          </a:ln>
        </p:spPr>
      </p:pic>
      <p:sp>
        <p:nvSpPr>
          <p:cNvPr id="125" name="Google Shape;125;p21"/>
          <p:cNvSpPr txBox="1"/>
          <p:nvPr/>
        </p:nvSpPr>
        <p:spPr>
          <a:xfrm>
            <a:off x="306650" y="1309250"/>
            <a:ext cx="2838300" cy="3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dk1"/>
                </a:solidFill>
                <a:latin typeface="Century Gothic"/>
                <a:ea typeface="Century Gothic"/>
                <a:cs typeface="Century Gothic"/>
                <a:sym typeface="Century Gothic"/>
              </a:rPr>
              <a:t>EXAM GRADE BOUNDARIES ARE SET USING A ‘FIRST PAST THE POST’ SYSTEM.</a:t>
            </a:r>
            <a:endParaRPr sz="21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2100">
                <a:solidFill>
                  <a:schemeClr val="dk1"/>
                </a:solidFill>
                <a:latin typeface="Century Gothic"/>
                <a:ea typeface="Century Gothic"/>
                <a:cs typeface="Century Gothic"/>
                <a:sym typeface="Century Gothic"/>
              </a:rPr>
              <a:t>STUDENTS ARE LITERALLY RANKED AND THEN THE GRADES ARE AWARDED.  </a:t>
            </a:r>
            <a:endParaRPr sz="2100">
              <a:solidFill>
                <a:schemeClr val="dk1"/>
              </a:solidFill>
              <a:latin typeface="Century Gothic"/>
              <a:ea typeface="Century Gothic"/>
              <a:cs typeface="Century Gothic"/>
              <a:sym typeface="Century Gothic"/>
            </a:endParaRPr>
          </a:p>
        </p:txBody>
      </p:sp>
      <p:sp>
        <p:nvSpPr>
          <p:cNvPr id="126" name="Google Shape;126;p21"/>
          <p:cNvSpPr txBox="1"/>
          <p:nvPr/>
        </p:nvSpPr>
        <p:spPr>
          <a:xfrm>
            <a:off x="2944525" y="1272100"/>
            <a:ext cx="2247000" cy="3686400"/>
          </a:xfrm>
          <a:prstGeom prst="rect">
            <a:avLst/>
          </a:prstGeom>
          <a:solidFill>
            <a:srgbClr val="D0E0E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u="sng">
                <a:solidFill>
                  <a:schemeClr val="dk1"/>
                </a:solidFill>
                <a:latin typeface="Century Gothic"/>
                <a:ea typeface="Century Gothic"/>
                <a:cs typeface="Century Gothic"/>
                <a:sym typeface="Century Gothic"/>
              </a:rPr>
              <a:t>EXAMPLE:</a:t>
            </a:r>
            <a:endParaRPr b="1" sz="2000" u="sng">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GB" sz="2000" u="sng">
                <a:solidFill>
                  <a:schemeClr val="dk1"/>
                </a:solidFill>
                <a:latin typeface="Century Gothic"/>
                <a:ea typeface="Century Gothic"/>
                <a:cs typeface="Century Gothic"/>
                <a:sym typeface="Century Gothic"/>
              </a:rPr>
              <a:t>MATHS</a:t>
            </a:r>
            <a:endParaRPr b="1" sz="2000" u="sng">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GB" sz="2000" u="sng">
                <a:solidFill>
                  <a:schemeClr val="dk1"/>
                </a:solidFill>
                <a:latin typeface="Century Gothic"/>
                <a:ea typeface="Century Gothic"/>
                <a:cs typeface="Century Gothic"/>
                <a:sym typeface="Century Gothic"/>
              </a:rPr>
              <a:t>GRADE 7</a:t>
            </a:r>
            <a:endParaRPr b="1" sz="2000" u="sng">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700">
                <a:solidFill>
                  <a:schemeClr val="dk1"/>
                </a:solidFill>
                <a:latin typeface="Century Gothic"/>
                <a:ea typeface="Century Gothic"/>
                <a:cs typeface="Century Gothic"/>
                <a:sym typeface="Century Gothic"/>
              </a:rPr>
              <a:t>2017: 124</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700">
                <a:solidFill>
                  <a:schemeClr val="dk1"/>
                </a:solidFill>
                <a:latin typeface="Century Gothic"/>
                <a:ea typeface="Century Gothic"/>
                <a:cs typeface="Century Gothic"/>
                <a:sym typeface="Century Gothic"/>
              </a:rPr>
              <a:t>2018:  137</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700">
                <a:solidFill>
                  <a:schemeClr val="dk1"/>
                </a:solidFill>
                <a:latin typeface="Century Gothic"/>
                <a:ea typeface="Century Gothic"/>
                <a:cs typeface="Century Gothic"/>
                <a:sym typeface="Century Gothic"/>
              </a:rPr>
              <a:t>2022:  126</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700">
                <a:solidFill>
                  <a:schemeClr val="dk1"/>
                </a:solidFill>
                <a:latin typeface="Century Gothic"/>
                <a:ea typeface="Century Gothic"/>
                <a:cs typeface="Century Gothic"/>
                <a:sym typeface="Century Gothic"/>
              </a:rPr>
              <a:t>2024: 137</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700">
                <a:solidFill>
                  <a:schemeClr val="dk1"/>
                </a:solidFill>
                <a:latin typeface="Century Gothic"/>
                <a:ea typeface="Century Gothic"/>
                <a:cs typeface="Century Gothic"/>
                <a:sym typeface="Century Gothic"/>
              </a:rPr>
              <a:t>2025:  156</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1000"/>
                                        <p:tgtEl>
                                          <p:spTgt spid="1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32" name="Google Shape;132;p22"/>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133" name="Google Shape;133;p22"/>
          <p:cNvPicPr preferRelativeResize="0"/>
          <p:nvPr/>
        </p:nvPicPr>
        <p:blipFill>
          <a:blip r:embed="rId4">
            <a:alphaModFix/>
          </a:blip>
          <a:stretch>
            <a:fillRect/>
          </a:stretch>
        </p:blipFill>
        <p:spPr>
          <a:xfrm>
            <a:off x="7814575" y="134750"/>
            <a:ext cx="1017725" cy="1017725"/>
          </a:xfrm>
          <a:prstGeom prst="rect">
            <a:avLst/>
          </a:prstGeom>
          <a:noFill/>
          <a:ln>
            <a:noFill/>
          </a:ln>
        </p:spPr>
      </p:pic>
      <p:sp>
        <p:nvSpPr>
          <p:cNvPr id="134" name="Google Shape;134;p22"/>
          <p:cNvSpPr txBox="1"/>
          <p:nvPr/>
        </p:nvSpPr>
        <p:spPr>
          <a:xfrm>
            <a:off x="339300" y="1276625"/>
            <a:ext cx="5622000" cy="2163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latin typeface="Century Gothic"/>
                <a:ea typeface="Century Gothic"/>
                <a:cs typeface="Century Gothic"/>
                <a:sym typeface="Century Gothic"/>
              </a:rPr>
              <a:t>GRADE 9: TOP 5% OF CANDIDATES</a:t>
            </a:r>
            <a:endParaRPr sz="1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2"/>
                </a:solidFill>
                <a:latin typeface="Century Gothic"/>
                <a:ea typeface="Century Gothic"/>
                <a:cs typeface="Century Gothic"/>
                <a:sym typeface="Century Gothic"/>
              </a:rPr>
              <a:t>GRADE 7:  TOP 21% OF CANDIDATES</a:t>
            </a:r>
            <a:endParaRPr sz="1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2"/>
                </a:solidFill>
                <a:latin typeface="Century Gothic"/>
                <a:ea typeface="Century Gothic"/>
                <a:cs typeface="Century Gothic"/>
                <a:sym typeface="Century Gothic"/>
              </a:rPr>
              <a:t>GRADE 5:  50% OF CANDIDATES</a:t>
            </a:r>
            <a:endParaRPr sz="1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2"/>
                </a:solidFill>
                <a:latin typeface="Century Gothic"/>
                <a:ea typeface="Century Gothic"/>
                <a:cs typeface="Century Gothic"/>
                <a:sym typeface="Century Gothic"/>
              </a:rPr>
              <a:t>GRADE 4:  TOP 67% OF CANDIDATES</a:t>
            </a:r>
            <a:endParaRPr sz="1800">
              <a:solidFill>
                <a:schemeClr val="dk2"/>
              </a:solidFill>
              <a:latin typeface="Century Gothic"/>
              <a:ea typeface="Century Gothic"/>
              <a:cs typeface="Century Gothic"/>
              <a:sym typeface="Century Gothic"/>
            </a:endParaRPr>
          </a:p>
        </p:txBody>
      </p:sp>
      <p:pic>
        <p:nvPicPr>
          <p:cNvPr id="135" name="Google Shape;135;p22"/>
          <p:cNvPicPr preferRelativeResize="0"/>
          <p:nvPr/>
        </p:nvPicPr>
        <p:blipFill>
          <a:blip r:embed="rId5">
            <a:alphaModFix/>
          </a:blip>
          <a:stretch>
            <a:fillRect/>
          </a:stretch>
        </p:blipFill>
        <p:spPr>
          <a:xfrm>
            <a:off x="6241250" y="1217750"/>
            <a:ext cx="2591044" cy="3686350"/>
          </a:xfrm>
          <a:prstGeom prst="rect">
            <a:avLst/>
          </a:prstGeom>
          <a:noFill/>
          <a:ln>
            <a:noFill/>
          </a:ln>
        </p:spPr>
      </p:pic>
      <p:sp>
        <p:nvSpPr>
          <p:cNvPr id="136" name="Google Shape;136;p22"/>
          <p:cNvSpPr txBox="1"/>
          <p:nvPr/>
        </p:nvSpPr>
        <p:spPr>
          <a:xfrm>
            <a:off x="350150" y="3614575"/>
            <a:ext cx="3273000" cy="1380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chemeClr val="dk2"/>
                </a:solidFill>
                <a:latin typeface="Century Gothic"/>
                <a:ea typeface="Century Gothic"/>
                <a:cs typeface="Century Gothic"/>
                <a:sym typeface="Century Gothic"/>
              </a:rPr>
              <a:t>NOT EVERYONE THAT SITS THEIR GCSEs WILL PASS.</a:t>
            </a:r>
            <a:endParaRPr sz="2500">
              <a:solidFill>
                <a:schemeClr val="dk2"/>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1329450" y="134750"/>
            <a:ext cx="64851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u="sng">
                <a:latin typeface="Century Gothic"/>
                <a:ea typeface="Century Gothic"/>
                <a:cs typeface="Century Gothic"/>
                <a:sym typeface="Century Gothic"/>
              </a:rPr>
              <a:t>YEAR 11 ASSEMBLY:</a:t>
            </a:r>
            <a:endParaRPr b="1" u="sng">
              <a:latin typeface="Century Gothic"/>
              <a:ea typeface="Century Gothic"/>
              <a:cs typeface="Century Gothic"/>
              <a:sym typeface="Century Gothic"/>
            </a:endParaRPr>
          </a:p>
          <a:p>
            <a:pPr indent="0" lvl="0" marL="0" rtl="0" algn="ctr">
              <a:spcBef>
                <a:spcPts val="0"/>
              </a:spcBef>
              <a:spcAft>
                <a:spcPts val="0"/>
              </a:spcAft>
              <a:buNone/>
            </a:pPr>
            <a:r>
              <a:rPr b="1" lang="en-GB" u="sng">
                <a:latin typeface="Century Gothic"/>
                <a:ea typeface="Century Gothic"/>
                <a:cs typeface="Century Gothic"/>
                <a:sym typeface="Century Gothic"/>
              </a:rPr>
              <a:t>THE ROAD TO GCSE</a:t>
            </a:r>
            <a:endParaRPr b="1" u="sng">
              <a:latin typeface="Century Gothic"/>
              <a:ea typeface="Century Gothic"/>
              <a:cs typeface="Century Gothic"/>
              <a:sym typeface="Century Gothic"/>
            </a:endParaRPr>
          </a:p>
        </p:txBody>
      </p:sp>
      <p:pic>
        <p:nvPicPr>
          <p:cNvPr id="142" name="Google Shape;142;p23"/>
          <p:cNvPicPr preferRelativeResize="0"/>
          <p:nvPr/>
        </p:nvPicPr>
        <p:blipFill>
          <a:blip r:embed="rId3">
            <a:alphaModFix/>
          </a:blip>
          <a:stretch>
            <a:fillRect/>
          </a:stretch>
        </p:blipFill>
        <p:spPr>
          <a:xfrm>
            <a:off x="311700" y="134750"/>
            <a:ext cx="1017725" cy="1017725"/>
          </a:xfrm>
          <a:prstGeom prst="rect">
            <a:avLst/>
          </a:prstGeom>
          <a:noFill/>
          <a:ln>
            <a:noFill/>
          </a:ln>
        </p:spPr>
      </p:pic>
      <p:pic>
        <p:nvPicPr>
          <p:cNvPr id="143" name="Google Shape;143;p23"/>
          <p:cNvPicPr preferRelativeResize="0"/>
          <p:nvPr/>
        </p:nvPicPr>
        <p:blipFill>
          <a:blip r:embed="rId4">
            <a:alphaModFix/>
          </a:blip>
          <a:stretch>
            <a:fillRect/>
          </a:stretch>
        </p:blipFill>
        <p:spPr>
          <a:xfrm>
            <a:off x="7814575" y="134750"/>
            <a:ext cx="1017725" cy="1017725"/>
          </a:xfrm>
          <a:prstGeom prst="rect">
            <a:avLst/>
          </a:prstGeom>
          <a:noFill/>
          <a:ln>
            <a:noFill/>
          </a:ln>
        </p:spPr>
      </p:pic>
      <p:pic>
        <p:nvPicPr>
          <p:cNvPr id="144" name="Google Shape;144;p23" title="File:Race track icon - Noun Project 12965.svg - Wikimedia Commons"/>
          <p:cNvPicPr preferRelativeResize="0"/>
          <p:nvPr/>
        </p:nvPicPr>
        <p:blipFill>
          <a:blip r:embed="rId5">
            <a:alphaModFix/>
          </a:blip>
          <a:stretch>
            <a:fillRect/>
          </a:stretch>
        </p:blipFill>
        <p:spPr>
          <a:xfrm>
            <a:off x="5415900" y="1315600"/>
            <a:ext cx="3416400" cy="3416400"/>
          </a:xfrm>
          <a:prstGeom prst="rect">
            <a:avLst/>
          </a:prstGeom>
          <a:noFill/>
          <a:ln>
            <a:noFill/>
          </a:ln>
        </p:spPr>
      </p:pic>
      <p:pic>
        <p:nvPicPr>
          <p:cNvPr id="145" name="Google Shape;145;p23" title="File:Orienteering pictogram.svg - Wikipedia"/>
          <p:cNvPicPr preferRelativeResize="0"/>
          <p:nvPr/>
        </p:nvPicPr>
        <p:blipFill>
          <a:blip r:embed="rId6">
            <a:alphaModFix/>
          </a:blip>
          <a:stretch>
            <a:fillRect/>
          </a:stretch>
        </p:blipFill>
        <p:spPr>
          <a:xfrm>
            <a:off x="4752025" y="1478725"/>
            <a:ext cx="2124826" cy="2124826"/>
          </a:xfrm>
          <a:prstGeom prst="rect">
            <a:avLst/>
          </a:prstGeom>
          <a:noFill/>
          <a:ln>
            <a:noFill/>
          </a:ln>
        </p:spPr>
      </p:pic>
      <p:sp>
        <p:nvSpPr>
          <p:cNvPr id="146" name="Google Shape;146;p23"/>
          <p:cNvSpPr txBox="1"/>
          <p:nvPr/>
        </p:nvSpPr>
        <p:spPr>
          <a:xfrm>
            <a:off x="317525" y="1298375"/>
            <a:ext cx="4512900" cy="34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YEAR 11s throughout the country have started:</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Training</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Practicing</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Working</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Revising</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Focusing</a:t>
            </a:r>
            <a:endParaRPr sz="1800">
              <a:solidFill>
                <a:schemeClr val="dk1"/>
              </a:solidFill>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Char char="●"/>
            </a:pPr>
            <a:r>
              <a:rPr lang="en-GB" sz="1800">
                <a:solidFill>
                  <a:schemeClr val="dk1"/>
                </a:solidFill>
                <a:latin typeface="Century Gothic"/>
                <a:ea typeface="Century Gothic"/>
                <a:cs typeface="Century Gothic"/>
                <a:sym typeface="Century Gothic"/>
              </a:rPr>
              <a:t>Learning</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GB" sz="1800">
                <a:solidFill>
                  <a:schemeClr val="dk1"/>
                </a:solidFill>
                <a:latin typeface="Century Gothic"/>
                <a:ea typeface="Century Gothic"/>
                <a:cs typeface="Century Gothic"/>
                <a:sym typeface="Century Gothic"/>
              </a:rPr>
              <a:t>THEY WANT THE GRADES TO PREPARE THEM FOR THEIR FUTURE.</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