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Arial Black" panose="020B0A04020102020204" pitchFamily="34" charset="0"/>
      <p:bold r:id="rId3"/>
    </p:embeddedFont>
    <p:embeddedFont>
      <p:font typeface="Calibri" panose="020F0502020204030204" pitchFamily="34" charset="0"/>
      <p:regular r:id="rId4"/>
      <p:bold r:id="rId5"/>
      <p:italic r:id="rId6"/>
      <p:boldItalic r:id="rId7"/>
    </p:embeddedFont>
    <p:embeddedFont>
      <p:font typeface="Poppins Light" panose="00000400000000000000" pitchFamily="2"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14"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29725" y="736532"/>
            <a:ext cx="10640447" cy="2154436"/>
          </a:xfrm>
          <a:prstGeom prst="rect">
            <a:avLst/>
          </a:prstGeom>
        </p:spPr>
        <p:txBody>
          <a:bodyPr lIns="0" tIns="0" rIns="0" bIns="0" rtlCol="0" anchor="t">
            <a:spAutoFit/>
          </a:bodyPr>
          <a:lstStyle/>
          <a:p>
            <a:pPr>
              <a:lnSpc>
                <a:spcPts val="8400"/>
              </a:lnSpc>
            </a:pPr>
            <a:r>
              <a:rPr lang="en-US" sz="7000" dirty="0">
                <a:solidFill>
                  <a:srgbClr val="4846AB"/>
                </a:solidFill>
                <a:latin typeface="Arial Black" panose="020B0A04020102020204" pitchFamily="34" charset="0"/>
              </a:rPr>
              <a:t>April 2024 Online Safety Update.</a:t>
            </a:r>
          </a:p>
        </p:txBody>
      </p:sp>
      <p:grpSp>
        <p:nvGrpSpPr>
          <p:cNvPr id="3" name="Group 3"/>
          <p:cNvGrpSpPr>
            <a:grpSpLocks noChangeAspect="1"/>
          </p:cNvGrpSpPr>
          <p:nvPr/>
        </p:nvGrpSpPr>
        <p:grpSpPr>
          <a:xfrm>
            <a:off x="12272720" y="-1955367"/>
            <a:ext cx="8793656" cy="4632620"/>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E15C45"/>
            </a:solidFill>
          </p:spPr>
        </p:sp>
      </p:grpSp>
      <p:sp>
        <p:nvSpPr>
          <p:cNvPr id="5" name="Freeform 5"/>
          <p:cNvSpPr/>
          <p:nvPr/>
        </p:nvSpPr>
        <p:spPr>
          <a:xfrm rot="7642996">
            <a:off x="-1189557" y="138725"/>
            <a:ext cx="3838168" cy="1779951"/>
          </a:xfrm>
          <a:custGeom>
            <a:avLst/>
            <a:gdLst/>
            <a:ahLst/>
            <a:cxnLst/>
            <a:rect l="l" t="t" r="r" b="b"/>
            <a:pathLst>
              <a:path w="3838168" h="1779951">
                <a:moveTo>
                  <a:pt x="0" y="0"/>
                </a:moveTo>
                <a:lnTo>
                  <a:pt x="3838168" y="0"/>
                </a:lnTo>
                <a:lnTo>
                  <a:pt x="3838168" y="1779950"/>
                </a:lnTo>
                <a:lnTo>
                  <a:pt x="0" y="1779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618168" y="4099188"/>
            <a:ext cx="4264009" cy="996489"/>
            <a:chOff x="0" y="0"/>
            <a:chExt cx="5685345" cy="1328651"/>
          </a:xfrm>
        </p:grpSpPr>
        <p:sp>
          <p:nvSpPr>
            <p:cNvPr id="7" name="TextBox 7"/>
            <p:cNvSpPr txBox="1"/>
            <p:nvPr/>
          </p:nvSpPr>
          <p:spPr>
            <a:xfrm>
              <a:off x="0" y="-38100"/>
              <a:ext cx="5685342" cy="484293"/>
            </a:xfrm>
            <a:prstGeom prst="rect">
              <a:avLst/>
            </a:prstGeom>
          </p:spPr>
          <p:txBody>
            <a:bodyPr lIns="0" tIns="0" rIns="0" bIns="0" rtlCol="0" anchor="t">
              <a:spAutoFit/>
            </a:bodyPr>
            <a:lstStyle/>
            <a:p>
              <a:pPr>
                <a:lnSpc>
                  <a:spcPts val="3079"/>
                </a:lnSpc>
              </a:pPr>
              <a:endParaRPr/>
            </a:p>
          </p:txBody>
        </p:sp>
        <p:sp>
          <p:nvSpPr>
            <p:cNvPr id="8" name="TextBox 8"/>
            <p:cNvSpPr txBox="1"/>
            <p:nvPr/>
          </p:nvSpPr>
          <p:spPr>
            <a:xfrm>
              <a:off x="3" y="865101"/>
              <a:ext cx="5685342" cy="463550"/>
            </a:xfrm>
            <a:prstGeom prst="rect">
              <a:avLst/>
            </a:prstGeom>
          </p:spPr>
          <p:txBody>
            <a:bodyPr lIns="0" tIns="0" rIns="0" bIns="0" rtlCol="0" anchor="t">
              <a:spAutoFit/>
            </a:bodyPr>
            <a:lstStyle/>
            <a:p>
              <a:pPr>
                <a:lnSpc>
                  <a:spcPts val="3000"/>
                </a:lnSpc>
              </a:pPr>
              <a:endParaRPr/>
            </a:p>
          </p:txBody>
        </p:sp>
      </p:grpSp>
      <p:sp>
        <p:nvSpPr>
          <p:cNvPr id="9" name="TextBox 9"/>
          <p:cNvSpPr txBox="1"/>
          <p:nvPr/>
        </p:nvSpPr>
        <p:spPr>
          <a:xfrm>
            <a:off x="886270" y="3096825"/>
            <a:ext cx="16373030" cy="5892165"/>
          </a:xfrm>
          <a:prstGeom prst="rect">
            <a:avLst/>
          </a:prstGeom>
        </p:spPr>
        <p:txBody>
          <a:bodyPr lIns="0" tIns="0" rIns="0" bIns="0" rtlCol="0" anchor="t">
            <a:spAutoFit/>
          </a:bodyPr>
          <a:lstStyle/>
          <a:p>
            <a:pPr>
              <a:lnSpc>
                <a:spcPts val="2399"/>
              </a:lnSpc>
            </a:pPr>
            <a:r>
              <a:rPr lang="en-US" sz="1599" spc="31">
                <a:solidFill>
                  <a:srgbClr val="4846AB"/>
                </a:solidFill>
                <a:latin typeface="Poppins Light"/>
              </a:rPr>
              <a:t>This month's Online Safety theme is  'Reading about Online Safety'.</a:t>
            </a:r>
          </a:p>
          <a:p>
            <a:pPr>
              <a:lnSpc>
                <a:spcPts val="2399"/>
              </a:lnSpc>
            </a:pPr>
            <a:endParaRPr lang="en-US" sz="1599" spc="31">
              <a:solidFill>
                <a:srgbClr val="4846AB"/>
              </a:solidFill>
              <a:latin typeface="Poppins Light"/>
            </a:endParaRPr>
          </a:p>
          <a:p>
            <a:pPr>
              <a:lnSpc>
                <a:spcPts val="2399"/>
              </a:lnSpc>
            </a:pPr>
            <a:r>
              <a:rPr lang="en-US" sz="1599" spc="31">
                <a:solidFill>
                  <a:srgbClr val="4846AB"/>
                </a:solidFill>
                <a:latin typeface="Poppins Light"/>
              </a:rPr>
              <a:t>For any regular readers of our Online Safety monthly updates, you'll know that we often recommend talking to your child about Online Safety. However, as with many things, children and teenagers can be more likely to listen to someone else telling them something, even if their parent/carer has, a hundred times!</a:t>
            </a:r>
          </a:p>
          <a:p>
            <a:pPr>
              <a:lnSpc>
                <a:spcPts val="2399"/>
              </a:lnSpc>
            </a:pPr>
            <a:endParaRPr lang="en-US" sz="1599" spc="31">
              <a:solidFill>
                <a:srgbClr val="4846AB"/>
              </a:solidFill>
              <a:latin typeface="Poppins Light"/>
            </a:endParaRPr>
          </a:p>
          <a:p>
            <a:pPr>
              <a:lnSpc>
                <a:spcPts val="2399"/>
              </a:lnSpc>
            </a:pPr>
            <a:r>
              <a:rPr lang="en-US" sz="1599" spc="31">
                <a:solidFill>
                  <a:srgbClr val="4846AB"/>
                </a:solidFill>
                <a:latin typeface="Poppins Light"/>
              </a:rPr>
              <a:t>Luckily, there are lots of really good story books available for children and young people to learn about Online Safety in an entertaining way. Here are some books that you may find in your local library (Libraries are free to join and you can find your local one here: www.gov.uk/local-library-services) or you can find them second-hand online for a cheap price:</a:t>
            </a:r>
          </a:p>
          <a:p>
            <a:pPr>
              <a:lnSpc>
                <a:spcPts val="2399"/>
              </a:lnSpc>
            </a:pPr>
            <a:endParaRPr lang="en-US" sz="1599" spc="31">
              <a:solidFill>
                <a:srgbClr val="4846AB"/>
              </a:solidFill>
              <a:latin typeface="Poppins Light"/>
            </a:endParaRPr>
          </a:p>
          <a:p>
            <a:pPr>
              <a:lnSpc>
                <a:spcPts val="2399"/>
              </a:lnSpc>
            </a:pPr>
            <a:r>
              <a:rPr lang="en-US" sz="1599" spc="31">
                <a:solidFill>
                  <a:srgbClr val="4846AB"/>
                </a:solidFill>
                <a:latin typeface="Poppins Light"/>
              </a:rPr>
              <a:t>-Series by Tony Ross and Jeanne Willis including: Troll Stinks, Chicken Clicking, Goldilocks (a Hashtag Cautionary Tale)</a:t>
            </a:r>
          </a:p>
          <a:p>
            <a:pPr>
              <a:lnSpc>
                <a:spcPts val="2399"/>
              </a:lnSpc>
            </a:pPr>
            <a:r>
              <a:rPr lang="en-US" sz="1599" spc="31">
                <a:solidFill>
                  <a:srgbClr val="4846AB"/>
                </a:solidFill>
                <a:latin typeface="Poppins Light"/>
              </a:rPr>
              <a:t>-Once Upon a Time Online by David Bedford</a:t>
            </a:r>
          </a:p>
          <a:p>
            <a:pPr>
              <a:lnSpc>
                <a:spcPts val="2399"/>
              </a:lnSpc>
            </a:pPr>
            <a:r>
              <a:rPr lang="en-US" sz="1599" spc="31">
                <a:solidFill>
                  <a:srgbClr val="4846AB"/>
                </a:solidFill>
                <a:latin typeface="Poppins Light"/>
              </a:rPr>
              <a:t>-But It’s just a Game by Julia Cook</a:t>
            </a:r>
          </a:p>
          <a:p>
            <a:pPr>
              <a:lnSpc>
                <a:spcPts val="2399"/>
              </a:lnSpc>
            </a:pPr>
            <a:r>
              <a:rPr lang="en-US" sz="1599" spc="31">
                <a:solidFill>
                  <a:srgbClr val="4846AB"/>
                </a:solidFill>
                <a:latin typeface="Poppins Light"/>
              </a:rPr>
              <a:t>-When Charlie McButton Lost Power by Mike Lester and Suzanne Collins</a:t>
            </a:r>
          </a:p>
          <a:p>
            <a:pPr>
              <a:lnSpc>
                <a:spcPts val="2399"/>
              </a:lnSpc>
            </a:pPr>
            <a:endParaRPr lang="en-US" sz="1599" spc="31">
              <a:solidFill>
                <a:srgbClr val="4846AB"/>
              </a:solidFill>
              <a:latin typeface="Poppins Light"/>
            </a:endParaRPr>
          </a:p>
          <a:p>
            <a:pPr>
              <a:lnSpc>
                <a:spcPts val="2399"/>
              </a:lnSpc>
            </a:pPr>
            <a:r>
              <a:rPr lang="en-US" sz="1599" spc="31">
                <a:solidFill>
                  <a:srgbClr val="4846AB"/>
                </a:solidFill>
                <a:latin typeface="Poppins Light"/>
              </a:rPr>
              <a:t>Depending on your child's needs, you may wish to simply choose these as their bedtime story, or you can support them to read the books themselves. If it is easier and your child likes something more visual - you can find lots of YouTube videos online where other people read through the books:</a:t>
            </a:r>
          </a:p>
          <a:p>
            <a:pPr>
              <a:lnSpc>
                <a:spcPts val="2399"/>
              </a:lnSpc>
            </a:pPr>
            <a:r>
              <a:rPr lang="en-US" sz="1599" spc="31">
                <a:solidFill>
                  <a:srgbClr val="4846AB"/>
                </a:solidFill>
                <a:latin typeface="Poppins Light"/>
              </a:rPr>
              <a:t>https://www.youtube.com/watch?v=FSasSWwi5Tk</a:t>
            </a:r>
          </a:p>
          <a:p>
            <a:pPr>
              <a:lnSpc>
                <a:spcPts val="2399"/>
              </a:lnSpc>
            </a:pPr>
            <a:endParaRPr lang="en-US" sz="1599" spc="31">
              <a:solidFill>
                <a:srgbClr val="4846AB"/>
              </a:solidFill>
              <a:latin typeface="Poppins Light"/>
            </a:endParaRPr>
          </a:p>
          <a:p>
            <a:pPr>
              <a:lnSpc>
                <a:spcPts val="2399"/>
              </a:lnSpc>
            </a:pPr>
            <a:r>
              <a:rPr lang="en-US" sz="1599" spc="31">
                <a:solidFill>
                  <a:srgbClr val="4846AB"/>
                </a:solidFill>
                <a:latin typeface="Poppins Light"/>
              </a:rPr>
              <a:t>As always, if you have any concerns about your child’s Online Safety (or any other safeguarding matter), </a:t>
            </a:r>
          </a:p>
          <a:p>
            <a:pPr>
              <a:lnSpc>
                <a:spcPts val="2399"/>
              </a:lnSpc>
            </a:pPr>
            <a:r>
              <a:rPr lang="en-US" sz="1599" spc="31">
                <a:solidFill>
                  <a:srgbClr val="4846AB"/>
                </a:solidFill>
                <a:latin typeface="Poppins Light"/>
              </a:rPr>
              <a:t>please do not hesitate to contact the pastoral team on 0121 569 7080</a:t>
            </a:r>
          </a:p>
        </p:txBody>
      </p:sp>
      <p:sp>
        <p:nvSpPr>
          <p:cNvPr id="10" name="Freeform 10"/>
          <p:cNvSpPr/>
          <p:nvPr/>
        </p:nvSpPr>
        <p:spPr>
          <a:xfrm>
            <a:off x="11913625" y="153998"/>
            <a:ext cx="2885359" cy="3364850"/>
          </a:xfrm>
          <a:custGeom>
            <a:avLst/>
            <a:gdLst/>
            <a:ahLst/>
            <a:cxnLst/>
            <a:rect l="l" t="t" r="r" b="b"/>
            <a:pathLst>
              <a:path w="2885359" h="3364850">
                <a:moveTo>
                  <a:pt x="0" y="0"/>
                </a:moveTo>
                <a:lnTo>
                  <a:pt x="2885359" y="0"/>
                </a:lnTo>
                <a:lnTo>
                  <a:pt x="2885359" y="3364851"/>
                </a:lnTo>
                <a:lnTo>
                  <a:pt x="0" y="33648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4105973" y="7873629"/>
            <a:ext cx="3754751" cy="2539577"/>
          </a:xfrm>
          <a:custGeom>
            <a:avLst/>
            <a:gdLst/>
            <a:ahLst/>
            <a:cxnLst/>
            <a:rect l="l" t="t" r="r" b="b"/>
            <a:pathLst>
              <a:path w="3754751" h="2539577">
                <a:moveTo>
                  <a:pt x="0" y="0"/>
                </a:moveTo>
                <a:lnTo>
                  <a:pt x="3754751" y="0"/>
                </a:lnTo>
                <a:lnTo>
                  <a:pt x="3754751" y="2539578"/>
                </a:lnTo>
                <a:lnTo>
                  <a:pt x="0" y="25395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Poppins Light</vt:lpstr>
      <vt:lpstr>Arial Black</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2023 OS Update for Meadows</dc:title>
  <cp:lastModifiedBy>Georgia Barham</cp:lastModifiedBy>
  <cp:revision>3</cp:revision>
  <dcterms:created xsi:type="dcterms:W3CDTF">2006-08-16T00:00:00Z</dcterms:created>
  <dcterms:modified xsi:type="dcterms:W3CDTF">2024-04-16T07:36:21Z</dcterms:modified>
  <dc:identifier>DAFn2lzCWeM</dc:identifier>
</cp:coreProperties>
</file>