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no"?><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15"/>
  </p:sldIdLst>
  <p:sldSz cx="18288000" cy="10287000"/>
  <p:notesSz cx="6858000" cy="9144000"/>
  <p:embeddedFontLst>
    <p:embeddedFont>
      <p:font typeface="Arimo" charset="1" panose="020B0604020202020204"/>
      <p:regular r:id="rId6"/>
    </p:embeddedFont>
    <p:embeddedFont>
      <p:font typeface="Arimo Bold" charset="1" panose="020B0704020202020204"/>
      <p:regular r:id="rId7"/>
    </p:embeddedFont>
    <p:embeddedFont>
      <p:font typeface="Arimo Italics" charset="1" panose="020B0604020202090204"/>
      <p:regular r:id="rId8"/>
    </p:embeddedFont>
    <p:embeddedFont>
      <p:font typeface="Arimo Bold Italics" charset="1" panose="020B0704020202090204"/>
      <p:regular r:id="rId9"/>
    </p:embeddedFont>
    <p:embeddedFont>
      <p:font typeface="Poppins Light" charset="1" panose="02000000000000000000"/>
      <p:regular r:id="rId10"/>
    </p:embeddedFont>
    <p:embeddedFont>
      <p:font typeface="Poppins Light Bold" charset="1" panose="02000000000000000000"/>
      <p:regular r:id="rId11"/>
    </p:embeddedFont>
    <p:embeddedFont>
      <p:font typeface="Poppins Medium" charset="1" panose="02000000000000000000"/>
      <p:regular r:id="rId12"/>
    </p:embeddedFont>
    <p:embeddedFont>
      <p:font typeface="Poppins Medium Bold" charset="1" panose="02000000000000000000"/>
      <p:regular r:id="rId13"/>
    </p:embeddedFont>
    <p:embeddedFont>
      <p:font typeface="Poppins Bold" charset="1" panose="02000000000000000000"/>
      <p:regular r:id="rId1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no"?><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slides/slide1.xml" Type="http://schemas.openxmlformats.org/officeDocument/2006/relationships/slide"/><Relationship Id="rId2" Target="presProps.xml" Type="http://schemas.openxmlformats.org/officeDocument/2006/relationships/presProps"/><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no"?><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423409" y="562704"/>
            <a:ext cx="11405197" cy="2114550"/>
          </a:xfrm>
          <a:prstGeom prst="rect">
            <a:avLst/>
          </a:prstGeom>
        </p:spPr>
        <p:txBody>
          <a:bodyPr anchor="t" rtlCol="false" tIns="0" lIns="0" bIns="0" rIns="0">
            <a:spAutoFit/>
          </a:bodyPr>
          <a:lstStyle/>
          <a:p>
            <a:pPr>
              <a:lnSpc>
                <a:spcPts val="8400"/>
              </a:lnSpc>
            </a:pPr>
            <a:r>
              <a:rPr lang="en-US" sz="7000">
                <a:solidFill>
                  <a:srgbClr val="4846AB"/>
                </a:solidFill>
                <a:latin typeface="Poppins Bold Bold"/>
              </a:rPr>
              <a:t>December 2023 Online Safety Update.</a:t>
            </a:r>
          </a:p>
        </p:txBody>
      </p:sp>
      <p:grpSp>
        <p:nvGrpSpPr>
          <p:cNvPr name="Group 3" id="3"/>
          <p:cNvGrpSpPr/>
          <p:nvPr/>
        </p:nvGrpSpPr>
        <p:grpSpPr>
          <a:xfrm rot="0">
            <a:off x="1618168" y="4099188"/>
            <a:ext cx="4264009" cy="996489"/>
            <a:chOff x="0" y="0"/>
            <a:chExt cx="5685345" cy="1328651"/>
          </a:xfrm>
        </p:grpSpPr>
        <p:sp>
          <p:nvSpPr>
            <p:cNvPr name="TextBox 4" id="4"/>
            <p:cNvSpPr txBox="true"/>
            <p:nvPr/>
          </p:nvSpPr>
          <p:spPr>
            <a:xfrm rot="0">
              <a:off x="0" y="-38100"/>
              <a:ext cx="5685342" cy="484293"/>
            </a:xfrm>
            <a:prstGeom prst="rect">
              <a:avLst/>
            </a:prstGeom>
          </p:spPr>
          <p:txBody>
            <a:bodyPr anchor="t" rtlCol="false" tIns="0" lIns="0" bIns="0" rIns="0">
              <a:spAutoFit/>
            </a:bodyPr>
            <a:lstStyle/>
            <a:p>
              <a:pPr>
                <a:lnSpc>
                  <a:spcPts val="3079"/>
                </a:lnSpc>
              </a:pPr>
            </a:p>
          </p:txBody>
        </p:sp>
        <p:sp>
          <p:nvSpPr>
            <p:cNvPr name="TextBox 5" id="5"/>
            <p:cNvSpPr txBox="true"/>
            <p:nvPr/>
          </p:nvSpPr>
          <p:spPr>
            <a:xfrm rot="0">
              <a:off x="3" y="865101"/>
              <a:ext cx="5685342" cy="463550"/>
            </a:xfrm>
            <a:prstGeom prst="rect">
              <a:avLst/>
            </a:prstGeom>
          </p:spPr>
          <p:txBody>
            <a:bodyPr anchor="t" rtlCol="false" tIns="0" lIns="0" bIns="0" rIns="0">
              <a:spAutoFit/>
            </a:bodyPr>
            <a:lstStyle/>
            <a:p>
              <a:pPr>
                <a:lnSpc>
                  <a:spcPts val="3000"/>
                </a:lnSpc>
              </a:pPr>
            </a:p>
          </p:txBody>
        </p:sp>
      </p:grpSp>
      <p:grpSp>
        <p:nvGrpSpPr>
          <p:cNvPr name="Group 6" id="6"/>
          <p:cNvGrpSpPr>
            <a:grpSpLocks noChangeAspect="true"/>
          </p:cNvGrpSpPr>
          <p:nvPr/>
        </p:nvGrpSpPr>
        <p:grpSpPr>
          <a:xfrm rot="0">
            <a:off x="12272720" y="-2010565"/>
            <a:ext cx="8793656" cy="4632620"/>
            <a:chOff x="0" y="0"/>
            <a:chExt cx="1610360" cy="848360"/>
          </a:xfrm>
        </p:grpSpPr>
        <p:sp>
          <p:nvSpPr>
            <p:cNvPr name="Freeform 7" id="7"/>
            <p:cNvSpPr/>
            <p:nvPr/>
          </p:nvSpPr>
          <p:spPr>
            <a:xfrm flipH="false" flipV="false" rot="0">
              <a:off x="-31750" y="0"/>
              <a:ext cx="1675130" cy="880110"/>
            </a:xfrm>
            <a:custGeom>
              <a:avLst/>
              <a:gdLst/>
              <a:ahLst/>
              <a:cxnLst/>
              <a:rect r="r" b="b" t="t" l="l"/>
              <a:pathLst>
                <a:path h="880110" w="1675130">
                  <a:moveTo>
                    <a:pt x="266700" y="848360"/>
                  </a:moveTo>
                  <a:cubicBezTo>
                    <a:pt x="236220" y="848360"/>
                    <a:pt x="205740" y="842010"/>
                    <a:pt x="175260" y="829310"/>
                  </a:cubicBezTo>
                  <a:cubicBezTo>
                    <a:pt x="55880" y="778510"/>
                    <a:pt x="0" y="641350"/>
                    <a:pt x="50800" y="521970"/>
                  </a:cubicBezTo>
                  <a:cubicBezTo>
                    <a:pt x="184150" y="204470"/>
                    <a:pt x="492760" y="0"/>
                    <a:pt x="836930" y="0"/>
                  </a:cubicBezTo>
                  <a:cubicBezTo>
                    <a:pt x="1181100" y="0"/>
                    <a:pt x="1489710" y="204470"/>
                    <a:pt x="1624330" y="521970"/>
                  </a:cubicBezTo>
                  <a:cubicBezTo>
                    <a:pt x="1675130" y="641350"/>
                    <a:pt x="1619250" y="779780"/>
                    <a:pt x="1499870" y="829310"/>
                  </a:cubicBezTo>
                  <a:cubicBezTo>
                    <a:pt x="1380490" y="880110"/>
                    <a:pt x="1242060" y="824230"/>
                    <a:pt x="1192530" y="704850"/>
                  </a:cubicBezTo>
                  <a:cubicBezTo>
                    <a:pt x="1131570" y="562610"/>
                    <a:pt x="991870" y="469900"/>
                    <a:pt x="836930" y="469900"/>
                  </a:cubicBezTo>
                  <a:cubicBezTo>
                    <a:pt x="681990" y="469900"/>
                    <a:pt x="543560" y="562610"/>
                    <a:pt x="482600" y="704850"/>
                  </a:cubicBezTo>
                  <a:cubicBezTo>
                    <a:pt x="445770" y="793750"/>
                    <a:pt x="358140" y="848360"/>
                    <a:pt x="266700" y="848360"/>
                  </a:cubicBezTo>
                  <a:close/>
                </a:path>
              </a:pathLst>
            </a:custGeom>
            <a:solidFill>
              <a:srgbClr val="FAD772"/>
            </a:solidFill>
          </p:spPr>
        </p:sp>
      </p:grpSp>
      <p:sp>
        <p:nvSpPr>
          <p:cNvPr name="TextBox 8" id="8"/>
          <p:cNvSpPr txBox="true"/>
          <p:nvPr/>
        </p:nvSpPr>
        <p:spPr>
          <a:xfrm rot="0">
            <a:off x="1028700" y="3289936"/>
            <a:ext cx="16230600" cy="5808344"/>
          </a:xfrm>
          <a:prstGeom prst="rect">
            <a:avLst/>
          </a:prstGeom>
        </p:spPr>
        <p:txBody>
          <a:bodyPr anchor="t" rtlCol="false" tIns="0" lIns="0" bIns="0" rIns="0">
            <a:spAutoFit/>
          </a:bodyPr>
          <a:lstStyle/>
          <a:p>
            <a:pPr>
              <a:lnSpc>
                <a:spcPts val="2700"/>
              </a:lnSpc>
            </a:pPr>
            <a:r>
              <a:rPr lang="en-US" sz="1800" spc="36">
                <a:solidFill>
                  <a:srgbClr val="4846AB"/>
                </a:solidFill>
                <a:latin typeface="Poppins Light"/>
              </a:rPr>
              <a:t>This month's Online Safety theme is 'Parental Controls on Devices'</a:t>
            </a:r>
          </a:p>
          <a:p>
            <a:pPr>
              <a:lnSpc>
                <a:spcPts val="2700"/>
              </a:lnSpc>
            </a:pPr>
            <a:r>
              <a:rPr lang="en-US" sz="1800" spc="36">
                <a:solidFill>
                  <a:srgbClr val="4846AB"/>
                </a:solidFill>
                <a:latin typeface="Poppins Light"/>
              </a:rPr>
              <a:t>As we enter the festive season, you may be considering buying your child some presents - whether you celebrate Christmas or not. With festive deals on, many parents choose now as the time to buy their child new tech-toys or devices such as phones or i-pads.</a:t>
            </a:r>
          </a:p>
          <a:p>
            <a:pPr>
              <a:lnSpc>
                <a:spcPts val="2700"/>
              </a:lnSpc>
            </a:pPr>
          </a:p>
          <a:p>
            <a:pPr>
              <a:lnSpc>
                <a:spcPts val="2700"/>
              </a:lnSpc>
            </a:pPr>
            <a:r>
              <a:rPr lang="en-US" sz="1800" spc="36">
                <a:solidFill>
                  <a:srgbClr val="4846AB"/>
                </a:solidFill>
                <a:latin typeface="Poppins Light"/>
              </a:rPr>
              <a:t>Before wrapping them up and giving them to your child, remember to set up parental controls. These enable you to more easily monitor what sites your child accesses and blocks out inappropriate content such as sexual, violent or inappropriate content.</a:t>
            </a:r>
          </a:p>
          <a:p>
            <a:pPr>
              <a:lnSpc>
                <a:spcPts val="2700"/>
              </a:lnSpc>
            </a:pPr>
          </a:p>
          <a:p>
            <a:pPr>
              <a:lnSpc>
                <a:spcPts val="2700"/>
              </a:lnSpc>
            </a:pPr>
            <a:r>
              <a:rPr lang="en-US" sz="1800" spc="36">
                <a:solidFill>
                  <a:srgbClr val="4846AB"/>
                </a:solidFill>
                <a:latin typeface="Poppins Light"/>
              </a:rPr>
              <a:t>https://www.nspcc.org.uk/keeping-children-safe/online-safety/parental-controls/</a:t>
            </a:r>
          </a:p>
          <a:p>
            <a:pPr>
              <a:lnSpc>
                <a:spcPts val="2700"/>
              </a:lnSpc>
            </a:pPr>
          </a:p>
          <a:p>
            <a:pPr>
              <a:lnSpc>
                <a:spcPts val="2700"/>
              </a:lnSpc>
            </a:pPr>
            <a:r>
              <a:rPr lang="en-US" sz="1800" spc="36">
                <a:solidFill>
                  <a:srgbClr val="4846AB"/>
                </a:solidFill>
                <a:latin typeface="Poppins Light"/>
              </a:rPr>
              <a:t>The site linked above runs through exactly what parental controls are and why we need them - they also run through exactly what you can do for each device - often parental settings are free from your internet provider for example. </a:t>
            </a:r>
          </a:p>
          <a:p>
            <a:pPr>
              <a:lnSpc>
                <a:spcPts val="2700"/>
              </a:lnSpc>
            </a:pPr>
          </a:p>
          <a:p>
            <a:pPr>
              <a:lnSpc>
                <a:spcPts val="2700"/>
              </a:lnSpc>
            </a:pPr>
            <a:r>
              <a:rPr lang="en-US" sz="1800" spc="36">
                <a:solidFill>
                  <a:srgbClr val="4846AB"/>
                </a:solidFill>
                <a:latin typeface="Poppins Light"/>
              </a:rPr>
              <a:t>The best thing to do is when you buy your new device, speak to the shopseller to ask how to set up filters and parental controls. If you have bought online, there should be information within the instruction manual or you can contact the manufacturer.</a:t>
            </a:r>
          </a:p>
          <a:p>
            <a:pPr>
              <a:lnSpc>
                <a:spcPts val="2700"/>
              </a:lnSpc>
            </a:pPr>
          </a:p>
          <a:p>
            <a:pPr>
              <a:lnSpc>
                <a:spcPts val="2700"/>
              </a:lnSpc>
            </a:pPr>
            <a:r>
              <a:rPr lang="en-US" sz="1800" spc="36">
                <a:solidFill>
                  <a:srgbClr val="4846AB"/>
                </a:solidFill>
                <a:latin typeface="Poppins Light"/>
              </a:rPr>
              <a:t>If you have any concerns about your child’s Online Safety (or any other safeguarding matter), please do not hesitate to contact the pastoral team on 0121 569 7080</a:t>
            </a:r>
          </a:p>
        </p:txBody>
      </p:sp>
      <p:sp>
        <p:nvSpPr>
          <p:cNvPr name="Freeform 9" id="9"/>
          <p:cNvSpPr/>
          <p:nvPr/>
        </p:nvSpPr>
        <p:spPr>
          <a:xfrm flipH="false" flipV="false" rot="7642996">
            <a:off x="-1482936" y="-42799"/>
            <a:ext cx="3838168" cy="1779951"/>
          </a:xfrm>
          <a:custGeom>
            <a:avLst/>
            <a:gdLst/>
            <a:ahLst/>
            <a:cxnLst/>
            <a:rect r="r" b="b" t="t" l="l"/>
            <a:pathLst>
              <a:path h="1779951" w="3838168">
                <a:moveTo>
                  <a:pt x="0" y="0"/>
                </a:moveTo>
                <a:lnTo>
                  <a:pt x="3838169" y="0"/>
                </a:lnTo>
                <a:lnTo>
                  <a:pt x="3838169" y="1779951"/>
                </a:lnTo>
                <a:lnTo>
                  <a:pt x="0" y="177995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0" id="10"/>
          <p:cNvSpPr/>
          <p:nvPr/>
        </p:nvSpPr>
        <p:spPr>
          <a:xfrm flipH="false" flipV="false" rot="0">
            <a:off x="13521912" y="0"/>
            <a:ext cx="4090933" cy="3211382"/>
          </a:xfrm>
          <a:custGeom>
            <a:avLst/>
            <a:gdLst/>
            <a:ahLst/>
            <a:cxnLst/>
            <a:rect r="r" b="b" t="t" l="l"/>
            <a:pathLst>
              <a:path h="3211382" w="4090933">
                <a:moveTo>
                  <a:pt x="0" y="0"/>
                </a:moveTo>
                <a:lnTo>
                  <a:pt x="4090933" y="0"/>
                </a:lnTo>
                <a:lnTo>
                  <a:pt x="4090933" y="3211382"/>
                </a:lnTo>
                <a:lnTo>
                  <a:pt x="0" y="321138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1" id="11"/>
          <p:cNvSpPr/>
          <p:nvPr/>
        </p:nvSpPr>
        <p:spPr>
          <a:xfrm flipH="false" flipV="false" rot="1803487">
            <a:off x="16425818" y="7762832"/>
            <a:ext cx="2374055" cy="2990935"/>
          </a:xfrm>
          <a:custGeom>
            <a:avLst/>
            <a:gdLst/>
            <a:ahLst/>
            <a:cxnLst/>
            <a:rect r="r" b="b" t="t" l="l"/>
            <a:pathLst>
              <a:path h="2990935" w="2374055">
                <a:moveTo>
                  <a:pt x="0" y="0"/>
                </a:moveTo>
                <a:lnTo>
                  <a:pt x="2374054" y="0"/>
                </a:lnTo>
                <a:lnTo>
                  <a:pt x="2374054" y="2990936"/>
                </a:lnTo>
                <a:lnTo>
                  <a:pt x="0" y="299093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DAFn2bEWMmA</dc:identifier>
  <dcterms:modified xsi:type="dcterms:W3CDTF">2011-08-01T06:04:30Z</dcterms:modified>
  <cp:revision>1</cp:revision>
  <dc:title>Dec 2023 OS Update for Meadows</dc:title>
</cp:coreProperties>
</file>