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Medium" charset="1" panose="02000000000000000000"/>
      <p:regular r:id="rId12"/>
    </p:embeddedFont>
    <p:embeddedFont>
      <p:font typeface="Poppins Medium Bold" charset="1" panose="02000000000000000000"/>
      <p:regular r:id="rId13"/>
    </p:embeddedFont>
    <p:embeddedFont>
      <p:font typeface="Poppins Bold"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23409" y="562704"/>
            <a:ext cx="11405197" cy="2114550"/>
          </a:xfrm>
          <a:prstGeom prst="rect">
            <a:avLst/>
          </a:prstGeom>
        </p:spPr>
        <p:txBody>
          <a:bodyPr anchor="t" rtlCol="false" tIns="0" lIns="0" bIns="0" rIns="0">
            <a:spAutoFit/>
          </a:bodyPr>
          <a:lstStyle/>
          <a:p>
            <a:pPr>
              <a:lnSpc>
                <a:spcPts val="8400"/>
              </a:lnSpc>
            </a:pPr>
            <a:r>
              <a:rPr lang="en-US" sz="7000">
                <a:solidFill>
                  <a:srgbClr val="4846AB"/>
                </a:solidFill>
                <a:latin typeface="Poppins Bold Bold"/>
              </a:rPr>
              <a:t>February 2023 Online Safety Update.</a:t>
            </a:r>
          </a:p>
        </p:txBody>
      </p:sp>
      <p:grpSp>
        <p:nvGrpSpPr>
          <p:cNvPr name="Group 3" id="3"/>
          <p:cNvGrpSpPr/>
          <p:nvPr/>
        </p:nvGrpSpPr>
        <p:grpSpPr>
          <a:xfrm rot="0">
            <a:off x="1618168" y="4099188"/>
            <a:ext cx="4264009" cy="996489"/>
            <a:chOff x="0" y="0"/>
            <a:chExt cx="5685345" cy="1328651"/>
          </a:xfrm>
        </p:grpSpPr>
        <p:sp>
          <p:nvSpPr>
            <p:cNvPr name="TextBox 4" id="4"/>
            <p:cNvSpPr txBox="true"/>
            <p:nvPr/>
          </p:nvSpPr>
          <p:spPr>
            <a:xfrm rot="0">
              <a:off x="0" y="-38100"/>
              <a:ext cx="5685342" cy="484293"/>
            </a:xfrm>
            <a:prstGeom prst="rect">
              <a:avLst/>
            </a:prstGeom>
          </p:spPr>
          <p:txBody>
            <a:bodyPr anchor="t" rtlCol="false" tIns="0" lIns="0" bIns="0" rIns="0">
              <a:spAutoFit/>
            </a:bodyPr>
            <a:lstStyle/>
            <a:p>
              <a:pPr>
                <a:lnSpc>
                  <a:spcPts val="3079"/>
                </a:lnSpc>
              </a:pPr>
            </a:p>
          </p:txBody>
        </p:sp>
        <p:sp>
          <p:nvSpPr>
            <p:cNvPr name="TextBox 5" id="5"/>
            <p:cNvSpPr txBox="true"/>
            <p:nvPr/>
          </p:nvSpPr>
          <p:spPr>
            <a:xfrm rot="0">
              <a:off x="3" y="865101"/>
              <a:ext cx="5685342" cy="463550"/>
            </a:xfrm>
            <a:prstGeom prst="rect">
              <a:avLst/>
            </a:prstGeom>
          </p:spPr>
          <p:txBody>
            <a:bodyPr anchor="t" rtlCol="false" tIns="0" lIns="0" bIns="0" rIns="0">
              <a:spAutoFit/>
            </a:bodyPr>
            <a:lstStyle/>
            <a:p>
              <a:pPr>
                <a:lnSpc>
                  <a:spcPts val="3000"/>
                </a:lnSpc>
              </a:pPr>
            </a:p>
          </p:txBody>
        </p:sp>
      </p:grpSp>
      <p:grpSp>
        <p:nvGrpSpPr>
          <p:cNvPr name="Group 6" id="6"/>
          <p:cNvGrpSpPr>
            <a:grpSpLocks noChangeAspect="true"/>
          </p:cNvGrpSpPr>
          <p:nvPr/>
        </p:nvGrpSpPr>
        <p:grpSpPr>
          <a:xfrm rot="0">
            <a:off x="12272720" y="-1955367"/>
            <a:ext cx="8793656" cy="4632620"/>
            <a:chOff x="0" y="0"/>
            <a:chExt cx="1610360" cy="848360"/>
          </a:xfrm>
        </p:grpSpPr>
        <p:sp>
          <p:nvSpPr>
            <p:cNvPr name="Freeform 7" id="7"/>
            <p:cNvSpPr/>
            <p:nvPr/>
          </p:nvSpPr>
          <p:spPr>
            <a:xfrm flipH="false" flipV="false" rot="0">
              <a:off x="-31750" y="0"/>
              <a:ext cx="1675130" cy="880110"/>
            </a:xfrm>
            <a:custGeom>
              <a:avLst/>
              <a:gdLst/>
              <a:ahLst/>
              <a:cxnLst/>
              <a:rect r="r" b="b" t="t" l="l"/>
              <a:pathLst>
                <a:path h="880110" w="167513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FA2B6"/>
            </a:solidFill>
          </p:spPr>
        </p:sp>
      </p:grpSp>
      <p:sp>
        <p:nvSpPr>
          <p:cNvPr name="TextBox 8" id="8"/>
          <p:cNvSpPr txBox="true"/>
          <p:nvPr/>
        </p:nvSpPr>
        <p:spPr>
          <a:xfrm rot="0">
            <a:off x="886270" y="2955992"/>
            <a:ext cx="16373030" cy="6907530"/>
          </a:xfrm>
          <a:prstGeom prst="rect">
            <a:avLst/>
          </a:prstGeom>
        </p:spPr>
        <p:txBody>
          <a:bodyPr anchor="t" rtlCol="false" tIns="0" lIns="0" bIns="0" rIns="0">
            <a:spAutoFit/>
          </a:bodyPr>
          <a:lstStyle/>
          <a:p>
            <a:pPr>
              <a:lnSpc>
                <a:spcPts val="2549"/>
              </a:lnSpc>
            </a:pPr>
            <a:r>
              <a:rPr lang="en-US" sz="1699" spc="33">
                <a:solidFill>
                  <a:srgbClr val="4846AB"/>
                </a:solidFill>
                <a:latin typeface="Poppins Light"/>
              </a:rPr>
              <a:t>This month's Online Safety theme is  'Catfishing'</a:t>
            </a:r>
          </a:p>
          <a:p>
            <a:pPr>
              <a:lnSpc>
                <a:spcPts val="2549"/>
              </a:lnSpc>
            </a:pPr>
          </a:p>
          <a:p>
            <a:pPr>
              <a:lnSpc>
                <a:spcPts val="2549"/>
              </a:lnSpc>
            </a:pPr>
            <a:r>
              <a:rPr lang="en-US" sz="1699" spc="33">
                <a:solidFill>
                  <a:srgbClr val="4846AB"/>
                </a:solidFill>
                <a:latin typeface="Poppins Light"/>
              </a:rPr>
              <a:t>At this time of year, many of our children might be wanting to celebrate Valentine's Day - showing the object of their affections how they feel.</a:t>
            </a:r>
          </a:p>
          <a:p>
            <a:pPr>
              <a:lnSpc>
                <a:spcPts val="2549"/>
              </a:lnSpc>
            </a:pPr>
          </a:p>
          <a:p>
            <a:pPr>
              <a:lnSpc>
                <a:spcPts val="2549"/>
              </a:lnSpc>
            </a:pPr>
            <a:r>
              <a:rPr lang="en-US" sz="1699" spc="33">
                <a:solidFill>
                  <a:srgbClr val="4846AB"/>
                </a:solidFill>
                <a:latin typeface="Poppins Light"/>
              </a:rPr>
              <a:t>It can be easy however to want to impress someone we like, by pretending to be someone else online. This is called 'Catfishing' - where people tells lies about themselves online, or even pretend to be someone else entirely...particularly when exploring romantic relationships.</a:t>
            </a:r>
          </a:p>
          <a:p>
            <a:pPr>
              <a:lnSpc>
                <a:spcPts val="2549"/>
              </a:lnSpc>
            </a:pPr>
          </a:p>
          <a:p>
            <a:pPr>
              <a:lnSpc>
                <a:spcPts val="2549"/>
              </a:lnSpc>
            </a:pPr>
            <a:r>
              <a:rPr lang="en-US" sz="1699" spc="33">
                <a:solidFill>
                  <a:srgbClr val="4846AB"/>
                </a:solidFill>
                <a:latin typeface="Poppins Light"/>
              </a:rPr>
              <a:t>There is a really helpful video created and acted in partnership with young people with SEND themselves - it shows how easy it is for young people to be tricked by others online, but also to feel tempted to lie about themselves. You can watch this below:</a:t>
            </a:r>
          </a:p>
          <a:p>
            <a:pPr>
              <a:lnSpc>
                <a:spcPts val="2549"/>
              </a:lnSpc>
            </a:pPr>
            <a:r>
              <a:rPr lang="en-US" sz="1699" spc="33">
                <a:solidFill>
                  <a:srgbClr val="4846AB"/>
                </a:solidFill>
                <a:latin typeface="Poppins Light"/>
              </a:rPr>
              <a:t>https://www.youtube.com/watch?v=1nzwFsw5Tn0&amp;t=293s</a:t>
            </a:r>
          </a:p>
          <a:p>
            <a:pPr>
              <a:lnSpc>
                <a:spcPts val="2549"/>
              </a:lnSpc>
            </a:pPr>
          </a:p>
          <a:p>
            <a:pPr>
              <a:lnSpc>
                <a:spcPts val="2549"/>
              </a:lnSpc>
            </a:pPr>
            <a:r>
              <a:rPr lang="en-US" sz="1699" spc="33">
                <a:solidFill>
                  <a:srgbClr val="4846AB"/>
                </a:solidFill>
                <a:latin typeface="Poppins Light"/>
              </a:rPr>
              <a:t>Children with SEND might be vulnerable to being 'catfished' because they may be more trusting than others their age. They may also feel less confident in themselves and more isolated, feeling that if they lie about themselves, they might 'fit in' more and make people like them.</a:t>
            </a:r>
          </a:p>
          <a:p>
            <a:pPr>
              <a:lnSpc>
                <a:spcPts val="2549"/>
              </a:lnSpc>
            </a:pPr>
          </a:p>
          <a:p>
            <a:pPr>
              <a:lnSpc>
                <a:spcPts val="2549"/>
              </a:lnSpc>
            </a:pPr>
            <a:r>
              <a:rPr lang="en-US" sz="1699" spc="33">
                <a:solidFill>
                  <a:srgbClr val="4846AB"/>
                </a:solidFill>
                <a:latin typeface="Poppins Light"/>
              </a:rPr>
              <a:t>Top Tips:</a:t>
            </a:r>
          </a:p>
          <a:p>
            <a:pPr marL="367029" indent="-183514" lvl="1">
              <a:lnSpc>
                <a:spcPts val="2549"/>
              </a:lnSpc>
              <a:buFont typeface="Arial"/>
              <a:buChar char="•"/>
            </a:pPr>
            <a:r>
              <a:rPr lang="en-US" sz="1699" spc="33">
                <a:solidFill>
                  <a:srgbClr val="4846AB"/>
                </a:solidFill>
                <a:latin typeface="Poppins Light"/>
              </a:rPr>
              <a:t>Why not try watching the video above with your child and talking about the importance of being honest online.</a:t>
            </a:r>
          </a:p>
          <a:p>
            <a:pPr marL="367029" indent="-183514" lvl="1">
              <a:lnSpc>
                <a:spcPts val="2549"/>
              </a:lnSpc>
              <a:buFont typeface="Arial"/>
              <a:buChar char="•"/>
            </a:pPr>
            <a:r>
              <a:rPr lang="en-US" sz="1699" spc="33">
                <a:solidFill>
                  <a:srgbClr val="4846AB"/>
                </a:solidFill>
                <a:latin typeface="Poppins Light"/>
              </a:rPr>
              <a:t>Talk to your child about the ways we can tell people are lying.</a:t>
            </a:r>
          </a:p>
          <a:p>
            <a:pPr marL="367029" indent="-183514" lvl="1">
              <a:lnSpc>
                <a:spcPts val="2549"/>
              </a:lnSpc>
              <a:buFont typeface="Arial"/>
              <a:buChar char="•"/>
            </a:pPr>
            <a:r>
              <a:rPr lang="en-US" sz="1699" spc="33">
                <a:solidFill>
                  <a:srgbClr val="4846AB"/>
                </a:solidFill>
                <a:latin typeface="Poppins Light"/>
              </a:rPr>
              <a:t>Once a week, why not check through your child's contacts on their device and on social media and make sure they are not communicating with strangers online - or if they are, that you are satisfied those people are safe.</a:t>
            </a:r>
          </a:p>
          <a:p>
            <a:pPr>
              <a:lnSpc>
                <a:spcPts val="2549"/>
              </a:lnSpc>
            </a:pPr>
          </a:p>
          <a:p>
            <a:pPr>
              <a:lnSpc>
                <a:spcPts val="2549"/>
              </a:lnSpc>
            </a:pPr>
            <a:r>
              <a:rPr lang="en-US" sz="1699" spc="33">
                <a:solidFill>
                  <a:srgbClr val="4846AB"/>
                </a:solidFill>
                <a:latin typeface="Poppins Light"/>
              </a:rPr>
              <a:t>As always, if </a:t>
            </a:r>
            <a:r>
              <a:rPr lang="en-US" sz="1699" spc="33">
                <a:solidFill>
                  <a:srgbClr val="4846AB"/>
                </a:solidFill>
                <a:latin typeface="Poppins Light"/>
              </a:rPr>
              <a:t>you have any concerns about your child’s Online Safety (or any other safeguarding matter), </a:t>
            </a:r>
          </a:p>
          <a:p>
            <a:pPr>
              <a:lnSpc>
                <a:spcPts val="2549"/>
              </a:lnSpc>
            </a:pPr>
            <a:r>
              <a:rPr lang="en-US" sz="1699" spc="33">
                <a:solidFill>
                  <a:srgbClr val="4846AB"/>
                </a:solidFill>
                <a:latin typeface="Poppins Light"/>
              </a:rPr>
              <a:t>please do not hesitate to contact the pastoral team on 0121 569 7080</a:t>
            </a:r>
          </a:p>
        </p:txBody>
      </p:sp>
      <p:sp>
        <p:nvSpPr>
          <p:cNvPr name="Freeform 9" id="9"/>
          <p:cNvSpPr/>
          <p:nvPr/>
        </p:nvSpPr>
        <p:spPr>
          <a:xfrm flipH="false" flipV="false" rot="7642996">
            <a:off x="-1482936" y="-42799"/>
            <a:ext cx="3838168" cy="1779951"/>
          </a:xfrm>
          <a:custGeom>
            <a:avLst/>
            <a:gdLst/>
            <a:ahLst/>
            <a:cxnLst/>
            <a:rect r="r" b="b" t="t" l="l"/>
            <a:pathLst>
              <a:path h="1779951" w="3838168">
                <a:moveTo>
                  <a:pt x="0" y="0"/>
                </a:moveTo>
                <a:lnTo>
                  <a:pt x="3838169" y="0"/>
                </a:lnTo>
                <a:lnTo>
                  <a:pt x="3838169" y="1779951"/>
                </a:lnTo>
                <a:lnTo>
                  <a:pt x="0" y="1779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1853341" y="0"/>
            <a:ext cx="4986580" cy="3540472"/>
          </a:xfrm>
          <a:custGeom>
            <a:avLst/>
            <a:gdLst/>
            <a:ahLst/>
            <a:cxnLst/>
            <a:rect r="r" b="b" t="t" l="l"/>
            <a:pathLst>
              <a:path h="3540472" w="4986580">
                <a:moveTo>
                  <a:pt x="0" y="0"/>
                </a:moveTo>
                <a:lnTo>
                  <a:pt x="4986580" y="0"/>
                </a:lnTo>
                <a:lnTo>
                  <a:pt x="4986580" y="3540472"/>
                </a:lnTo>
                <a:lnTo>
                  <a:pt x="0" y="35404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6042957" y="8757887"/>
            <a:ext cx="1944818" cy="1529113"/>
          </a:xfrm>
          <a:custGeom>
            <a:avLst/>
            <a:gdLst/>
            <a:ahLst/>
            <a:cxnLst/>
            <a:rect r="r" b="b" t="t" l="l"/>
            <a:pathLst>
              <a:path h="1529113" w="1944818">
                <a:moveTo>
                  <a:pt x="0" y="0"/>
                </a:moveTo>
                <a:lnTo>
                  <a:pt x="1944819" y="0"/>
                </a:lnTo>
                <a:lnTo>
                  <a:pt x="1944819" y="1529113"/>
                </a:lnTo>
                <a:lnTo>
                  <a:pt x="0" y="15291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DAFn2bmDcVQ</dc:identifier>
  <dcterms:modified xsi:type="dcterms:W3CDTF">2011-08-01T06:04:30Z</dcterms:modified>
  <cp:revision>1</cp:revision>
  <dc:title>Feb 2023 OS Update for Meadows</dc:title>
</cp:coreProperties>
</file>