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14" y="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29725" y="736532"/>
            <a:ext cx="10242995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4846AB"/>
                </a:solidFill>
                <a:latin typeface="Century Gothic" panose="020B0502020202020204" pitchFamily="34" charset="0"/>
              </a:rPr>
              <a:t>July 2024 Online Safety Update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799462" y="-1781538"/>
            <a:ext cx="8793656" cy="4632620"/>
            <a:chOff x="0" y="0"/>
            <a:chExt cx="1610360" cy="848360"/>
          </a:xfrm>
        </p:grpSpPr>
        <p:sp>
          <p:nvSpPr>
            <p:cNvPr id="4" name="Freeform 4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5" name="Freeform 5"/>
          <p:cNvSpPr/>
          <p:nvPr/>
        </p:nvSpPr>
        <p:spPr>
          <a:xfrm rot="7642996">
            <a:off x="-1189557" y="138725"/>
            <a:ext cx="3838168" cy="1779951"/>
          </a:xfrm>
          <a:custGeom>
            <a:avLst/>
            <a:gdLst/>
            <a:ahLst/>
            <a:cxnLst/>
            <a:rect l="l" t="t" r="r" b="b"/>
            <a:pathLst>
              <a:path w="3838168" h="1779951">
                <a:moveTo>
                  <a:pt x="0" y="0"/>
                </a:moveTo>
                <a:lnTo>
                  <a:pt x="3838168" y="0"/>
                </a:lnTo>
                <a:lnTo>
                  <a:pt x="3838168" y="1779950"/>
                </a:lnTo>
                <a:lnTo>
                  <a:pt x="0" y="1779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18168" y="4099188"/>
            <a:ext cx="4264009" cy="996489"/>
            <a:chOff x="0" y="0"/>
            <a:chExt cx="5685345" cy="1328651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5685342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" y="865101"/>
              <a:ext cx="5685342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86270" y="2986299"/>
            <a:ext cx="16373030" cy="6700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This month's Online Safety theme is ''Online Gambling'.</a:t>
            </a:r>
          </a:p>
          <a:p>
            <a:pPr>
              <a:lnSpc>
                <a:spcPts val="2549"/>
              </a:lnSpc>
            </a:pPr>
            <a:endParaRPr lang="en-US" sz="1699" spc="33" dirty="0">
              <a:solidFill>
                <a:srgbClr val="4846AB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Did you know, in a recent survey, it was found that 37% of 11-16 year </a:t>
            </a:r>
            <a:r>
              <a:rPr lang="en-US" sz="1699" spc="33" dirty="0" err="1">
                <a:solidFill>
                  <a:srgbClr val="4846AB"/>
                </a:solidFill>
                <a:latin typeface="Century Gothic" panose="020B0502020202020204" pitchFamily="34" charset="0"/>
              </a:rPr>
              <a:t>olds</a:t>
            </a: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 in England and Scotland have gambled online in the last 12 months. Indeed, gambling companies have come under fire for seeming to target their advertising at children, using bright </a:t>
            </a:r>
            <a:r>
              <a:rPr lang="en-US" sz="1699" spc="33" dirty="0" err="1">
                <a:solidFill>
                  <a:srgbClr val="4846AB"/>
                </a:solidFill>
                <a:latin typeface="Century Gothic" panose="020B0502020202020204" pitchFamily="34" charset="0"/>
              </a:rPr>
              <a:t>colours</a:t>
            </a: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, slot-machine style games and even taking out advertising space next to the YouTube videos of influencers who are most popular with young people.</a:t>
            </a:r>
          </a:p>
          <a:p>
            <a:pPr>
              <a:lnSpc>
                <a:spcPts val="2549"/>
              </a:lnSpc>
            </a:pPr>
            <a:endParaRPr lang="en-US" sz="1699" spc="33" dirty="0">
              <a:solidFill>
                <a:srgbClr val="4846AB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It is illegal for under-18s to gamble in the UK and yet, all children, including children with SEND can be vulnerable to getting into gambling - and potentially racking up hundreds of pounds worth of debt easily.</a:t>
            </a:r>
          </a:p>
          <a:p>
            <a:pPr>
              <a:lnSpc>
                <a:spcPts val="2549"/>
              </a:lnSpc>
            </a:pPr>
            <a:endParaRPr lang="en-US" sz="1699" spc="33" dirty="0">
              <a:solidFill>
                <a:srgbClr val="4846AB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It's important that your child does not have access to your bank cards as they can use these to easily register on gambling websites. They may not even </a:t>
            </a:r>
            <a:r>
              <a:rPr lang="en-US" sz="1699" spc="33" dirty="0" err="1">
                <a:solidFill>
                  <a:srgbClr val="4846AB"/>
                </a:solidFill>
                <a:latin typeface="Century Gothic" panose="020B0502020202020204" pitchFamily="34" charset="0"/>
              </a:rPr>
              <a:t>realise</a:t>
            </a: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 that what they are doing is risky.</a:t>
            </a:r>
          </a:p>
          <a:p>
            <a:pPr>
              <a:lnSpc>
                <a:spcPts val="2549"/>
              </a:lnSpc>
            </a:pPr>
            <a:endParaRPr lang="en-US" sz="1699" spc="33" dirty="0">
              <a:solidFill>
                <a:srgbClr val="4846AB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Top tips:</a:t>
            </a: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1) Talk to your child about the risks of gambling and about how 'the house always wins'.</a:t>
            </a: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2) If appropriate, try to give your child some of their own money such as a small amount of pocket money so they can understand</a:t>
            </a: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 exactly what things are worth</a:t>
            </a: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3) Keep your bank cards out of sight and reach so they cannot be used.</a:t>
            </a: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4) Download YouTube Kids so that adult advertising is filtered out.</a:t>
            </a:r>
          </a:p>
          <a:p>
            <a:pPr>
              <a:lnSpc>
                <a:spcPts val="2549"/>
              </a:lnSpc>
            </a:pPr>
            <a:endParaRPr lang="en-US" sz="1699" spc="33" dirty="0">
              <a:solidFill>
                <a:srgbClr val="4846AB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As always, if you have any concerns about your child’s Online Safety (or any other safeguarding matter), </a:t>
            </a: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please do not hesitate to contact the pastoral team on 0121 569 7080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390307" y="-404813"/>
            <a:ext cx="3118721" cy="4056873"/>
          </a:xfrm>
          <a:custGeom>
            <a:avLst/>
            <a:gdLst/>
            <a:ahLst/>
            <a:cxnLst/>
            <a:rect l="l" t="t" r="r" b="b"/>
            <a:pathLst>
              <a:path w="3118721" h="4056873">
                <a:moveTo>
                  <a:pt x="0" y="0"/>
                </a:moveTo>
                <a:lnTo>
                  <a:pt x="3118721" y="0"/>
                </a:lnTo>
                <a:lnTo>
                  <a:pt x="3118721" y="4056873"/>
                </a:lnTo>
                <a:lnTo>
                  <a:pt x="0" y="4056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36915">
            <a:off x="13818248" y="6226634"/>
            <a:ext cx="4173846" cy="4410934"/>
          </a:xfrm>
          <a:custGeom>
            <a:avLst/>
            <a:gdLst/>
            <a:ahLst/>
            <a:cxnLst/>
            <a:rect l="l" t="t" r="r" b="b"/>
            <a:pathLst>
              <a:path w="4173846" h="4410934">
                <a:moveTo>
                  <a:pt x="0" y="0"/>
                </a:moveTo>
                <a:lnTo>
                  <a:pt x="4173846" y="0"/>
                </a:lnTo>
                <a:lnTo>
                  <a:pt x="4173846" y="4410934"/>
                </a:lnTo>
                <a:lnTo>
                  <a:pt x="0" y="44109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288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July 2023 OS Update for Meadows</dc:title>
  <dc:creator>Georgia Barham</dc:creator>
  <cp:lastModifiedBy>Georgia Barham</cp:lastModifiedBy>
  <cp:revision>3</cp:revision>
  <dcterms:created xsi:type="dcterms:W3CDTF">2006-08-16T00:00:00Z</dcterms:created>
  <dcterms:modified xsi:type="dcterms:W3CDTF">2024-07-02T13:30:03Z</dcterms:modified>
  <dc:identifier>DAFn3MJI7ZE</dc:identifier>
</cp:coreProperties>
</file>