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18288000" cy="10287000"/>
  <p:notesSz cx="6858000" cy="9144000"/>
  <p:embeddedFontLst>
    <p:embeddedFont>
      <p:font typeface="Calibri" panose="020F0502020204030204" pitchFamily="34" charset="0"/>
      <p:regular r:id="rId3"/>
      <p:bold r:id="rId4"/>
      <p:italic r:id="rId5"/>
      <p:boldItalic r:id="rId6"/>
    </p:embeddedFont>
    <p:embeddedFont>
      <p:font typeface="Century Gothic" panose="020B0502020202020204"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14"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29725" y="736532"/>
            <a:ext cx="10242995" cy="2154436"/>
          </a:xfrm>
          <a:prstGeom prst="rect">
            <a:avLst/>
          </a:prstGeom>
        </p:spPr>
        <p:txBody>
          <a:bodyPr lIns="0" tIns="0" rIns="0" bIns="0" rtlCol="0" anchor="t">
            <a:spAutoFit/>
          </a:bodyPr>
          <a:lstStyle/>
          <a:p>
            <a:pPr>
              <a:lnSpc>
                <a:spcPts val="8400"/>
              </a:lnSpc>
            </a:pPr>
            <a:r>
              <a:rPr lang="en-US" sz="7000" dirty="0">
                <a:solidFill>
                  <a:srgbClr val="4846AB"/>
                </a:solidFill>
                <a:latin typeface="Century Gothic" panose="020B0502020202020204" pitchFamily="34" charset="0"/>
              </a:rPr>
              <a:t>June 2024 Online Safety Update.</a:t>
            </a:r>
          </a:p>
        </p:txBody>
      </p:sp>
      <p:grpSp>
        <p:nvGrpSpPr>
          <p:cNvPr id="3" name="Group 3"/>
          <p:cNvGrpSpPr>
            <a:grpSpLocks noChangeAspect="1"/>
          </p:cNvGrpSpPr>
          <p:nvPr/>
        </p:nvGrpSpPr>
        <p:grpSpPr>
          <a:xfrm>
            <a:off x="12272720" y="-1955367"/>
            <a:ext cx="8793656" cy="4632620"/>
            <a:chOff x="0" y="0"/>
            <a:chExt cx="1610360" cy="848360"/>
          </a:xfrm>
        </p:grpSpPr>
        <p:sp>
          <p:nvSpPr>
            <p:cNvPr id="4" name="Freeform 4"/>
            <p:cNvSpPr/>
            <p:nvPr/>
          </p:nvSpPr>
          <p:spPr>
            <a:xfrm>
              <a:off x="-31750" y="0"/>
              <a:ext cx="1675130" cy="880110"/>
            </a:xfrm>
            <a:custGeom>
              <a:avLst/>
              <a:gdLst/>
              <a:ahLst/>
              <a:cxnLst/>
              <a:rect l="l" t="t" r="r" b="b"/>
              <a:pathLst>
                <a:path w="1675130" h="880110">
                  <a:moveTo>
                    <a:pt x="266700" y="848360"/>
                  </a:moveTo>
                  <a:cubicBezTo>
                    <a:pt x="236220" y="848360"/>
                    <a:pt x="205740" y="842010"/>
                    <a:pt x="175260" y="829310"/>
                  </a:cubicBezTo>
                  <a:cubicBezTo>
                    <a:pt x="55880" y="778510"/>
                    <a:pt x="0" y="641350"/>
                    <a:pt x="50800" y="521970"/>
                  </a:cubicBezTo>
                  <a:cubicBezTo>
                    <a:pt x="184150" y="204470"/>
                    <a:pt x="492760" y="0"/>
                    <a:pt x="836930" y="0"/>
                  </a:cubicBezTo>
                  <a:cubicBezTo>
                    <a:pt x="1181100" y="0"/>
                    <a:pt x="1489710" y="204470"/>
                    <a:pt x="1624330" y="521970"/>
                  </a:cubicBezTo>
                  <a:cubicBezTo>
                    <a:pt x="1675130" y="641350"/>
                    <a:pt x="1619250" y="779780"/>
                    <a:pt x="1499870" y="829310"/>
                  </a:cubicBezTo>
                  <a:cubicBezTo>
                    <a:pt x="1380490" y="880110"/>
                    <a:pt x="1242060" y="824230"/>
                    <a:pt x="1192530" y="704850"/>
                  </a:cubicBezTo>
                  <a:cubicBezTo>
                    <a:pt x="1131570" y="562610"/>
                    <a:pt x="991870" y="469900"/>
                    <a:pt x="836930" y="469900"/>
                  </a:cubicBezTo>
                  <a:cubicBezTo>
                    <a:pt x="681990" y="469900"/>
                    <a:pt x="543560" y="562610"/>
                    <a:pt x="482600" y="704850"/>
                  </a:cubicBezTo>
                  <a:cubicBezTo>
                    <a:pt x="445770" y="793750"/>
                    <a:pt x="358140" y="848360"/>
                    <a:pt x="266700" y="848360"/>
                  </a:cubicBezTo>
                  <a:close/>
                </a:path>
              </a:pathLst>
            </a:custGeom>
            <a:solidFill>
              <a:srgbClr val="C1FF72"/>
            </a:solidFill>
          </p:spPr>
        </p:sp>
      </p:grpSp>
      <p:sp>
        <p:nvSpPr>
          <p:cNvPr id="5" name="Freeform 5"/>
          <p:cNvSpPr/>
          <p:nvPr/>
        </p:nvSpPr>
        <p:spPr>
          <a:xfrm rot="7642996">
            <a:off x="-1189557" y="138725"/>
            <a:ext cx="3838168" cy="1779951"/>
          </a:xfrm>
          <a:custGeom>
            <a:avLst/>
            <a:gdLst/>
            <a:ahLst/>
            <a:cxnLst/>
            <a:rect l="l" t="t" r="r" b="b"/>
            <a:pathLst>
              <a:path w="3838168" h="1779951">
                <a:moveTo>
                  <a:pt x="0" y="0"/>
                </a:moveTo>
                <a:lnTo>
                  <a:pt x="3838168" y="0"/>
                </a:lnTo>
                <a:lnTo>
                  <a:pt x="3838168" y="1779950"/>
                </a:lnTo>
                <a:lnTo>
                  <a:pt x="0" y="17799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618168" y="4099188"/>
            <a:ext cx="4264009" cy="996489"/>
            <a:chOff x="0" y="0"/>
            <a:chExt cx="5685345" cy="1328651"/>
          </a:xfrm>
        </p:grpSpPr>
        <p:sp>
          <p:nvSpPr>
            <p:cNvPr id="7" name="TextBox 7"/>
            <p:cNvSpPr txBox="1"/>
            <p:nvPr/>
          </p:nvSpPr>
          <p:spPr>
            <a:xfrm>
              <a:off x="0" y="-38100"/>
              <a:ext cx="5685342" cy="484293"/>
            </a:xfrm>
            <a:prstGeom prst="rect">
              <a:avLst/>
            </a:prstGeom>
          </p:spPr>
          <p:txBody>
            <a:bodyPr lIns="0" tIns="0" rIns="0" bIns="0" rtlCol="0" anchor="t">
              <a:spAutoFit/>
            </a:bodyPr>
            <a:lstStyle/>
            <a:p>
              <a:pPr>
                <a:lnSpc>
                  <a:spcPts val="3079"/>
                </a:lnSpc>
              </a:pPr>
              <a:endParaRPr/>
            </a:p>
          </p:txBody>
        </p:sp>
        <p:sp>
          <p:nvSpPr>
            <p:cNvPr id="8" name="TextBox 8"/>
            <p:cNvSpPr txBox="1"/>
            <p:nvPr/>
          </p:nvSpPr>
          <p:spPr>
            <a:xfrm>
              <a:off x="3" y="865101"/>
              <a:ext cx="5685342" cy="463550"/>
            </a:xfrm>
            <a:prstGeom prst="rect">
              <a:avLst/>
            </a:prstGeom>
          </p:spPr>
          <p:txBody>
            <a:bodyPr lIns="0" tIns="0" rIns="0" bIns="0" rtlCol="0" anchor="t">
              <a:spAutoFit/>
            </a:bodyPr>
            <a:lstStyle/>
            <a:p>
              <a:pPr>
                <a:lnSpc>
                  <a:spcPts val="3000"/>
                </a:lnSpc>
              </a:pPr>
              <a:endParaRPr/>
            </a:p>
          </p:txBody>
        </p:sp>
      </p:grpSp>
      <p:sp>
        <p:nvSpPr>
          <p:cNvPr id="9" name="TextBox 9"/>
          <p:cNvSpPr txBox="1"/>
          <p:nvPr/>
        </p:nvSpPr>
        <p:spPr>
          <a:xfrm>
            <a:off x="886270" y="3046307"/>
            <a:ext cx="16373030" cy="6739602"/>
          </a:xfrm>
          <a:prstGeom prst="rect">
            <a:avLst/>
          </a:prstGeom>
        </p:spPr>
        <p:txBody>
          <a:bodyPr lIns="0" tIns="0" rIns="0" bIns="0" rtlCol="0" anchor="t">
            <a:spAutoFit/>
          </a:bodyPr>
          <a:lstStyle/>
          <a:p>
            <a:pPr>
              <a:lnSpc>
                <a:spcPts val="2399"/>
              </a:lnSpc>
            </a:pPr>
            <a:r>
              <a:rPr lang="en-US" sz="1599" spc="31" dirty="0">
                <a:solidFill>
                  <a:srgbClr val="4846AB"/>
                </a:solidFill>
                <a:latin typeface="Century Gothic" panose="020B0502020202020204" pitchFamily="34" charset="0"/>
              </a:rPr>
              <a:t>This month's Online Safety theme is 'Cyber-flashing'.</a:t>
            </a:r>
          </a:p>
          <a:p>
            <a:pPr>
              <a:lnSpc>
                <a:spcPts val="2399"/>
              </a:lnSpc>
            </a:pPr>
            <a:endParaRPr lang="en-US" sz="1599" spc="31" dirty="0">
              <a:solidFill>
                <a:srgbClr val="4846AB"/>
              </a:solidFill>
              <a:latin typeface="Century Gothic" panose="020B0502020202020204" pitchFamily="34" charset="0"/>
            </a:endParaRPr>
          </a:p>
          <a:p>
            <a:pPr>
              <a:lnSpc>
                <a:spcPts val="2399"/>
              </a:lnSpc>
            </a:pPr>
            <a:r>
              <a:rPr lang="en-US" sz="1599" spc="31" dirty="0">
                <a:solidFill>
                  <a:srgbClr val="4846AB"/>
                </a:solidFill>
                <a:latin typeface="Century Gothic" panose="020B0502020202020204" pitchFamily="34" charset="0"/>
              </a:rPr>
              <a:t>'Cyber-flashing' is the term used for when a person uses Bluetooth technology or similar to send an image that is indecent (often of their genitals or a similar pornographic image) to anyone in the vicinity who has their Bluetooth technology switched on. This might happen in the bus queue or checkout queue at the supermarket for example. It can be very scary for the person receiving the image as they often can't tell who it has come from, and the image may be shocking or scary.</a:t>
            </a:r>
          </a:p>
          <a:p>
            <a:pPr>
              <a:lnSpc>
                <a:spcPts val="2399"/>
              </a:lnSpc>
            </a:pPr>
            <a:endParaRPr lang="en-US" sz="1599" spc="31" dirty="0">
              <a:solidFill>
                <a:srgbClr val="4846AB"/>
              </a:solidFill>
              <a:latin typeface="Century Gothic" panose="020B0502020202020204" pitchFamily="34" charset="0"/>
            </a:endParaRPr>
          </a:p>
          <a:p>
            <a:pPr>
              <a:lnSpc>
                <a:spcPts val="2399"/>
              </a:lnSpc>
            </a:pPr>
            <a:r>
              <a:rPr lang="en-US" sz="1599" spc="31" dirty="0">
                <a:solidFill>
                  <a:srgbClr val="4846AB"/>
                </a:solidFill>
                <a:latin typeface="Century Gothic" panose="020B0502020202020204" pitchFamily="34" charset="0"/>
              </a:rPr>
              <a:t>Along the same lines, it is very common for random strangers to send children and young people indecent images via </a:t>
            </a:r>
            <a:r>
              <a:rPr lang="en-US" sz="1599" spc="31" dirty="0" err="1">
                <a:solidFill>
                  <a:srgbClr val="4846AB"/>
                </a:solidFill>
                <a:latin typeface="Century Gothic" panose="020B0502020202020204" pitchFamily="34" charset="0"/>
              </a:rPr>
              <a:t>Whatsapp</a:t>
            </a:r>
            <a:r>
              <a:rPr lang="en-US" sz="1599" spc="31" dirty="0">
                <a:solidFill>
                  <a:srgbClr val="4846AB"/>
                </a:solidFill>
                <a:latin typeface="Century Gothic" panose="020B0502020202020204" pitchFamily="34" charset="0"/>
              </a:rPr>
              <a:t>, Instagram chat or Snapchat for example. Again, these have usually not been asked for or expected by the young person. Both of these actions are illegal - particularly if the person receiving the image is a child.</a:t>
            </a:r>
          </a:p>
          <a:p>
            <a:pPr>
              <a:lnSpc>
                <a:spcPts val="2399"/>
              </a:lnSpc>
            </a:pPr>
            <a:endParaRPr lang="en-US" sz="1599" spc="31" dirty="0">
              <a:solidFill>
                <a:srgbClr val="4846AB"/>
              </a:solidFill>
              <a:latin typeface="Century Gothic" panose="020B0502020202020204" pitchFamily="34" charset="0"/>
            </a:endParaRPr>
          </a:p>
          <a:p>
            <a:pPr>
              <a:lnSpc>
                <a:spcPts val="2399"/>
              </a:lnSpc>
            </a:pPr>
            <a:r>
              <a:rPr lang="en-US" sz="1599" spc="31" dirty="0">
                <a:solidFill>
                  <a:srgbClr val="4846AB"/>
                </a:solidFill>
                <a:latin typeface="Century Gothic" panose="020B0502020202020204" pitchFamily="34" charset="0"/>
              </a:rPr>
              <a:t>Top tips:</a:t>
            </a:r>
          </a:p>
          <a:p>
            <a:pPr>
              <a:lnSpc>
                <a:spcPts val="2399"/>
              </a:lnSpc>
            </a:pPr>
            <a:endParaRPr lang="en-US" sz="1599" spc="31" dirty="0">
              <a:solidFill>
                <a:srgbClr val="4846AB"/>
              </a:solidFill>
              <a:latin typeface="Century Gothic" panose="020B0502020202020204" pitchFamily="34" charset="0"/>
            </a:endParaRPr>
          </a:p>
          <a:p>
            <a:pPr>
              <a:lnSpc>
                <a:spcPts val="2399"/>
              </a:lnSpc>
            </a:pPr>
            <a:r>
              <a:rPr lang="en-US" sz="1599" spc="31" dirty="0">
                <a:solidFill>
                  <a:srgbClr val="4846AB"/>
                </a:solidFill>
                <a:latin typeface="Century Gothic" panose="020B0502020202020204" pitchFamily="34" charset="0"/>
              </a:rPr>
              <a:t>1) Talk to your child about bodies, private parts and the importance of consent - so they can tell you if anything happens!</a:t>
            </a:r>
          </a:p>
          <a:p>
            <a:pPr>
              <a:lnSpc>
                <a:spcPts val="2399"/>
              </a:lnSpc>
            </a:pPr>
            <a:r>
              <a:rPr lang="en-US" sz="1599" spc="31" dirty="0">
                <a:solidFill>
                  <a:srgbClr val="4846AB"/>
                </a:solidFill>
                <a:latin typeface="Century Gothic" panose="020B0502020202020204" pitchFamily="34" charset="0"/>
              </a:rPr>
              <a:t>2)Block and report the person on the social media platform. Look for the 3 dots or cog symbol for how to do this.</a:t>
            </a:r>
          </a:p>
          <a:p>
            <a:pPr>
              <a:lnSpc>
                <a:spcPts val="2399"/>
              </a:lnSpc>
            </a:pPr>
            <a:r>
              <a:rPr lang="en-US" sz="1599" spc="31" dirty="0">
                <a:solidFill>
                  <a:srgbClr val="4846AB"/>
                </a:solidFill>
                <a:latin typeface="Century Gothic" panose="020B0502020202020204" pitchFamily="34" charset="0"/>
              </a:rPr>
              <a:t>3)Don't delete the image immediately - as you may need to show or send it to the police.</a:t>
            </a:r>
          </a:p>
          <a:p>
            <a:pPr>
              <a:lnSpc>
                <a:spcPts val="2399"/>
              </a:lnSpc>
            </a:pPr>
            <a:r>
              <a:rPr lang="en-US" sz="1599" spc="31" dirty="0">
                <a:solidFill>
                  <a:srgbClr val="4846AB"/>
                </a:solidFill>
                <a:latin typeface="Century Gothic" panose="020B0502020202020204" pitchFamily="34" charset="0"/>
              </a:rPr>
              <a:t>4)Report on CEOP (Child Exploitation Online Prevention - who are a section of the police dedicated to tackling online child abuse and grooming) but be sure to write down the person's online username exactly how it is written so CEOP can try to identify them. Example: If their username is Cu[)[)Ly B3ar don't write 'Cuddly Bear'.</a:t>
            </a:r>
          </a:p>
          <a:p>
            <a:pPr>
              <a:lnSpc>
                <a:spcPts val="2399"/>
              </a:lnSpc>
            </a:pPr>
            <a:endParaRPr lang="en-US" sz="1599" spc="31" dirty="0">
              <a:solidFill>
                <a:srgbClr val="4846AB"/>
              </a:solidFill>
              <a:latin typeface="Century Gothic" panose="020B0502020202020204" pitchFamily="34" charset="0"/>
            </a:endParaRPr>
          </a:p>
          <a:p>
            <a:pPr>
              <a:lnSpc>
                <a:spcPts val="2399"/>
              </a:lnSpc>
            </a:pPr>
            <a:r>
              <a:rPr lang="en-US" sz="1599" spc="31" dirty="0">
                <a:solidFill>
                  <a:srgbClr val="4846AB"/>
                </a:solidFill>
                <a:latin typeface="Century Gothic" panose="020B0502020202020204" pitchFamily="34" charset="0"/>
              </a:rPr>
              <a:t>As always, if you have any concerns about your child’s Online Safety (or any other safeguarding matter), </a:t>
            </a:r>
          </a:p>
          <a:p>
            <a:pPr>
              <a:lnSpc>
                <a:spcPts val="2399"/>
              </a:lnSpc>
            </a:pPr>
            <a:r>
              <a:rPr lang="en-US" sz="1599" spc="31" dirty="0">
                <a:solidFill>
                  <a:srgbClr val="4846AB"/>
                </a:solidFill>
                <a:latin typeface="Century Gothic" panose="020B0502020202020204" pitchFamily="34" charset="0"/>
              </a:rPr>
              <a:t>please do not hesitate to contact the pastoral team on 0121 569 7080</a:t>
            </a:r>
          </a:p>
        </p:txBody>
      </p:sp>
      <p:sp>
        <p:nvSpPr>
          <p:cNvPr id="10" name="Freeform 10"/>
          <p:cNvSpPr/>
          <p:nvPr/>
        </p:nvSpPr>
        <p:spPr>
          <a:xfrm>
            <a:off x="11998900" y="103841"/>
            <a:ext cx="3571918" cy="3272770"/>
          </a:xfrm>
          <a:custGeom>
            <a:avLst/>
            <a:gdLst/>
            <a:ahLst/>
            <a:cxnLst/>
            <a:rect l="l" t="t" r="r" b="b"/>
            <a:pathLst>
              <a:path w="3571918" h="3272770">
                <a:moveTo>
                  <a:pt x="0" y="0"/>
                </a:moveTo>
                <a:lnTo>
                  <a:pt x="3571918" y="0"/>
                </a:lnTo>
                <a:lnTo>
                  <a:pt x="3571918" y="3272770"/>
                </a:lnTo>
                <a:lnTo>
                  <a:pt x="0" y="3272770"/>
                </a:lnTo>
                <a:lnTo>
                  <a:pt x="0" y="0"/>
                </a:lnTo>
                <a:close/>
              </a:path>
            </a:pathLst>
          </a:custGeom>
          <a:blipFill>
            <a:blip r:embed="rId4"/>
            <a:stretch>
              <a:fillRect/>
            </a:stretch>
          </a:blipFill>
        </p:spPr>
      </p:sp>
      <p:sp>
        <p:nvSpPr>
          <p:cNvPr id="11" name="Freeform 11"/>
          <p:cNvSpPr/>
          <p:nvPr/>
        </p:nvSpPr>
        <p:spPr>
          <a:xfrm rot="1371401">
            <a:off x="15172542" y="8058163"/>
            <a:ext cx="3615013" cy="2941717"/>
          </a:xfrm>
          <a:custGeom>
            <a:avLst/>
            <a:gdLst/>
            <a:ahLst/>
            <a:cxnLst/>
            <a:rect l="l" t="t" r="r" b="b"/>
            <a:pathLst>
              <a:path w="3615013" h="2941717">
                <a:moveTo>
                  <a:pt x="0" y="0"/>
                </a:moveTo>
                <a:lnTo>
                  <a:pt x="3615012" y="0"/>
                </a:lnTo>
                <a:lnTo>
                  <a:pt x="3615012" y="2941717"/>
                </a:lnTo>
                <a:lnTo>
                  <a:pt x="0" y="294171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346</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Century Gothic</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June 2023 OS Update for Meadows</dc:title>
  <dc:creator>Georgia Barham</dc:creator>
  <cp:lastModifiedBy>Georgia Barham</cp:lastModifiedBy>
  <cp:revision>3</cp:revision>
  <dcterms:created xsi:type="dcterms:W3CDTF">2006-08-16T00:00:00Z</dcterms:created>
  <dcterms:modified xsi:type="dcterms:W3CDTF">2024-06-10T14:48:27Z</dcterms:modified>
  <dc:identifier>DAFn24S1TT8</dc:identifier>
</cp:coreProperties>
</file>