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5"/>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Poppins Light" charset="1" panose="02000000000000000000"/>
      <p:regular r:id="rId10"/>
    </p:embeddedFont>
    <p:embeddedFont>
      <p:font typeface="Poppins Light Bold" charset="1" panose="02000000000000000000"/>
      <p:regular r:id="rId11"/>
    </p:embeddedFont>
    <p:embeddedFont>
      <p:font typeface="Poppins Medium" charset="1" panose="02000000000000000000"/>
      <p:regular r:id="rId12"/>
    </p:embeddedFont>
    <p:embeddedFont>
      <p:font typeface="Poppins Medium Bold" charset="1" panose="02000000000000000000"/>
      <p:regular r:id="rId13"/>
    </p:embeddedFont>
    <p:embeddedFont>
      <p:font typeface="Poppins Bold" charset="1" panose="0200000000000000000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slides/slide1.xml" Type="http://schemas.openxmlformats.org/officeDocument/2006/relationships/slide"/><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2029725" y="736532"/>
            <a:ext cx="11405197" cy="2114550"/>
          </a:xfrm>
          <a:prstGeom prst="rect">
            <a:avLst/>
          </a:prstGeom>
        </p:spPr>
        <p:txBody>
          <a:bodyPr anchor="t" rtlCol="false" tIns="0" lIns="0" bIns="0" rIns="0">
            <a:spAutoFit/>
          </a:bodyPr>
          <a:lstStyle/>
          <a:p>
            <a:pPr>
              <a:lnSpc>
                <a:spcPts val="8400"/>
              </a:lnSpc>
            </a:pPr>
            <a:r>
              <a:rPr lang="en-US" sz="7000">
                <a:solidFill>
                  <a:srgbClr val="4846AB"/>
                </a:solidFill>
                <a:latin typeface="Poppins Bold Bold"/>
              </a:rPr>
              <a:t>March 2023 Online Safety Update.</a:t>
            </a:r>
          </a:p>
        </p:txBody>
      </p:sp>
      <p:grpSp>
        <p:nvGrpSpPr>
          <p:cNvPr name="Group 3" id="3"/>
          <p:cNvGrpSpPr/>
          <p:nvPr/>
        </p:nvGrpSpPr>
        <p:grpSpPr>
          <a:xfrm rot="0">
            <a:off x="1618168" y="4099188"/>
            <a:ext cx="4264009" cy="996489"/>
            <a:chOff x="0" y="0"/>
            <a:chExt cx="5685345" cy="1328651"/>
          </a:xfrm>
        </p:grpSpPr>
        <p:sp>
          <p:nvSpPr>
            <p:cNvPr name="TextBox 4" id="4"/>
            <p:cNvSpPr txBox="true"/>
            <p:nvPr/>
          </p:nvSpPr>
          <p:spPr>
            <a:xfrm rot="0">
              <a:off x="0" y="-38100"/>
              <a:ext cx="5685342" cy="484293"/>
            </a:xfrm>
            <a:prstGeom prst="rect">
              <a:avLst/>
            </a:prstGeom>
          </p:spPr>
          <p:txBody>
            <a:bodyPr anchor="t" rtlCol="false" tIns="0" lIns="0" bIns="0" rIns="0">
              <a:spAutoFit/>
            </a:bodyPr>
            <a:lstStyle/>
            <a:p>
              <a:pPr>
                <a:lnSpc>
                  <a:spcPts val="3079"/>
                </a:lnSpc>
              </a:pPr>
            </a:p>
          </p:txBody>
        </p:sp>
        <p:sp>
          <p:nvSpPr>
            <p:cNvPr name="TextBox 5" id="5"/>
            <p:cNvSpPr txBox="true"/>
            <p:nvPr/>
          </p:nvSpPr>
          <p:spPr>
            <a:xfrm rot="0">
              <a:off x="3" y="865101"/>
              <a:ext cx="5685342" cy="463550"/>
            </a:xfrm>
            <a:prstGeom prst="rect">
              <a:avLst/>
            </a:prstGeom>
          </p:spPr>
          <p:txBody>
            <a:bodyPr anchor="t" rtlCol="false" tIns="0" lIns="0" bIns="0" rIns="0">
              <a:spAutoFit/>
            </a:bodyPr>
            <a:lstStyle/>
            <a:p>
              <a:pPr>
                <a:lnSpc>
                  <a:spcPts val="3000"/>
                </a:lnSpc>
              </a:pPr>
            </a:p>
          </p:txBody>
        </p:sp>
      </p:grpSp>
      <p:grpSp>
        <p:nvGrpSpPr>
          <p:cNvPr name="Group 6" id="6"/>
          <p:cNvGrpSpPr>
            <a:grpSpLocks noChangeAspect="true"/>
          </p:cNvGrpSpPr>
          <p:nvPr/>
        </p:nvGrpSpPr>
        <p:grpSpPr>
          <a:xfrm rot="0">
            <a:off x="12272720" y="-1955367"/>
            <a:ext cx="8793656" cy="4632620"/>
            <a:chOff x="0" y="0"/>
            <a:chExt cx="1610360" cy="848360"/>
          </a:xfrm>
        </p:grpSpPr>
        <p:sp>
          <p:nvSpPr>
            <p:cNvPr name="Freeform 7" id="7"/>
            <p:cNvSpPr/>
            <p:nvPr/>
          </p:nvSpPr>
          <p:spPr>
            <a:xfrm flipH="false" flipV="false" rot="0">
              <a:off x="-31750" y="0"/>
              <a:ext cx="1675130" cy="880110"/>
            </a:xfrm>
            <a:custGeom>
              <a:avLst/>
              <a:gdLst/>
              <a:ahLst/>
              <a:cxnLst/>
              <a:rect r="r" b="b" t="t" l="l"/>
              <a:pathLst>
                <a:path h="880110" w="167513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5CC4C8"/>
            </a:solidFill>
          </p:spPr>
        </p:sp>
      </p:grpSp>
      <p:sp>
        <p:nvSpPr>
          <p:cNvPr name="TextBox 8" id="8"/>
          <p:cNvSpPr txBox="true"/>
          <p:nvPr/>
        </p:nvSpPr>
        <p:spPr>
          <a:xfrm rot="0">
            <a:off x="886270" y="3096825"/>
            <a:ext cx="16373030" cy="5892165"/>
          </a:xfrm>
          <a:prstGeom prst="rect">
            <a:avLst/>
          </a:prstGeom>
        </p:spPr>
        <p:txBody>
          <a:bodyPr anchor="t" rtlCol="false" tIns="0" lIns="0" bIns="0" rIns="0">
            <a:spAutoFit/>
          </a:bodyPr>
          <a:lstStyle/>
          <a:p>
            <a:pPr>
              <a:lnSpc>
                <a:spcPts val="2399"/>
              </a:lnSpc>
            </a:pPr>
            <a:r>
              <a:rPr lang="en-US" sz="1599" spc="31">
                <a:solidFill>
                  <a:srgbClr val="4846AB"/>
                </a:solidFill>
                <a:latin typeface="Poppins Light"/>
              </a:rPr>
              <a:t>This month's Online Safety theme is ''Fake News'.</a:t>
            </a:r>
          </a:p>
          <a:p>
            <a:pPr>
              <a:lnSpc>
                <a:spcPts val="2399"/>
              </a:lnSpc>
            </a:pPr>
          </a:p>
          <a:p>
            <a:pPr>
              <a:lnSpc>
                <a:spcPts val="2399"/>
              </a:lnSpc>
            </a:pPr>
            <a:r>
              <a:rPr lang="en-US" sz="1599" spc="31">
                <a:solidFill>
                  <a:srgbClr val="4846AB"/>
                </a:solidFill>
                <a:latin typeface="Poppins Light"/>
              </a:rPr>
              <a:t>As you may be aware, there is lots of false information available online - often resembling factual information as it can be found on what look like reputable websites. Many people share 'fake news' on social media without even realising. While some fake news is just silly, spreading fake news can cause real harm to people. Consider what happened when thousands of people shared the fake news that the USA election was 'stolen' from Donald Trump.</a:t>
            </a:r>
          </a:p>
          <a:p>
            <a:pPr>
              <a:lnSpc>
                <a:spcPts val="2399"/>
              </a:lnSpc>
            </a:pPr>
          </a:p>
          <a:p>
            <a:pPr>
              <a:lnSpc>
                <a:spcPts val="2399"/>
              </a:lnSpc>
            </a:pPr>
            <a:r>
              <a:rPr lang="en-US" sz="1599" spc="31">
                <a:solidFill>
                  <a:srgbClr val="4846AB"/>
                </a:solidFill>
                <a:latin typeface="Poppins Light"/>
              </a:rPr>
              <a:t>Children with SEND can sometimes be more vulnerable to believing 'fake news' because they may struggle to recognise when someone is lying, they might be more trusting or they may believe they can trust everything they read online.</a:t>
            </a:r>
          </a:p>
          <a:p>
            <a:pPr>
              <a:lnSpc>
                <a:spcPts val="2399"/>
              </a:lnSpc>
            </a:pPr>
          </a:p>
          <a:p>
            <a:pPr>
              <a:lnSpc>
                <a:spcPts val="2399"/>
              </a:lnSpc>
            </a:pPr>
            <a:r>
              <a:rPr lang="en-US" sz="1599" spc="31">
                <a:solidFill>
                  <a:srgbClr val="4846AB"/>
                </a:solidFill>
                <a:latin typeface="Poppins Light"/>
              </a:rPr>
              <a:t>Below is a helpful article from BBC Newsround which you may wish to read and chat about with your child:</a:t>
            </a:r>
          </a:p>
          <a:p>
            <a:pPr>
              <a:lnSpc>
                <a:spcPts val="2399"/>
              </a:lnSpc>
            </a:pPr>
          </a:p>
          <a:p>
            <a:pPr>
              <a:lnSpc>
                <a:spcPts val="2399"/>
              </a:lnSpc>
            </a:pPr>
            <a:r>
              <a:rPr lang="en-US" sz="1599" spc="31">
                <a:solidFill>
                  <a:srgbClr val="4846AB"/>
                </a:solidFill>
                <a:latin typeface="Poppins Light"/>
              </a:rPr>
              <a:t>https://www.bbc.co.uk/newsround/38906931</a:t>
            </a:r>
          </a:p>
          <a:p>
            <a:pPr>
              <a:lnSpc>
                <a:spcPts val="2399"/>
              </a:lnSpc>
            </a:pPr>
          </a:p>
          <a:p>
            <a:pPr>
              <a:lnSpc>
                <a:spcPts val="2399"/>
              </a:lnSpc>
            </a:pPr>
            <a:r>
              <a:rPr lang="en-US" sz="1599" spc="31">
                <a:solidFill>
                  <a:srgbClr val="4846AB"/>
                </a:solidFill>
                <a:latin typeface="Poppins Light"/>
              </a:rPr>
              <a:t>Top Tips:</a:t>
            </a:r>
          </a:p>
          <a:p>
            <a:pPr marL="345439" indent="-172720" lvl="1">
              <a:lnSpc>
                <a:spcPts val="2399"/>
              </a:lnSpc>
              <a:buFont typeface="Arial"/>
              <a:buChar char="•"/>
            </a:pPr>
            <a:r>
              <a:rPr lang="en-US" sz="1599" spc="31">
                <a:solidFill>
                  <a:srgbClr val="4846AB"/>
                </a:solidFill>
                <a:latin typeface="Poppins Light"/>
              </a:rPr>
              <a:t>Talk to your child about the ways we can tell people are lying...and how we can check if something is true.</a:t>
            </a:r>
          </a:p>
          <a:p>
            <a:pPr marL="345439" indent="-172720" lvl="1">
              <a:lnSpc>
                <a:spcPts val="2399"/>
              </a:lnSpc>
              <a:buFont typeface="Arial"/>
              <a:buChar char="•"/>
            </a:pPr>
            <a:r>
              <a:rPr lang="en-US" sz="1599" spc="31">
                <a:solidFill>
                  <a:srgbClr val="4846AB"/>
                </a:solidFill>
                <a:latin typeface="Poppins Light"/>
              </a:rPr>
              <a:t>Encourage your child to share with you if  they read anything that is shocking, scary or confusing.</a:t>
            </a:r>
          </a:p>
          <a:p>
            <a:pPr marL="345439" indent="-172720" lvl="1">
              <a:lnSpc>
                <a:spcPts val="2399"/>
              </a:lnSpc>
              <a:buFont typeface="Arial"/>
              <a:buChar char="•"/>
            </a:pPr>
            <a:r>
              <a:rPr lang="en-US" sz="1599" spc="31">
                <a:solidFill>
                  <a:srgbClr val="4846AB"/>
                </a:solidFill>
                <a:latin typeface="Poppins Light"/>
              </a:rPr>
              <a:t>Monitor their social media use and perhaps set a rule that you need to be next to them while they are scrolling down their feed.</a:t>
            </a:r>
          </a:p>
          <a:p>
            <a:pPr>
              <a:lnSpc>
                <a:spcPts val="2399"/>
              </a:lnSpc>
            </a:pPr>
          </a:p>
          <a:p>
            <a:pPr>
              <a:lnSpc>
                <a:spcPts val="2399"/>
              </a:lnSpc>
            </a:pPr>
            <a:r>
              <a:rPr lang="en-US" sz="1599" spc="31">
                <a:solidFill>
                  <a:srgbClr val="4846AB"/>
                </a:solidFill>
                <a:latin typeface="Poppins Light"/>
              </a:rPr>
              <a:t>As always, if </a:t>
            </a:r>
            <a:r>
              <a:rPr lang="en-US" sz="1599" spc="31">
                <a:solidFill>
                  <a:srgbClr val="4846AB"/>
                </a:solidFill>
                <a:latin typeface="Poppins Light"/>
              </a:rPr>
              <a:t>you have any concerns about your child’s Online Safety (or any other safeguarding matter), </a:t>
            </a:r>
          </a:p>
          <a:p>
            <a:pPr>
              <a:lnSpc>
                <a:spcPts val="2399"/>
              </a:lnSpc>
            </a:pPr>
            <a:r>
              <a:rPr lang="en-US" sz="1599" spc="31">
                <a:solidFill>
                  <a:srgbClr val="4846AB"/>
                </a:solidFill>
                <a:latin typeface="Poppins Light"/>
              </a:rPr>
              <a:t>please do not hesitate to contact the pastoral team on 0121 569 7080</a:t>
            </a:r>
          </a:p>
        </p:txBody>
      </p:sp>
      <p:sp>
        <p:nvSpPr>
          <p:cNvPr name="Freeform 9" id="9"/>
          <p:cNvSpPr/>
          <p:nvPr/>
        </p:nvSpPr>
        <p:spPr>
          <a:xfrm flipH="false" flipV="false" rot="7642996">
            <a:off x="-1189557" y="138725"/>
            <a:ext cx="3838168" cy="1779951"/>
          </a:xfrm>
          <a:custGeom>
            <a:avLst/>
            <a:gdLst/>
            <a:ahLst/>
            <a:cxnLst/>
            <a:rect r="r" b="b" t="t" l="l"/>
            <a:pathLst>
              <a:path h="1779951" w="3838168">
                <a:moveTo>
                  <a:pt x="0" y="0"/>
                </a:moveTo>
                <a:lnTo>
                  <a:pt x="3838168" y="0"/>
                </a:lnTo>
                <a:lnTo>
                  <a:pt x="3838168" y="1779950"/>
                </a:lnTo>
                <a:lnTo>
                  <a:pt x="0" y="177995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11855977" y="94652"/>
            <a:ext cx="5258509" cy="3398311"/>
          </a:xfrm>
          <a:custGeom>
            <a:avLst/>
            <a:gdLst/>
            <a:ahLst/>
            <a:cxnLst/>
            <a:rect r="r" b="b" t="t" l="l"/>
            <a:pathLst>
              <a:path h="3398311" w="5258509">
                <a:moveTo>
                  <a:pt x="0" y="0"/>
                </a:moveTo>
                <a:lnTo>
                  <a:pt x="5258509" y="0"/>
                </a:lnTo>
                <a:lnTo>
                  <a:pt x="5258509" y="3398311"/>
                </a:lnTo>
                <a:lnTo>
                  <a:pt x="0" y="339831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4485231" y="6403794"/>
            <a:ext cx="3974318" cy="4047498"/>
          </a:xfrm>
          <a:custGeom>
            <a:avLst/>
            <a:gdLst/>
            <a:ahLst/>
            <a:cxnLst/>
            <a:rect r="r" b="b" t="t" l="l"/>
            <a:pathLst>
              <a:path h="4047498" w="3974318">
                <a:moveTo>
                  <a:pt x="0" y="0"/>
                </a:moveTo>
                <a:lnTo>
                  <a:pt x="3974319" y="0"/>
                </a:lnTo>
                <a:lnTo>
                  <a:pt x="3974319" y="4047498"/>
                </a:lnTo>
                <a:lnTo>
                  <a:pt x="0" y="404749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DAFn2iB6fEQ</dc:identifier>
  <dcterms:modified xsi:type="dcterms:W3CDTF">2011-08-01T06:04:30Z</dcterms:modified>
  <cp:revision>1</cp:revision>
  <dc:title>March 2023 OS Update for Meadows</dc:title>
</cp:coreProperties>
</file>