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210" y="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ww.childnet.com/resources/family-agreem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29724" y="736532"/>
            <a:ext cx="1061577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b="1" dirty="0">
                <a:solidFill>
                  <a:srgbClr val="4846AB"/>
                </a:solidFill>
                <a:latin typeface="Century Gothic" panose="020B0502020202020204" pitchFamily="34" charset="0"/>
              </a:rPr>
              <a:t>May 2024 Online Safety Update.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2272720" y="-1955367"/>
            <a:ext cx="8793656" cy="4632620"/>
            <a:chOff x="0" y="0"/>
            <a:chExt cx="1610360" cy="848360"/>
          </a:xfrm>
        </p:grpSpPr>
        <p:sp>
          <p:nvSpPr>
            <p:cNvPr id="4" name="Freeform 4"/>
            <p:cNvSpPr/>
            <p:nvPr/>
          </p:nvSpPr>
          <p:spPr>
            <a:xfrm>
              <a:off x="-31750" y="0"/>
              <a:ext cx="1675130" cy="880110"/>
            </a:xfrm>
            <a:custGeom>
              <a:avLst/>
              <a:gdLst/>
              <a:ahLst/>
              <a:cxnLst/>
              <a:rect l="l" t="t" r="r" b="b"/>
              <a:pathLst>
                <a:path w="1675130" h="880110">
                  <a:moveTo>
                    <a:pt x="266700" y="848360"/>
                  </a:moveTo>
                  <a:cubicBezTo>
                    <a:pt x="236220" y="848360"/>
                    <a:pt x="205740" y="842010"/>
                    <a:pt x="175260" y="829310"/>
                  </a:cubicBezTo>
                  <a:cubicBezTo>
                    <a:pt x="55880" y="778510"/>
                    <a:pt x="0" y="641350"/>
                    <a:pt x="50800" y="521970"/>
                  </a:cubicBezTo>
                  <a:cubicBezTo>
                    <a:pt x="184150" y="204470"/>
                    <a:pt x="492760" y="0"/>
                    <a:pt x="836930" y="0"/>
                  </a:cubicBezTo>
                  <a:cubicBezTo>
                    <a:pt x="1181100" y="0"/>
                    <a:pt x="1489710" y="204470"/>
                    <a:pt x="1624330" y="521970"/>
                  </a:cubicBezTo>
                  <a:cubicBezTo>
                    <a:pt x="1675130" y="641350"/>
                    <a:pt x="1619250" y="779780"/>
                    <a:pt x="1499870" y="829310"/>
                  </a:cubicBezTo>
                  <a:cubicBezTo>
                    <a:pt x="1380490" y="880110"/>
                    <a:pt x="1242060" y="824230"/>
                    <a:pt x="1192530" y="704850"/>
                  </a:cubicBezTo>
                  <a:cubicBezTo>
                    <a:pt x="1131570" y="562610"/>
                    <a:pt x="991870" y="469900"/>
                    <a:pt x="836930" y="469900"/>
                  </a:cubicBezTo>
                  <a:cubicBezTo>
                    <a:pt x="681990" y="469900"/>
                    <a:pt x="543560" y="562610"/>
                    <a:pt x="482600" y="704850"/>
                  </a:cubicBezTo>
                  <a:cubicBezTo>
                    <a:pt x="445770" y="793750"/>
                    <a:pt x="358140" y="848360"/>
                    <a:pt x="266700" y="848360"/>
                  </a:cubicBezTo>
                  <a:close/>
                </a:path>
              </a:pathLst>
            </a:custGeom>
            <a:solidFill>
              <a:srgbClr val="FF914D"/>
            </a:solidFill>
          </p:spPr>
        </p:sp>
      </p:grpSp>
      <p:sp>
        <p:nvSpPr>
          <p:cNvPr id="5" name="Freeform 5"/>
          <p:cNvSpPr/>
          <p:nvPr/>
        </p:nvSpPr>
        <p:spPr>
          <a:xfrm rot="7642996">
            <a:off x="-1189557" y="138725"/>
            <a:ext cx="3838168" cy="1779951"/>
          </a:xfrm>
          <a:custGeom>
            <a:avLst/>
            <a:gdLst/>
            <a:ahLst/>
            <a:cxnLst/>
            <a:rect l="l" t="t" r="r" b="b"/>
            <a:pathLst>
              <a:path w="3838168" h="1779951">
                <a:moveTo>
                  <a:pt x="0" y="0"/>
                </a:moveTo>
                <a:lnTo>
                  <a:pt x="3838168" y="0"/>
                </a:lnTo>
                <a:lnTo>
                  <a:pt x="3838168" y="1779950"/>
                </a:lnTo>
                <a:lnTo>
                  <a:pt x="0" y="1779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18168" y="4099188"/>
            <a:ext cx="4264009" cy="996489"/>
            <a:chOff x="0" y="0"/>
            <a:chExt cx="5685345" cy="1328651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5685342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" y="865101"/>
              <a:ext cx="5685342" cy="463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86270" y="3414086"/>
            <a:ext cx="16373030" cy="573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This month's Online Safety theme is  'Setting Internet Rules'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Many children with SEND greatly benefit from clear, black-white-rules rules and easy to follow routines. These can also really help your child when they are navigating devices and the internet for the first time.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It can be helpful to come up with a set of 'Family Rules' so you can model good practices to your child and they don't feel singled out. There are some very good ideas here and a helpful template that you could use:</a:t>
            </a:r>
          </a:p>
          <a:p>
            <a:pPr>
              <a:lnSpc>
                <a:spcPts val="2549"/>
              </a:lnSpc>
            </a:pPr>
            <a:r>
              <a:rPr lang="en-US" sz="1699" u="sng" spc="33" dirty="0">
                <a:solidFill>
                  <a:srgbClr val="4846AB"/>
                </a:solidFill>
                <a:latin typeface="Century Gothic" panose="020B0502020202020204" pitchFamily="34" charset="0"/>
                <a:hlinkClick r:id="rId4" tooltip="https://www.childnet.com/resources/family-agreement/"/>
              </a:rPr>
              <a:t>Family agreement | </a:t>
            </a:r>
            <a:r>
              <a:rPr lang="en-US" sz="1699" u="sng" spc="33" dirty="0" err="1">
                <a:solidFill>
                  <a:srgbClr val="4846AB"/>
                </a:solidFill>
                <a:latin typeface="Century Gothic" panose="020B0502020202020204" pitchFamily="34" charset="0"/>
                <a:hlinkClick r:id="rId4" tooltip="https://www.childnet.com/resources/family-agreement/"/>
              </a:rPr>
              <a:t>Childnet</a:t>
            </a: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 -You could even make them into a poster that you and your child could decorate and sign.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Some helpful starters could be: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1) Use our phone/device in the living room (so you can monitor them!)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2)Turn off devices 1 hour before bedtime (so your child's eyes and attention levels can slow down before sleep)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3)Don't talk to strangers online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4)Check with parents before we post online</a:t>
            </a:r>
          </a:p>
          <a:p>
            <a:pPr>
              <a:lnSpc>
                <a:spcPts val="2549"/>
              </a:lnSpc>
            </a:pPr>
            <a:endParaRPr lang="en-US" sz="1699" spc="33" dirty="0">
              <a:solidFill>
                <a:srgbClr val="4846AB"/>
              </a:solidFill>
              <a:latin typeface="Century Gothic" panose="020B0502020202020204" pitchFamily="34" charset="0"/>
            </a:endParaRP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As always, if you have any concerns about your child’s Online Safety (or any other safeguarding matter), </a:t>
            </a:r>
          </a:p>
          <a:p>
            <a:pPr>
              <a:lnSpc>
                <a:spcPts val="2549"/>
              </a:lnSpc>
            </a:pPr>
            <a:r>
              <a:rPr lang="en-US" sz="1699" spc="33" dirty="0">
                <a:solidFill>
                  <a:srgbClr val="4846AB"/>
                </a:solidFill>
                <a:latin typeface="Century Gothic" panose="020B0502020202020204" pitchFamily="34" charset="0"/>
              </a:rPr>
              <a:t>please do not hesitate to contact the pastoral team on 0121 569 7080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273806" y="5512446"/>
            <a:ext cx="5196793" cy="4774554"/>
          </a:xfrm>
          <a:custGeom>
            <a:avLst/>
            <a:gdLst/>
            <a:ahLst/>
            <a:cxnLst/>
            <a:rect l="l" t="t" r="r" b="b"/>
            <a:pathLst>
              <a:path w="5196793" h="4774554">
                <a:moveTo>
                  <a:pt x="0" y="0"/>
                </a:moveTo>
                <a:lnTo>
                  <a:pt x="5196793" y="0"/>
                </a:lnTo>
                <a:lnTo>
                  <a:pt x="5196793" y="4774554"/>
                </a:lnTo>
                <a:lnTo>
                  <a:pt x="0" y="47745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2645503" y="0"/>
            <a:ext cx="3665913" cy="4114800"/>
          </a:xfrm>
          <a:custGeom>
            <a:avLst/>
            <a:gdLst/>
            <a:ahLst/>
            <a:cxnLst/>
            <a:rect l="l" t="t" r="r" b="b"/>
            <a:pathLst>
              <a:path w="3665913" h="4114800">
                <a:moveTo>
                  <a:pt x="3665913" y="0"/>
                </a:moveTo>
                <a:lnTo>
                  <a:pt x="0" y="0"/>
                </a:lnTo>
                <a:lnTo>
                  <a:pt x="0" y="4114800"/>
                </a:lnTo>
                <a:lnTo>
                  <a:pt x="3665913" y="4114800"/>
                </a:lnTo>
                <a:lnTo>
                  <a:pt x="366591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2023 OS Update for Meadows</dc:title>
  <dc:creator>Georgia Barham</dc:creator>
  <cp:lastModifiedBy>Georgia Barham</cp:lastModifiedBy>
  <cp:revision>3</cp:revision>
  <dcterms:created xsi:type="dcterms:W3CDTF">2006-08-16T00:00:00Z</dcterms:created>
  <dcterms:modified xsi:type="dcterms:W3CDTF">2024-06-10T14:48:51Z</dcterms:modified>
  <dc:identifier>DAFn2vA-H3w</dc:identifier>
</cp:coreProperties>
</file>