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Light" charset="1" panose="02000000000000000000"/>
      <p:regular r:id="rId10"/>
    </p:embeddedFont>
    <p:embeddedFont>
      <p:font typeface="Poppins Light Bold" charset="1" panose="02000000000000000000"/>
      <p:regular r:id="rId11"/>
    </p:embeddedFont>
    <p:embeddedFont>
      <p:font typeface="Poppins Medium" charset="1" panose="02000000000000000000"/>
      <p:regular r:id="rId12"/>
    </p:embeddedFont>
    <p:embeddedFont>
      <p:font typeface="Poppins Medium Bold" charset="1" panose="02000000000000000000"/>
      <p:regular r:id="rId13"/>
    </p:embeddedFont>
    <p:embeddedFont>
      <p:font typeface="Poppins Bold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https://parentzone.org.uk/article/pegi-games-ratings" TargetMode="External" Type="http://schemas.openxmlformats.org/officeDocument/2006/relationships/hyperlink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5.png" Type="http://schemas.openxmlformats.org/officeDocument/2006/relationships/image"/><Relationship Id="rId8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3409" y="562704"/>
            <a:ext cx="11405197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4846AB"/>
                </a:solidFill>
                <a:latin typeface="Poppins Bold Bold"/>
              </a:rPr>
              <a:t>November 2023 Online Safety Update.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18168" y="4099188"/>
            <a:ext cx="4264009" cy="996489"/>
            <a:chOff x="0" y="0"/>
            <a:chExt cx="5685345" cy="132865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5685342" cy="4842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79"/>
                </a:lnSpc>
              </a:pP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3" y="865101"/>
              <a:ext cx="5685342" cy="463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000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2272720" y="-2010565"/>
            <a:ext cx="8793656" cy="4632620"/>
            <a:chOff x="0" y="0"/>
            <a:chExt cx="1610360" cy="8483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31750" y="0"/>
              <a:ext cx="1675130" cy="880110"/>
            </a:xfrm>
            <a:custGeom>
              <a:avLst/>
              <a:gdLst/>
              <a:ahLst/>
              <a:cxnLst/>
              <a:rect r="r" b="b" t="t" l="l"/>
              <a:pathLst>
                <a:path h="880110" w="167513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E66F25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920409" y="1028700"/>
            <a:ext cx="1498279" cy="1498279"/>
          </a:xfrm>
          <a:custGeom>
            <a:avLst/>
            <a:gdLst/>
            <a:ahLst/>
            <a:cxnLst/>
            <a:rect r="r" b="b" t="t" l="l"/>
            <a:pathLst>
              <a:path h="1498279" w="1498279">
                <a:moveTo>
                  <a:pt x="0" y="0"/>
                </a:moveTo>
                <a:lnTo>
                  <a:pt x="1498279" y="0"/>
                </a:lnTo>
                <a:lnTo>
                  <a:pt x="1498279" y="1498279"/>
                </a:lnTo>
                <a:lnTo>
                  <a:pt x="0" y="14982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88088" y="3326948"/>
            <a:ext cx="16230600" cy="6145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50"/>
              </a:lnSpc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This month's Online Safety theme is 'Age-appropriate Content.</a:t>
            </a:r>
          </a:p>
          <a:p>
            <a:pPr>
              <a:lnSpc>
                <a:spcPts val="2550"/>
              </a:lnSpc>
            </a:pPr>
          </a:p>
          <a:p>
            <a:pPr>
              <a:lnSpc>
                <a:spcPts val="2550"/>
              </a:lnSpc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As the nights are drawing in, chances are we spend more time inside - hopefully snuggled up on the sofa with some snacks. Your child also probably has their own favourite programmes and online content they like to watch.</a:t>
            </a:r>
          </a:p>
          <a:p>
            <a:pPr>
              <a:lnSpc>
                <a:spcPts val="2550"/>
              </a:lnSpc>
            </a:pPr>
          </a:p>
          <a:p>
            <a:pPr>
              <a:lnSpc>
                <a:spcPts val="2550"/>
              </a:lnSpc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It can be difficult to work out what is appropriate for your child - particularly for those with SEND who may have a difference in their chronological age versus their developmental and emotional age. Something that might not bother another child their age could make them feel shocked, scared or confused for example.</a:t>
            </a:r>
          </a:p>
          <a:p>
            <a:pPr>
              <a:lnSpc>
                <a:spcPts val="2550"/>
              </a:lnSpc>
            </a:pPr>
          </a:p>
          <a:p>
            <a:pPr>
              <a:lnSpc>
                <a:spcPts val="2550"/>
              </a:lnSpc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Try the following tips for ensuring you are happy that what your child is watching is safe and appropriate for them:</a:t>
            </a:r>
          </a:p>
          <a:p>
            <a:pPr marL="367034" indent="-183517" lvl="1">
              <a:lnSpc>
                <a:spcPts val="2550"/>
              </a:lnSpc>
              <a:buFont typeface="Arial"/>
              <a:buChar char="•"/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Download YouTube kids rather than regular YouTube as inappropriate and adult videos are filtered out.</a:t>
            </a:r>
          </a:p>
          <a:p>
            <a:pPr marL="367034" indent="-183517" lvl="1">
              <a:lnSpc>
                <a:spcPts val="2550"/>
              </a:lnSpc>
              <a:buFont typeface="Arial"/>
              <a:buChar char="•"/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Try setting up their own kids Netflix account so they are less likely to click on adult programmes</a:t>
            </a:r>
          </a:p>
          <a:p>
            <a:pPr marL="367034" indent="-183517" lvl="1">
              <a:lnSpc>
                <a:spcPts val="2550"/>
              </a:lnSpc>
              <a:buFont typeface="Arial"/>
              <a:buChar char="•"/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Check out this website for the PEGI ratings  of online and video games  - PEGI ratings are like the age certificate for games and can help you to avoid inappropriate, violent or sexual games for example: </a:t>
            </a:r>
            <a:r>
              <a:rPr lang="en-US" sz="1700" spc="34" u="sng">
                <a:solidFill>
                  <a:srgbClr val="4846AB"/>
                </a:solidFill>
                <a:latin typeface="Poppins Light"/>
                <a:hlinkClick r:id="rId4" tooltip="https://parentzone.org.uk/article/pegi-games-ratings"/>
              </a:rPr>
              <a:t>PEGI game ratings | Parent Zone</a:t>
            </a:r>
          </a:p>
          <a:p>
            <a:pPr marL="367034" indent="-183517" lvl="1">
              <a:lnSpc>
                <a:spcPts val="2550"/>
              </a:lnSpc>
              <a:buFont typeface="Arial"/>
              <a:buChar char="•"/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Remember that no filtering service is 100% perfect and inappropriate content can sometimes slip through - the best thing to do is monitor what your child accesses - and talk to them about what they like to watch!</a:t>
            </a:r>
          </a:p>
          <a:p>
            <a:pPr>
              <a:lnSpc>
                <a:spcPts val="2550"/>
              </a:lnSpc>
            </a:pPr>
          </a:p>
          <a:p>
            <a:pPr>
              <a:lnSpc>
                <a:spcPts val="2550"/>
              </a:lnSpc>
            </a:pPr>
            <a:r>
              <a:rPr lang="en-US" sz="1700" spc="34">
                <a:solidFill>
                  <a:srgbClr val="4846AB"/>
                </a:solidFill>
                <a:latin typeface="Poppins Light"/>
              </a:rPr>
              <a:t>If you have any concerns about your child’s Online Safety (or any other safeguarding matter), please do not hesitate to contact the pastoral team on 0121 569 7080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0800000">
            <a:off x="15925789" y="5564882"/>
            <a:ext cx="2985798" cy="1384664"/>
          </a:xfrm>
          <a:custGeom>
            <a:avLst/>
            <a:gdLst/>
            <a:ahLst/>
            <a:cxnLst/>
            <a:rect r="r" b="b" t="t" l="l"/>
            <a:pathLst>
              <a:path h="1384664" w="2985798">
                <a:moveTo>
                  <a:pt x="0" y="0"/>
                </a:moveTo>
                <a:lnTo>
                  <a:pt x="2985797" y="0"/>
                </a:lnTo>
                <a:lnTo>
                  <a:pt x="2985797" y="1384664"/>
                </a:lnTo>
                <a:lnTo>
                  <a:pt x="0" y="1384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7642996">
            <a:off x="-1482936" y="-42799"/>
            <a:ext cx="3838168" cy="1779951"/>
          </a:xfrm>
          <a:custGeom>
            <a:avLst/>
            <a:gdLst/>
            <a:ahLst/>
            <a:cxnLst/>
            <a:rect r="r" b="b" t="t" l="l"/>
            <a:pathLst>
              <a:path h="1779951" w="3838168">
                <a:moveTo>
                  <a:pt x="0" y="0"/>
                </a:moveTo>
                <a:lnTo>
                  <a:pt x="3838169" y="0"/>
                </a:lnTo>
                <a:lnTo>
                  <a:pt x="3838169" y="1779951"/>
                </a:lnTo>
                <a:lnTo>
                  <a:pt x="0" y="17799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47644" y="-495945"/>
            <a:ext cx="4340356" cy="4231847"/>
          </a:xfrm>
          <a:custGeom>
            <a:avLst/>
            <a:gdLst/>
            <a:ahLst/>
            <a:cxnLst/>
            <a:rect r="r" b="b" t="t" l="l"/>
            <a:pathLst>
              <a:path h="4231847" w="4340356">
                <a:moveTo>
                  <a:pt x="0" y="0"/>
                </a:moveTo>
                <a:lnTo>
                  <a:pt x="4340356" y="0"/>
                </a:lnTo>
                <a:lnTo>
                  <a:pt x="4340356" y="4231847"/>
                </a:lnTo>
                <a:lnTo>
                  <a:pt x="0" y="42318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DAFn2CAj4QE</dc:identifier>
  <dcterms:modified xsi:type="dcterms:W3CDTF">2011-08-01T06:04:30Z</dcterms:modified>
  <cp:revision>1</cp:revision>
  <dc:title>Nov 2023 OS Update for Meadows</dc:title>
</cp:coreProperties>
</file>