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Light" charset="1" panose="02000000000000000000"/>
      <p:regular r:id="rId10"/>
    </p:embeddedFont>
    <p:embeddedFont>
      <p:font typeface="Poppins Light Bold" charset="1" panose="02000000000000000000"/>
      <p:regular r:id="rId11"/>
    </p:embeddedFont>
    <p:embeddedFont>
      <p:font typeface="Poppins Medium" charset="1" panose="02000000000000000000"/>
      <p:regular r:id="rId12"/>
    </p:embeddedFont>
    <p:embeddedFont>
      <p:font typeface="Poppins Medium Bold" charset="1" panose="02000000000000000000"/>
      <p:regular r:id="rId13"/>
    </p:embeddedFont>
    <p:embeddedFont>
      <p:font typeface="Poppins Bold"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423409" y="562704"/>
            <a:ext cx="11405197" cy="2114550"/>
          </a:xfrm>
          <a:prstGeom prst="rect">
            <a:avLst/>
          </a:prstGeom>
        </p:spPr>
        <p:txBody>
          <a:bodyPr anchor="t" rtlCol="false" tIns="0" lIns="0" bIns="0" rIns="0">
            <a:spAutoFit/>
          </a:bodyPr>
          <a:lstStyle/>
          <a:p>
            <a:pPr>
              <a:lnSpc>
                <a:spcPts val="8400"/>
              </a:lnSpc>
            </a:pPr>
            <a:r>
              <a:rPr lang="en-US" sz="7000">
                <a:solidFill>
                  <a:srgbClr val="4846AB"/>
                </a:solidFill>
                <a:latin typeface="Poppins Bold Bold"/>
              </a:rPr>
              <a:t>October 2023 Online Safety Update.</a:t>
            </a:r>
          </a:p>
        </p:txBody>
      </p:sp>
      <p:grpSp>
        <p:nvGrpSpPr>
          <p:cNvPr name="Group 3" id="3"/>
          <p:cNvGrpSpPr/>
          <p:nvPr/>
        </p:nvGrpSpPr>
        <p:grpSpPr>
          <a:xfrm rot="0">
            <a:off x="1618168" y="4099188"/>
            <a:ext cx="4264009" cy="996489"/>
            <a:chOff x="0" y="0"/>
            <a:chExt cx="5685345" cy="1328651"/>
          </a:xfrm>
        </p:grpSpPr>
        <p:sp>
          <p:nvSpPr>
            <p:cNvPr name="TextBox 4" id="4"/>
            <p:cNvSpPr txBox="true"/>
            <p:nvPr/>
          </p:nvSpPr>
          <p:spPr>
            <a:xfrm rot="0">
              <a:off x="0" y="-38100"/>
              <a:ext cx="5685342" cy="484293"/>
            </a:xfrm>
            <a:prstGeom prst="rect">
              <a:avLst/>
            </a:prstGeom>
          </p:spPr>
          <p:txBody>
            <a:bodyPr anchor="t" rtlCol="false" tIns="0" lIns="0" bIns="0" rIns="0">
              <a:spAutoFit/>
            </a:bodyPr>
            <a:lstStyle/>
            <a:p>
              <a:pPr>
                <a:lnSpc>
                  <a:spcPts val="3079"/>
                </a:lnSpc>
              </a:pPr>
            </a:p>
          </p:txBody>
        </p:sp>
        <p:sp>
          <p:nvSpPr>
            <p:cNvPr name="TextBox 5" id="5"/>
            <p:cNvSpPr txBox="true"/>
            <p:nvPr/>
          </p:nvSpPr>
          <p:spPr>
            <a:xfrm rot="0">
              <a:off x="3" y="865101"/>
              <a:ext cx="5685342" cy="463550"/>
            </a:xfrm>
            <a:prstGeom prst="rect">
              <a:avLst/>
            </a:prstGeom>
          </p:spPr>
          <p:txBody>
            <a:bodyPr anchor="t" rtlCol="false" tIns="0" lIns="0" bIns="0" rIns="0">
              <a:spAutoFit/>
            </a:bodyPr>
            <a:lstStyle/>
            <a:p>
              <a:pPr>
                <a:lnSpc>
                  <a:spcPts val="3000"/>
                </a:lnSpc>
              </a:pPr>
            </a:p>
          </p:txBody>
        </p:sp>
      </p:grpSp>
      <p:grpSp>
        <p:nvGrpSpPr>
          <p:cNvPr name="Group 6" id="6"/>
          <p:cNvGrpSpPr>
            <a:grpSpLocks noChangeAspect="true"/>
          </p:cNvGrpSpPr>
          <p:nvPr/>
        </p:nvGrpSpPr>
        <p:grpSpPr>
          <a:xfrm rot="0">
            <a:off x="12272720" y="-2010565"/>
            <a:ext cx="8793656" cy="4632620"/>
            <a:chOff x="0" y="0"/>
            <a:chExt cx="1610360" cy="848360"/>
          </a:xfrm>
        </p:grpSpPr>
        <p:sp>
          <p:nvSpPr>
            <p:cNvPr name="Freeform 7" id="7"/>
            <p:cNvSpPr/>
            <p:nvPr/>
          </p:nvSpPr>
          <p:spPr>
            <a:xfrm flipH="false" flipV="false" rot="0">
              <a:off x="-31750" y="0"/>
              <a:ext cx="1675130" cy="880110"/>
            </a:xfrm>
            <a:custGeom>
              <a:avLst/>
              <a:gdLst/>
              <a:ahLst/>
              <a:cxnLst/>
              <a:rect r="r" b="b" t="t" l="l"/>
              <a:pathLst>
                <a:path h="880110" w="167513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7A8830"/>
            </a:solidFill>
          </p:spPr>
        </p:sp>
      </p:grpSp>
      <p:sp>
        <p:nvSpPr>
          <p:cNvPr name="Freeform 8" id="8"/>
          <p:cNvSpPr/>
          <p:nvPr/>
        </p:nvSpPr>
        <p:spPr>
          <a:xfrm flipH="false" flipV="false" rot="0">
            <a:off x="15920409" y="1028700"/>
            <a:ext cx="1498279" cy="1498279"/>
          </a:xfrm>
          <a:custGeom>
            <a:avLst/>
            <a:gdLst/>
            <a:ahLst/>
            <a:cxnLst/>
            <a:rect r="r" b="b" t="t" l="l"/>
            <a:pathLst>
              <a:path h="1498279" w="1498279">
                <a:moveTo>
                  <a:pt x="0" y="0"/>
                </a:moveTo>
                <a:lnTo>
                  <a:pt x="1498279" y="0"/>
                </a:lnTo>
                <a:lnTo>
                  <a:pt x="1498279" y="1498279"/>
                </a:lnTo>
                <a:lnTo>
                  <a:pt x="0" y="1498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188088" y="3003098"/>
            <a:ext cx="16230600" cy="6793229"/>
          </a:xfrm>
          <a:prstGeom prst="rect">
            <a:avLst/>
          </a:prstGeom>
        </p:spPr>
        <p:txBody>
          <a:bodyPr anchor="t" rtlCol="false" tIns="0" lIns="0" bIns="0" rIns="0">
            <a:spAutoFit/>
          </a:bodyPr>
          <a:lstStyle/>
          <a:p>
            <a:pPr>
              <a:lnSpc>
                <a:spcPts val="2550"/>
              </a:lnSpc>
            </a:pPr>
            <a:r>
              <a:rPr lang="en-US" sz="1700" spc="34">
                <a:solidFill>
                  <a:srgbClr val="4846AB"/>
                </a:solidFill>
                <a:latin typeface="Poppins Light"/>
              </a:rPr>
              <a:t>This month's Online Safety theme is 'Online Challenges and Pranks'</a:t>
            </a:r>
          </a:p>
          <a:p>
            <a:pPr>
              <a:lnSpc>
                <a:spcPts val="2550"/>
              </a:lnSpc>
            </a:pPr>
            <a:r>
              <a:rPr lang="en-US" sz="1700" spc="34">
                <a:solidFill>
                  <a:srgbClr val="4846AB"/>
                </a:solidFill>
                <a:latin typeface="Poppins Light"/>
              </a:rPr>
              <a:t>Many of us may have tried out some online challenges - remember the Ice Bucket Challenge? Many of them are fun, harmless and might even raise money for charity. </a:t>
            </a:r>
          </a:p>
          <a:p>
            <a:pPr>
              <a:lnSpc>
                <a:spcPts val="2550"/>
              </a:lnSpc>
            </a:pPr>
            <a:r>
              <a:rPr lang="en-US" sz="1700" spc="34">
                <a:solidFill>
                  <a:srgbClr val="4846AB"/>
                </a:solidFill>
                <a:latin typeface="Poppins Light"/>
              </a:rPr>
              <a:t>However, others on social media can challenge young people to take part in pranks and challenges which can be more risky and even harmful.</a:t>
            </a:r>
          </a:p>
          <a:p>
            <a:pPr>
              <a:lnSpc>
                <a:spcPts val="2550"/>
              </a:lnSpc>
            </a:pPr>
            <a:r>
              <a:rPr lang="en-US" sz="1700" spc="34">
                <a:solidFill>
                  <a:srgbClr val="4846AB"/>
                </a:solidFill>
                <a:latin typeface="Poppins Light"/>
              </a:rPr>
              <a:t>Some online pranks and challenges have even sadly led to children losing their lives.</a:t>
            </a:r>
          </a:p>
          <a:p>
            <a:pPr>
              <a:lnSpc>
                <a:spcPts val="2550"/>
              </a:lnSpc>
            </a:pPr>
          </a:p>
          <a:p>
            <a:pPr>
              <a:lnSpc>
                <a:spcPts val="2550"/>
              </a:lnSpc>
            </a:pPr>
            <a:r>
              <a:rPr lang="en-US" sz="1700" spc="34">
                <a:solidFill>
                  <a:srgbClr val="4846AB"/>
                </a:solidFill>
                <a:latin typeface="Poppins Light"/>
              </a:rPr>
              <a:t>This month, Halloween and the run up to Bonfire Night can sometimes lead young people to do silly pranks. The ability to film and post these on social media can then lead to even sillier pranks being done in the hope of gaining attention, followers and likes.</a:t>
            </a:r>
          </a:p>
          <a:p>
            <a:pPr>
              <a:lnSpc>
                <a:spcPts val="2550"/>
              </a:lnSpc>
            </a:pPr>
            <a:r>
              <a:rPr lang="en-US" sz="1700" spc="34">
                <a:solidFill>
                  <a:srgbClr val="4846AB"/>
                </a:solidFill>
                <a:latin typeface="Poppins Light"/>
              </a:rPr>
              <a:t>Why is this relevant for us?</a:t>
            </a:r>
          </a:p>
          <a:p>
            <a:pPr>
              <a:lnSpc>
                <a:spcPts val="2550"/>
              </a:lnSpc>
            </a:pPr>
            <a:r>
              <a:rPr lang="en-US" sz="1700" spc="34">
                <a:solidFill>
                  <a:srgbClr val="4846AB"/>
                </a:solidFill>
                <a:latin typeface="Poppins Light"/>
              </a:rPr>
              <a:t>Children with SEND can sometimes lack inhibitions or the ability to think ahead to te consequences of their actions. They may also be more vulnerable to others trying to lead them astray, especially if they struggle with feeling 'different' or feel isolated.</a:t>
            </a:r>
          </a:p>
          <a:p>
            <a:pPr>
              <a:lnSpc>
                <a:spcPts val="2550"/>
              </a:lnSpc>
            </a:pPr>
          </a:p>
          <a:p>
            <a:pPr>
              <a:lnSpc>
                <a:spcPts val="2550"/>
              </a:lnSpc>
            </a:pPr>
            <a:r>
              <a:rPr lang="en-US" sz="1700" spc="34">
                <a:solidFill>
                  <a:srgbClr val="4846AB"/>
                </a:solidFill>
                <a:latin typeface="Poppins Light"/>
              </a:rPr>
              <a:t>A few top tips:</a:t>
            </a:r>
          </a:p>
          <a:p>
            <a:pPr marL="367034" indent="-183517" lvl="1">
              <a:lnSpc>
                <a:spcPts val="2550"/>
              </a:lnSpc>
              <a:buFont typeface="Arial"/>
              <a:buChar char="•"/>
            </a:pPr>
            <a:r>
              <a:rPr lang="en-US" sz="1700" spc="34">
                <a:solidFill>
                  <a:srgbClr val="4846AB"/>
                </a:solidFill>
                <a:latin typeface="Poppins Light"/>
              </a:rPr>
              <a:t>Monitor your child when they're out and about trick or treating or attending events</a:t>
            </a:r>
          </a:p>
          <a:p>
            <a:pPr marL="367034" indent="-183517" lvl="1">
              <a:lnSpc>
                <a:spcPts val="2550"/>
              </a:lnSpc>
              <a:buFont typeface="Arial"/>
              <a:buChar char="•"/>
            </a:pPr>
            <a:r>
              <a:rPr lang="en-US" sz="1700" spc="34">
                <a:solidFill>
                  <a:srgbClr val="4846AB"/>
                </a:solidFill>
                <a:latin typeface="Poppins Light"/>
              </a:rPr>
              <a:t>If they have a mobile or device, ask to regularly check their photos and videos before they post anything online</a:t>
            </a:r>
          </a:p>
          <a:p>
            <a:pPr marL="367034" indent="-183517" lvl="1">
              <a:lnSpc>
                <a:spcPts val="2550"/>
              </a:lnSpc>
              <a:buFont typeface="Arial"/>
              <a:buChar char="•"/>
            </a:pPr>
            <a:r>
              <a:rPr lang="en-US" sz="1700" spc="34">
                <a:solidFill>
                  <a:srgbClr val="4846AB"/>
                </a:solidFill>
                <a:latin typeface="Poppins Light"/>
              </a:rPr>
              <a:t>Talk to them about the risks of doing silly or dangerous pranks</a:t>
            </a:r>
          </a:p>
          <a:p>
            <a:pPr marL="367034" indent="-183517" lvl="1">
              <a:lnSpc>
                <a:spcPts val="2550"/>
              </a:lnSpc>
              <a:buFont typeface="Arial"/>
              <a:buChar char="•"/>
            </a:pPr>
            <a:r>
              <a:rPr lang="en-US" sz="1700" spc="34">
                <a:solidFill>
                  <a:srgbClr val="4846AB"/>
                </a:solidFill>
                <a:latin typeface="Poppins Light"/>
              </a:rPr>
              <a:t>If they use social media such as Snapchat or TikTok, try joining yourself so you can see any current viral challenges and support your child to engage in fun, safe ones if they wish to.</a:t>
            </a:r>
          </a:p>
          <a:p>
            <a:pPr marL="367034" indent="-183517" lvl="1">
              <a:lnSpc>
                <a:spcPts val="2550"/>
              </a:lnSpc>
              <a:buFont typeface="Arial"/>
              <a:buChar char="•"/>
            </a:pPr>
          </a:p>
          <a:p>
            <a:pPr>
              <a:lnSpc>
                <a:spcPts val="2550"/>
              </a:lnSpc>
            </a:pPr>
            <a:r>
              <a:rPr lang="en-US" sz="1700" spc="34">
                <a:solidFill>
                  <a:srgbClr val="4846AB"/>
                </a:solidFill>
                <a:latin typeface="Poppins Light"/>
              </a:rPr>
              <a:t>If you have any concerns about your child’s Online Safety (or any other safeguarding matter), please do not hesitate to contact the pastoral team on 0121 569 7080</a:t>
            </a:r>
          </a:p>
        </p:txBody>
      </p:sp>
      <p:sp>
        <p:nvSpPr>
          <p:cNvPr name="Freeform 10" id="10"/>
          <p:cNvSpPr/>
          <p:nvPr/>
        </p:nvSpPr>
        <p:spPr>
          <a:xfrm flipH="false" flipV="false" rot="0">
            <a:off x="10647030" y="365666"/>
            <a:ext cx="3251381" cy="2694582"/>
          </a:xfrm>
          <a:custGeom>
            <a:avLst/>
            <a:gdLst/>
            <a:ahLst/>
            <a:cxnLst/>
            <a:rect r="r" b="b" t="t" l="l"/>
            <a:pathLst>
              <a:path h="2694582" w="3251381">
                <a:moveTo>
                  <a:pt x="0" y="0"/>
                </a:moveTo>
                <a:lnTo>
                  <a:pt x="3251381" y="0"/>
                </a:lnTo>
                <a:lnTo>
                  <a:pt x="3251381" y="2694582"/>
                </a:lnTo>
                <a:lnTo>
                  <a:pt x="0" y="26945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3724502" y="0"/>
            <a:ext cx="4062642" cy="3239957"/>
          </a:xfrm>
          <a:custGeom>
            <a:avLst/>
            <a:gdLst/>
            <a:ahLst/>
            <a:cxnLst/>
            <a:rect r="r" b="b" t="t" l="l"/>
            <a:pathLst>
              <a:path h="3239957" w="4062642">
                <a:moveTo>
                  <a:pt x="0" y="0"/>
                </a:moveTo>
                <a:lnTo>
                  <a:pt x="4062642" y="0"/>
                </a:lnTo>
                <a:lnTo>
                  <a:pt x="4062642" y="3239957"/>
                </a:lnTo>
                <a:lnTo>
                  <a:pt x="0" y="323995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7642996">
            <a:off x="15541242" y="4752749"/>
            <a:ext cx="4940496" cy="2291155"/>
          </a:xfrm>
          <a:custGeom>
            <a:avLst/>
            <a:gdLst/>
            <a:ahLst/>
            <a:cxnLst/>
            <a:rect r="r" b="b" t="t" l="l"/>
            <a:pathLst>
              <a:path h="2291155" w="4940496">
                <a:moveTo>
                  <a:pt x="0" y="0"/>
                </a:moveTo>
                <a:lnTo>
                  <a:pt x="4940496" y="0"/>
                </a:lnTo>
                <a:lnTo>
                  <a:pt x="4940496" y="2291155"/>
                </a:lnTo>
                <a:lnTo>
                  <a:pt x="0" y="2291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7642996">
            <a:off x="-2297563" y="-839832"/>
            <a:ext cx="4940496" cy="2291155"/>
          </a:xfrm>
          <a:custGeom>
            <a:avLst/>
            <a:gdLst/>
            <a:ahLst/>
            <a:cxnLst/>
            <a:rect r="r" b="b" t="t" l="l"/>
            <a:pathLst>
              <a:path h="2291155" w="4940496">
                <a:moveTo>
                  <a:pt x="0" y="0"/>
                </a:moveTo>
                <a:lnTo>
                  <a:pt x="4940496" y="0"/>
                </a:lnTo>
                <a:lnTo>
                  <a:pt x="4940496" y="2291155"/>
                </a:lnTo>
                <a:lnTo>
                  <a:pt x="0" y="22911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DAFn2Ck5xh4</dc:identifier>
  <dcterms:modified xsi:type="dcterms:W3CDTF">2011-08-01T06:04:30Z</dcterms:modified>
  <cp:revision>1</cp:revision>
  <dc:title>Oct 2023 OS Update for Meadows</dc:title>
</cp:coreProperties>
</file>