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no"?><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15"/>
  </p:sldIdLst>
  <p:sldSz cx="18288000" cy="10287000"/>
  <p:notesSz cx="6858000" cy="9144000"/>
  <p:embeddedFontLst>
    <p:embeddedFont>
      <p:font typeface="Arimo" charset="1" panose="020B0604020202020204"/>
      <p:regular r:id="rId6"/>
    </p:embeddedFont>
    <p:embeddedFont>
      <p:font typeface="Arimo Bold" charset="1" panose="020B0704020202020204"/>
      <p:regular r:id="rId7"/>
    </p:embeddedFont>
    <p:embeddedFont>
      <p:font typeface="Arimo Italics" charset="1" panose="020B0604020202090204"/>
      <p:regular r:id="rId8"/>
    </p:embeddedFont>
    <p:embeddedFont>
      <p:font typeface="Arimo Bold Italics" charset="1" panose="020B0704020202090204"/>
      <p:regular r:id="rId9"/>
    </p:embeddedFont>
    <p:embeddedFont>
      <p:font typeface="Poppins Light" charset="1" panose="02000000000000000000"/>
      <p:regular r:id="rId10"/>
    </p:embeddedFont>
    <p:embeddedFont>
      <p:font typeface="Poppins Light Bold" charset="1" panose="02000000000000000000"/>
      <p:regular r:id="rId11"/>
    </p:embeddedFont>
    <p:embeddedFont>
      <p:font typeface="Poppins Medium" charset="1" panose="02000000000000000000"/>
      <p:regular r:id="rId12"/>
    </p:embeddedFont>
    <p:embeddedFont>
      <p:font typeface="Poppins Medium Bold" charset="1" panose="02000000000000000000"/>
      <p:regular r:id="rId13"/>
    </p:embeddedFont>
    <p:embeddedFont>
      <p:font typeface="Poppins Bold" charset="1" panose="02000000000000000000"/>
      <p:regular r:id="rId1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no"?><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slides/slide1.xml" Type="http://schemas.openxmlformats.org/officeDocument/2006/relationships/slide"/><Relationship Id="rId2" Target="presProps.xml" Type="http://schemas.openxmlformats.org/officeDocument/2006/relationships/presProps"/><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no"?><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028700" y="507505"/>
            <a:ext cx="11405197" cy="2114550"/>
          </a:xfrm>
          <a:prstGeom prst="rect">
            <a:avLst/>
          </a:prstGeom>
        </p:spPr>
        <p:txBody>
          <a:bodyPr anchor="t" rtlCol="false" tIns="0" lIns="0" bIns="0" rIns="0">
            <a:spAutoFit/>
          </a:bodyPr>
          <a:lstStyle/>
          <a:p>
            <a:pPr>
              <a:lnSpc>
                <a:spcPts val="8400"/>
              </a:lnSpc>
            </a:pPr>
            <a:r>
              <a:rPr lang="en-US" sz="7000">
                <a:solidFill>
                  <a:srgbClr val="4846AB"/>
                </a:solidFill>
                <a:latin typeface="Poppins Bold Bold"/>
              </a:rPr>
              <a:t>September 2023 Online Safety Update.</a:t>
            </a:r>
          </a:p>
        </p:txBody>
      </p:sp>
      <p:grpSp>
        <p:nvGrpSpPr>
          <p:cNvPr name="Group 3" id="3"/>
          <p:cNvGrpSpPr/>
          <p:nvPr/>
        </p:nvGrpSpPr>
        <p:grpSpPr>
          <a:xfrm rot="0">
            <a:off x="1618168" y="4099188"/>
            <a:ext cx="4264009" cy="996489"/>
            <a:chOff x="0" y="0"/>
            <a:chExt cx="5685345" cy="1328651"/>
          </a:xfrm>
        </p:grpSpPr>
        <p:sp>
          <p:nvSpPr>
            <p:cNvPr name="TextBox 4" id="4"/>
            <p:cNvSpPr txBox="true"/>
            <p:nvPr/>
          </p:nvSpPr>
          <p:spPr>
            <a:xfrm rot="0">
              <a:off x="0" y="-38100"/>
              <a:ext cx="5685342" cy="484293"/>
            </a:xfrm>
            <a:prstGeom prst="rect">
              <a:avLst/>
            </a:prstGeom>
          </p:spPr>
          <p:txBody>
            <a:bodyPr anchor="t" rtlCol="false" tIns="0" lIns="0" bIns="0" rIns="0">
              <a:spAutoFit/>
            </a:bodyPr>
            <a:lstStyle/>
            <a:p>
              <a:pPr>
                <a:lnSpc>
                  <a:spcPts val="3079"/>
                </a:lnSpc>
              </a:pPr>
            </a:p>
          </p:txBody>
        </p:sp>
        <p:sp>
          <p:nvSpPr>
            <p:cNvPr name="TextBox 5" id="5"/>
            <p:cNvSpPr txBox="true"/>
            <p:nvPr/>
          </p:nvSpPr>
          <p:spPr>
            <a:xfrm rot="0">
              <a:off x="3" y="865101"/>
              <a:ext cx="5685342" cy="463550"/>
            </a:xfrm>
            <a:prstGeom prst="rect">
              <a:avLst/>
            </a:prstGeom>
          </p:spPr>
          <p:txBody>
            <a:bodyPr anchor="t" rtlCol="false" tIns="0" lIns="0" bIns="0" rIns="0">
              <a:spAutoFit/>
            </a:bodyPr>
            <a:lstStyle/>
            <a:p>
              <a:pPr>
                <a:lnSpc>
                  <a:spcPts val="3000"/>
                </a:lnSpc>
              </a:pPr>
            </a:p>
          </p:txBody>
        </p:sp>
      </p:grpSp>
      <p:grpSp>
        <p:nvGrpSpPr>
          <p:cNvPr name="Group 6" id="6"/>
          <p:cNvGrpSpPr>
            <a:grpSpLocks noChangeAspect="true"/>
          </p:cNvGrpSpPr>
          <p:nvPr/>
        </p:nvGrpSpPr>
        <p:grpSpPr>
          <a:xfrm rot="0">
            <a:off x="12272720" y="-2010565"/>
            <a:ext cx="8793656" cy="4632620"/>
            <a:chOff x="0" y="0"/>
            <a:chExt cx="1610360" cy="848360"/>
          </a:xfrm>
        </p:grpSpPr>
        <p:sp>
          <p:nvSpPr>
            <p:cNvPr name="Freeform 7" id="7"/>
            <p:cNvSpPr/>
            <p:nvPr/>
          </p:nvSpPr>
          <p:spPr>
            <a:xfrm flipH="false" flipV="false" rot="0">
              <a:off x="-31750" y="0"/>
              <a:ext cx="1675130" cy="880110"/>
            </a:xfrm>
            <a:custGeom>
              <a:avLst/>
              <a:gdLst/>
              <a:ahLst/>
              <a:cxnLst/>
              <a:rect r="r" b="b" t="t" l="l"/>
              <a:pathLst>
                <a:path h="880110" w="1675130">
                  <a:moveTo>
                    <a:pt x="266700" y="848360"/>
                  </a:moveTo>
                  <a:cubicBezTo>
                    <a:pt x="236220" y="848360"/>
                    <a:pt x="205740" y="842010"/>
                    <a:pt x="175260" y="829310"/>
                  </a:cubicBezTo>
                  <a:cubicBezTo>
                    <a:pt x="55880" y="778510"/>
                    <a:pt x="0" y="641350"/>
                    <a:pt x="50800" y="521970"/>
                  </a:cubicBezTo>
                  <a:cubicBezTo>
                    <a:pt x="184150" y="204470"/>
                    <a:pt x="492760" y="0"/>
                    <a:pt x="836930" y="0"/>
                  </a:cubicBezTo>
                  <a:cubicBezTo>
                    <a:pt x="1181100" y="0"/>
                    <a:pt x="1489710" y="204470"/>
                    <a:pt x="1624330" y="521970"/>
                  </a:cubicBezTo>
                  <a:cubicBezTo>
                    <a:pt x="1675130" y="641350"/>
                    <a:pt x="1619250" y="779780"/>
                    <a:pt x="1499870" y="829310"/>
                  </a:cubicBezTo>
                  <a:cubicBezTo>
                    <a:pt x="1380490" y="880110"/>
                    <a:pt x="1242060" y="824230"/>
                    <a:pt x="1192530" y="704850"/>
                  </a:cubicBezTo>
                  <a:cubicBezTo>
                    <a:pt x="1131570" y="562610"/>
                    <a:pt x="991870" y="469900"/>
                    <a:pt x="836930" y="469900"/>
                  </a:cubicBezTo>
                  <a:cubicBezTo>
                    <a:pt x="681990" y="469900"/>
                    <a:pt x="543560" y="562610"/>
                    <a:pt x="482600" y="704850"/>
                  </a:cubicBezTo>
                  <a:cubicBezTo>
                    <a:pt x="445770" y="793750"/>
                    <a:pt x="358140" y="848360"/>
                    <a:pt x="266700" y="848360"/>
                  </a:cubicBezTo>
                  <a:close/>
                </a:path>
              </a:pathLst>
            </a:custGeom>
            <a:solidFill>
              <a:srgbClr val="FDBAEE"/>
            </a:solidFill>
          </p:spPr>
        </p:sp>
      </p:grpSp>
      <p:sp>
        <p:nvSpPr>
          <p:cNvPr name="Freeform 8" id="8"/>
          <p:cNvSpPr/>
          <p:nvPr/>
        </p:nvSpPr>
        <p:spPr>
          <a:xfrm flipH="false" flipV="false" rot="0">
            <a:off x="15920409" y="1028700"/>
            <a:ext cx="1498279" cy="1498279"/>
          </a:xfrm>
          <a:custGeom>
            <a:avLst/>
            <a:gdLst/>
            <a:ahLst/>
            <a:cxnLst/>
            <a:rect r="r" b="b" t="t" l="l"/>
            <a:pathLst>
              <a:path h="1498279" w="1498279">
                <a:moveTo>
                  <a:pt x="0" y="0"/>
                </a:moveTo>
                <a:lnTo>
                  <a:pt x="1498279" y="0"/>
                </a:lnTo>
                <a:lnTo>
                  <a:pt x="1498279" y="1498279"/>
                </a:lnTo>
                <a:lnTo>
                  <a:pt x="0" y="149827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9" id="9"/>
          <p:cNvSpPr txBox="true"/>
          <p:nvPr/>
        </p:nvSpPr>
        <p:spPr>
          <a:xfrm rot="0">
            <a:off x="1188088" y="2896418"/>
            <a:ext cx="16230600" cy="7006589"/>
          </a:xfrm>
          <a:prstGeom prst="rect">
            <a:avLst/>
          </a:prstGeom>
        </p:spPr>
        <p:txBody>
          <a:bodyPr anchor="t" rtlCol="false" tIns="0" lIns="0" bIns="0" rIns="0">
            <a:spAutoFit/>
          </a:bodyPr>
          <a:lstStyle/>
          <a:p>
            <a:pPr>
              <a:lnSpc>
                <a:spcPts val="2400"/>
              </a:lnSpc>
            </a:pPr>
            <a:r>
              <a:rPr lang="en-US" sz="1600" spc="32">
                <a:solidFill>
                  <a:srgbClr val="4846AB"/>
                </a:solidFill>
                <a:latin typeface="Poppins Light"/>
              </a:rPr>
              <a:t>Welcome all back to The Meadows for the start of our 2023-24 year. We hope you had a pleasant Summer. For this first online safety update of the year, our theme is: </a:t>
            </a:r>
            <a:r>
              <a:rPr lang="en-US" sz="1600" spc="32" u="sng">
                <a:solidFill>
                  <a:srgbClr val="4846AB"/>
                </a:solidFill>
                <a:latin typeface="Poppins Light Bold"/>
              </a:rPr>
              <a:t>Upskirting and Downblousing. </a:t>
            </a:r>
          </a:p>
          <a:p>
            <a:pPr>
              <a:lnSpc>
                <a:spcPts val="2400"/>
              </a:lnSpc>
            </a:pPr>
          </a:p>
          <a:p>
            <a:pPr>
              <a:lnSpc>
                <a:spcPts val="2400"/>
              </a:lnSpc>
            </a:pPr>
            <a:r>
              <a:rPr lang="en-US" sz="1600" spc="32">
                <a:solidFill>
                  <a:srgbClr val="4846AB"/>
                </a:solidFill>
                <a:latin typeface="Poppins Light"/>
              </a:rPr>
              <a:t>You may have heard of these in the news as in recent years, the law has changed to make upskirting illegal (although changes are still being made to the law to include downblousing).</a:t>
            </a:r>
          </a:p>
          <a:p>
            <a:pPr>
              <a:lnSpc>
                <a:spcPts val="2400"/>
              </a:lnSpc>
            </a:pPr>
          </a:p>
          <a:p>
            <a:pPr>
              <a:lnSpc>
                <a:spcPts val="2400"/>
              </a:lnSpc>
            </a:pPr>
            <a:r>
              <a:rPr lang="en-US" sz="1600" spc="32">
                <a:solidFill>
                  <a:srgbClr val="4846AB"/>
                </a:solidFill>
                <a:latin typeface="Poppins Light"/>
              </a:rPr>
              <a:t>Put simply, upskirting is when someone takes a picture or video inside or underneath someone's clothes - they don't have to be wearing a skirt and this does not only happen to skirt-wearers! A picture or video is taken of the person's genitals or underwear. These images are created without the consent of the person and often without their knowledge.</a:t>
            </a:r>
          </a:p>
          <a:p>
            <a:pPr>
              <a:lnSpc>
                <a:spcPts val="2400"/>
              </a:lnSpc>
            </a:pPr>
            <a:r>
              <a:rPr lang="en-US" sz="1600" spc="32">
                <a:solidFill>
                  <a:srgbClr val="4846AB"/>
                </a:solidFill>
                <a:latin typeface="Poppins Light"/>
              </a:rPr>
              <a:t>Reasons for doing this include the sexual gratification of the person taking the picture and/or to humiliate or scare the victim.</a:t>
            </a:r>
          </a:p>
          <a:p>
            <a:pPr>
              <a:lnSpc>
                <a:spcPts val="2400"/>
              </a:lnSpc>
            </a:pPr>
            <a:r>
              <a:rPr lang="en-US" sz="1600" spc="32">
                <a:solidFill>
                  <a:srgbClr val="4846AB"/>
                </a:solidFill>
                <a:latin typeface="Poppins Light"/>
              </a:rPr>
              <a:t>Images are often uploaded to the internet to be shared without consent on pornography websites, and with other perpetrators.</a:t>
            </a:r>
          </a:p>
          <a:p>
            <a:pPr>
              <a:lnSpc>
                <a:spcPts val="2400"/>
              </a:lnSpc>
            </a:pPr>
            <a:r>
              <a:rPr lang="en-US" sz="1600" spc="32">
                <a:solidFill>
                  <a:srgbClr val="4846AB"/>
                </a:solidFill>
                <a:latin typeface="Poppins Light"/>
              </a:rPr>
              <a:t>Downblousing is similar in that photos and videos are taken - often from above - down someone's top to take a picture of their breasts, chest and/or underwear. Again, this is without the knowledge or consent of the person in the image.</a:t>
            </a:r>
          </a:p>
          <a:p>
            <a:pPr>
              <a:lnSpc>
                <a:spcPts val="2400"/>
              </a:lnSpc>
            </a:pPr>
          </a:p>
          <a:p>
            <a:pPr>
              <a:lnSpc>
                <a:spcPts val="2400"/>
              </a:lnSpc>
            </a:pPr>
            <a:r>
              <a:rPr lang="en-US" sz="1600" spc="32">
                <a:solidFill>
                  <a:srgbClr val="4846AB"/>
                </a:solidFill>
                <a:latin typeface="Poppins Light"/>
              </a:rPr>
              <a:t>Unfortunately children with SEND may be vulnerable to this happening, and may not know that this is illegal and they have a right to contact the police if it happens to them. Some children with SEND may have less inhibitions and may be more likely to display their genitals or underwear without realising - this can then be exploited by abusive adults or other young people.</a:t>
            </a:r>
          </a:p>
          <a:p>
            <a:pPr>
              <a:lnSpc>
                <a:spcPts val="2400"/>
              </a:lnSpc>
            </a:pPr>
          </a:p>
          <a:p>
            <a:pPr>
              <a:lnSpc>
                <a:spcPts val="2400"/>
              </a:lnSpc>
            </a:pPr>
            <a:r>
              <a:rPr lang="en-US" sz="1600" spc="32" u="sng">
                <a:solidFill>
                  <a:srgbClr val="4846AB"/>
                </a:solidFill>
                <a:latin typeface="Poppins Light Bold"/>
              </a:rPr>
              <a:t>What can we do?</a:t>
            </a:r>
            <a:r>
              <a:rPr lang="en-US" sz="1600" spc="32">
                <a:solidFill>
                  <a:srgbClr val="4846AB"/>
                </a:solidFill>
                <a:latin typeface="Poppins Light"/>
              </a:rPr>
              <a:t> If you think your child or the child you care for, has been a victim of upskirting or downblousing, remember that this is a crime and a form of abuse. You can report this to the police on 101 or via the  West Midlands Police website chat function. </a:t>
            </a:r>
          </a:p>
          <a:p>
            <a:pPr>
              <a:lnSpc>
                <a:spcPts val="2400"/>
              </a:lnSpc>
            </a:pPr>
          </a:p>
          <a:p>
            <a:pPr>
              <a:lnSpc>
                <a:spcPts val="2400"/>
              </a:lnSpc>
            </a:pPr>
            <a:r>
              <a:rPr lang="en-US" sz="1600" spc="32">
                <a:solidFill>
                  <a:srgbClr val="4846AB"/>
                </a:solidFill>
                <a:latin typeface="Poppins Light"/>
              </a:rPr>
              <a:t>If you discover any images online of your child that are indecent or inappropriate (including bullying or discriminatory images) you can contact the pastoral team at The Meadows who can support you to report this and get the images removed. Just call them on 0121 569 7080.</a:t>
            </a:r>
          </a:p>
        </p:txBody>
      </p:sp>
      <p:sp>
        <p:nvSpPr>
          <p:cNvPr name="Freeform 10" id="10"/>
          <p:cNvSpPr/>
          <p:nvPr/>
        </p:nvSpPr>
        <p:spPr>
          <a:xfrm flipH="false" flipV="false" rot="0">
            <a:off x="14510105" y="250051"/>
            <a:ext cx="2159443" cy="2629459"/>
          </a:xfrm>
          <a:custGeom>
            <a:avLst/>
            <a:gdLst/>
            <a:ahLst/>
            <a:cxnLst/>
            <a:rect r="r" b="b" t="t" l="l"/>
            <a:pathLst>
              <a:path h="2629459" w="2159443">
                <a:moveTo>
                  <a:pt x="0" y="0"/>
                </a:moveTo>
                <a:lnTo>
                  <a:pt x="2159443" y="0"/>
                </a:lnTo>
                <a:lnTo>
                  <a:pt x="2159443" y="2629459"/>
                </a:lnTo>
                <a:lnTo>
                  <a:pt x="0" y="262945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1" id="11"/>
          <p:cNvSpPr/>
          <p:nvPr/>
        </p:nvSpPr>
        <p:spPr>
          <a:xfrm flipH="false" flipV="false" rot="-2860231">
            <a:off x="-1755706" y="-604417"/>
            <a:ext cx="4258467" cy="1974864"/>
          </a:xfrm>
          <a:custGeom>
            <a:avLst/>
            <a:gdLst/>
            <a:ahLst/>
            <a:cxnLst/>
            <a:rect r="r" b="b" t="t" l="l"/>
            <a:pathLst>
              <a:path h="1974864" w="4258467">
                <a:moveTo>
                  <a:pt x="0" y="0"/>
                </a:moveTo>
                <a:lnTo>
                  <a:pt x="4258468" y="0"/>
                </a:lnTo>
                <a:lnTo>
                  <a:pt x="4258468" y="1974865"/>
                </a:lnTo>
                <a:lnTo>
                  <a:pt x="0" y="197486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2" id="12"/>
          <p:cNvSpPr/>
          <p:nvPr/>
        </p:nvSpPr>
        <p:spPr>
          <a:xfrm flipH="false" flipV="false" rot="7130941">
            <a:off x="16158766" y="4649455"/>
            <a:ext cx="4258467" cy="1974864"/>
          </a:xfrm>
          <a:custGeom>
            <a:avLst/>
            <a:gdLst/>
            <a:ahLst/>
            <a:cxnLst/>
            <a:rect r="r" b="b" t="t" l="l"/>
            <a:pathLst>
              <a:path h="1974864" w="4258467">
                <a:moveTo>
                  <a:pt x="0" y="0"/>
                </a:moveTo>
                <a:lnTo>
                  <a:pt x="4258468" y="0"/>
                </a:lnTo>
                <a:lnTo>
                  <a:pt x="4258468" y="1974864"/>
                </a:lnTo>
                <a:lnTo>
                  <a:pt x="0" y="1974864"/>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DAFn2CROyuI</dc:identifier>
  <dcterms:modified xsi:type="dcterms:W3CDTF">2011-08-01T06:04:30Z</dcterms:modified>
  <cp:revision>1</cp:revision>
  <dc:title>Sept 2023 OS Update for Meadows</dc:title>
</cp:coreProperties>
</file>