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6"/>
  </p:notesMasterIdLst>
  <p:sldIdLst>
    <p:sldId id="256" r:id="rId5"/>
  </p:sldIdLst>
  <p:sldSz cx="9720263" cy="17640300"/>
  <p:notesSz cx="6889750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56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" roundtripDataSignature="AMtx7mgFA9dE63QGsrZZpr1/3wS7wOnri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alee Sarkar" initials="S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3522" y="30"/>
      </p:cViewPr>
      <p:guideLst>
        <p:guide orient="horz" pos="5556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6309" cy="5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832" y="0"/>
            <a:ext cx="2986309" cy="5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3013" y="1252538"/>
            <a:ext cx="1863725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654" y="4821096"/>
            <a:ext cx="5512444" cy="394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216"/>
            <a:ext cx="2986309" cy="5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832" y="9517216"/>
            <a:ext cx="2986309" cy="5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453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3013" y="1252538"/>
            <a:ext cx="1863725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8654" y="4821096"/>
            <a:ext cx="5512444" cy="394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01832" y="9517216"/>
            <a:ext cx="2986309" cy="5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8"/>
              <a:buFont typeface="Calibri"/>
              <a:buNone/>
              <a:defRPr sz="637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/>
            </a:lvl1pPr>
            <a:lvl2pPr lvl="1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/>
            </a:lvl2pPr>
            <a:lvl3pPr lvl="2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/>
            </a:lvl3pPr>
            <a:lvl4pPr lvl="3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4pPr>
            <a:lvl5pPr lvl="4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5pPr>
            <a:lvl6pPr lvl="5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6pPr>
            <a:lvl7pPr lvl="6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7pPr>
            <a:lvl8pPr lvl="7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8pPr>
            <a:lvl9pPr lvl="8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-736172" y="6100353"/>
            <a:ext cx="11192608" cy="838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529361" y="7365886"/>
            <a:ext cx="14949338" cy="209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-3723254" y="5330706"/>
            <a:ext cx="14949338" cy="616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8"/>
              <a:buFont typeface="Calibri"/>
              <a:buNone/>
              <a:defRPr sz="637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2126"/>
              <a:buNone/>
              <a:defRPr sz="2126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913"/>
              <a:buNone/>
              <a:defRPr sz="1912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68268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920883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 b="1"/>
            </a:lvl1pPr>
            <a:lvl2pPr marL="914400" lvl="1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 b="1"/>
            </a:lvl2pPr>
            <a:lvl3pPr marL="1371600" lvl="2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 b="1"/>
            </a:lvl3pPr>
            <a:lvl4pPr marL="1828800" lvl="3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4pPr>
            <a:lvl5pPr marL="2286000" lvl="4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5pPr>
            <a:lvl6pPr marL="2743200" lvl="5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6pPr>
            <a:lvl7pPr marL="3200400" lvl="6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7pPr>
            <a:lvl8pPr marL="3657600" lvl="7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8pPr>
            <a:lvl9pPr marL="4114800" lvl="8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69535" y="6443610"/>
            <a:ext cx="4112126" cy="947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920884" y="4324325"/>
            <a:ext cx="4132378" cy="211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 b="1"/>
            </a:lvl1pPr>
            <a:lvl2pPr marL="914400" lvl="1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 b="1"/>
            </a:lvl2pPr>
            <a:lvl3pPr marL="1371600" lvl="2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 b="1"/>
            </a:lvl3pPr>
            <a:lvl4pPr marL="1828800" lvl="3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4pPr>
            <a:lvl5pPr marL="2286000" lvl="4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5pPr>
            <a:lvl6pPr marL="2743200" lvl="5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6pPr>
            <a:lvl7pPr marL="3200400" lvl="6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7pPr>
            <a:lvl8pPr marL="3657600" lvl="7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8pPr>
            <a:lvl9pPr marL="4114800" lvl="8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920884" y="6443610"/>
            <a:ext cx="4132378" cy="947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4627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3402"/>
              <a:buChar char="•"/>
              <a:defRPr sz="3402"/>
            </a:lvl1pPr>
            <a:lvl2pPr marL="914400" lvl="1" indent="-417576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976"/>
              <a:buChar char="•"/>
              <a:defRPr sz="2976"/>
            </a:lvl2pPr>
            <a:lvl3pPr marL="1371600" lvl="2" indent="-390588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Char char="•"/>
              <a:defRPr sz="2551"/>
            </a:lvl3pPr>
            <a:lvl4pPr marL="1828800" lvl="3" indent="-363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4pPr>
            <a:lvl5pPr marL="2286000" lvl="4" indent="-363601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5pPr>
            <a:lvl6pPr marL="2743200" lvl="5" indent="-363601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6pPr>
            <a:lvl7pPr marL="3200400" lvl="6" indent="-363601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7pPr>
            <a:lvl8pPr marL="3657600" lvl="7" indent="-363601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8pPr>
            <a:lvl9pPr marL="4114800" lvl="8" indent="-363601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marL="914400" lvl="1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marL="1371600" lvl="2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marL="1828800" lvl="3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marL="2286000" lvl="4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marL="2743200" lvl="5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marL="3200400" lvl="6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marL="3657600" lvl="7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marL="4114800" lvl="8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3402"/>
              <a:buFont typeface="Arial"/>
              <a:buNone/>
              <a:defRPr sz="34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976"/>
              <a:buFont typeface="Arial"/>
              <a:buNone/>
              <a:defRPr sz="29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Font typeface="Arial"/>
              <a:buNone/>
              <a:defRPr sz="25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marL="914400" lvl="1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marL="1371600" lvl="2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marL="1828800" lvl="3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marL="2286000" lvl="4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marL="2743200" lvl="5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marL="3200400" lvl="6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marL="3657600" lvl="7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marL="4114800" lvl="8" indent="-228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77"/>
              <a:buFont typeface="Calibri"/>
              <a:buNone/>
              <a:defRPr sz="46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7576" algn="l" rtl="0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976"/>
              <a:buFont typeface="Arial"/>
              <a:buChar char="•"/>
              <a:defRPr sz="29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0588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Font typeface="Arial"/>
              <a:buChar char="•"/>
              <a:defRPr sz="25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3600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0075" algn="l" rtl="0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sz="19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7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/>
          <p:nvPr/>
        </p:nvSpPr>
        <p:spPr>
          <a:xfrm rot="-5400000">
            <a:off x="807871" y="3808185"/>
            <a:ext cx="3345855" cy="3571663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2440029" y="6336113"/>
            <a:ext cx="5549856" cy="93511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8C1FAB-0068-46E9-8936-6FF96A426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4" r="12678"/>
          <a:stretch/>
        </p:blipFill>
        <p:spPr>
          <a:xfrm>
            <a:off x="683667" y="5397419"/>
            <a:ext cx="1008112" cy="799761"/>
          </a:xfrm>
          <a:prstGeom prst="rect">
            <a:avLst/>
          </a:prstGeom>
        </p:spPr>
      </p:pic>
      <p:sp>
        <p:nvSpPr>
          <p:cNvPr id="89" name="Google Shape;89;p1"/>
          <p:cNvSpPr/>
          <p:nvPr/>
        </p:nvSpPr>
        <p:spPr>
          <a:xfrm rot="-5046920">
            <a:off x="1486224" y="12895477"/>
            <a:ext cx="3258973" cy="3886929"/>
          </a:xfrm>
          <a:prstGeom prst="blockArc">
            <a:avLst>
              <a:gd name="adj1" fmla="val 10879163"/>
              <a:gd name="adj2" fmla="val 20170414"/>
              <a:gd name="adj3" fmla="val 30549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888999" y="15459308"/>
            <a:ext cx="5842458" cy="100287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55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</a:t>
            </a: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Drama</a:t>
            </a:r>
            <a:endParaRPr lang="en-GB" sz="1800" b="1" dirty="0"/>
          </a:p>
        </p:txBody>
      </p:sp>
      <p:sp>
        <p:nvSpPr>
          <p:cNvPr id="91" name="Google Shape;91;p1"/>
          <p:cNvSpPr/>
          <p:nvPr/>
        </p:nvSpPr>
        <p:spPr>
          <a:xfrm rot="5400000" flipH="1">
            <a:off x="6326499" y="10971655"/>
            <a:ext cx="3166804" cy="3250885"/>
          </a:xfrm>
          <a:prstGeom prst="blockArc">
            <a:avLst>
              <a:gd name="adj1" fmla="val 10692523"/>
              <a:gd name="adj2" fmla="val 33583"/>
              <a:gd name="adj3" fmla="val 29479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2404970" y="13256703"/>
            <a:ext cx="5496642" cy="95077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2552820" y="11013696"/>
            <a:ext cx="5360924" cy="92162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 rot="-5400000">
            <a:off x="1160260" y="8331136"/>
            <a:ext cx="3205917" cy="4017074"/>
          </a:xfrm>
          <a:prstGeom prst="blockArc">
            <a:avLst>
              <a:gd name="adj1" fmla="val 10180899"/>
              <a:gd name="adj2" fmla="val 21197177"/>
              <a:gd name="adj3" fmla="val 28508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rot="5400000" flipH="1">
            <a:off x="6183590" y="6278429"/>
            <a:ext cx="3323185" cy="3437598"/>
          </a:xfrm>
          <a:prstGeom prst="blockArc">
            <a:avLst>
              <a:gd name="adj1" fmla="val 10813514"/>
              <a:gd name="adj2" fmla="val 21541939"/>
              <a:gd name="adj3" fmla="val 27644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573105" y="8742521"/>
            <a:ext cx="5438766" cy="923831"/>
          </a:xfrm>
          <a:custGeom>
            <a:avLst/>
            <a:gdLst/>
            <a:ahLst/>
            <a:cxnLst/>
            <a:rect l="l" t="t" r="r" b="b"/>
            <a:pathLst>
              <a:path w="5909338" h="652772" extrusionOk="0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 rot="5400000" flipH="1">
            <a:off x="5975465" y="1670143"/>
            <a:ext cx="3110459" cy="3274914"/>
          </a:xfrm>
          <a:prstGeom prst="blockArc">
            <a:avLst>
              <a:gd name="adj1" fmla="val 11091293"/>
              <a:gd name="adj2" fmla="val 569901"/>
              <a:gd name="adj3" fmla="val 27181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2370081" y="3924681"/>
            <a:ext cx="5571838" cy="93814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259731" y="6155854"/>
            <a:ext cx="1214980" cy="130486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1403747" y="6371878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263527" y="8518172"/>
            <a:ext cx="1214980" cy="1304869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4485238" y="8762489"/>
            <a:ext cx="7803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7130822" y="13004440"/>
            <a:ext cx="1214980" cy="13048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7312905" y="13191063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355840" y="1755875"/>
            <a:ext cx="6023138" cy="852696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7546490" y="3687389"/>
            <a:ext cx="1214980" cy="13048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7737171" y="3891973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/>
          <p:nvPr/>
        </p:nvSpPr>
        <p:spPr>
          <a:xfrm rot="-5400000">
            <a:off x="371486" y="1787600"/>
            <a:ext cx="1231914" cy="806932"/>
          </a:xfrm>
          <a:prstGeom prst="triangle">
            <a:avLst>
              <a:gd name="adj" fmla="val 50000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7338973" y="13239522"/>
            <a:ext cx="841074" cy="82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12" name="Google Shape;112;p1"/>
          <p:cNvSpPr txBox="1"/>
          <p:nvPr/>
        </p:nvSpPr>
        <p:spPr>
          <a:xfrm>
            <a:off x="4458504" y="8765532"/>
            <a:ext cx="841074" cy="82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/>
          </a:p>
        </p:txBody>
      </p:sp>
      <p:sp>
        <p:nvSpPr>
          <p:cNvPr id="113" name="Google Shape;113;p1"/>
          <p:cNvSpPr txBox="1"/>
          <p:nvPr/>
        </p:nvSpPr>
        <p:spPr>
          <a:xfrm>
            <a:off x="1403747" y="6371878"/>
            <a:ext cx="841074" cy="82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7751398" y="3906700"/>
            <a:ext cx="841074" cy="82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/>
          </a:p>
        </p:txBody>
      </p:sp>
      <p:sp>
        <p:nvSpPr>
          <p:cNvPr id="115" name="Google Shape;115;p1"/>
          <p:cNvSpPr/>
          <p:nvPr/>
        </p:nvSpPr>
        <p:spPr>
          <a:xfrm>
            <a:off x="8237755" y="15318542"/>
            <a:ext cx="1214980" cy="130486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8441836" y="15517880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8464596" y="15387091"/>
            <a:ext cx="8410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cxnSp>
        <p:nvCxnSpPr>
          <p:cNvPr id="118" name="Google Shape;118;p1"/>
          <p:cNvCxnSpPr/>
          <p:nvPr/>
        </p:nvCxnSpPr>
        <p:spPr>
          <a:xfrm>
            <a:off x="4997069" y="15522198"/>
            <a:ext cx="0" cy="57646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1"/>
          <p:cNvSpPr txBox="1"/>
          <p:nvPr/>
        </p:nvSpPr>
        <p:spPr>
          <a:xfrm>
            <a:off x="3203947" y="15804926"/>
            <a:ext cx="162811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Pantomime</a:t>
            </a:r>
            <a:endParaRPr sz="1800" b="1" dirty="0"/>
          </a:p>
        </p:txBody>
      </p:sp>
      <p:sp>
        <p:nvSpPr>
          <p:cNvPr id="122" name="Google Shape;122;p1"/>
          <p:cNvSpPr txBox="1"/>
          <p:nvPr/>
        </p:nvSpPr>
        <p:spPr>
          <a:xfrm>
            <a:off x="1403541" y="15338318"/>
            <a:ext cx="10568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Theatre</a:t>
            </a:r>
            <a:endParaRPr sz="1800" b="1" dirty="0"/>
          </a:p>
        </p:txBody>
      </p:sp>
      <p:sp>
        <p:nvSpPr>
          <p:cNvPr id="123" name="Google Shape;123;p1"/>
          <p:cNvSpPr txBox="1"/>
          <p:nvPr/>
        </p:nvSpPr>
        <p:spPr>
          <a:xfrm>
            <a:off x="1329423" y="15103821"/>
            <a:ext cx="9151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Greek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</p:txBody>
      </p:sp>
      <p:sp>
        <p:nvSpPr>
          <p:cNvPr id="124" name="Google Shape;124;p1"/>
          <p:cNvSpPr txBox="1"/>
          <p:nvPr/>
        </p:nvSpPr>
        <p:spPr>
          <a:xfrm>
            <a:off x="1756874" y="13407947"/>
            <a:ext cx="119148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The Tempest</a:t>
            </a:r>
            <a:endParaRPr sz="1800" b="1" dirty="0"/>
          </a:p>
        </p:txBody>
      </p:sp>
      <p:sp>
        <p:nvSpPr>
          <p:cNvPr id="125" name="Google Shape;125;p1"/>
          <p:cNvSpPr txBox="1"/>
          <p:nvPr/>
        </p:nvSpPr>
        <p:spPr>
          <a:xfrm>
            <a:off x="3700927" y="13338725"/>
            <a:ext cx="1900585" cy="70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5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Victorian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Child</a:t>
            </a:r>
            <a:endParaRPr sz="1800" b="1" dirty="0"/>
          </a:p>
        </p:txBody>
      </p:sp>
      <p:sp>
        <p:nvSpPr>
          <p:cNvPr id="127" name="Google Shape;127;p1"/>
          <p:cNvSpPr/>
          <p:nvPr/>
        </p:nvSpPr>
        <p:spPr>
          <a:xfrm>
            <a:off x="8088754" y="13098761"/>
            <a:ext cx="1419543" cy="369291"/>
          </a:xfrm>
          <a:custGeom>
            <a:avLst/>
            <a:gdLst/>
            <a:ahLst/>
            <a:cxnLst/>
            <a:rect l="l" t="t" r="r" b="b"/>
            <a:pathLst>
              <a:path w="1601694" h="644502" extrusionOk="0">
                <a:moveTo>
                  <a:pt x="0" y="72675"/>
                </a:moveTo>
                <a:cubicBezTo>
                  <a:pt x="483562" y="48450"/>
                  <a:pt x="852422" y="529001"/>
                  <a:pt x="1450686" y="0"/>
                </a:cubicBezTo>
                <a:lnTo>
                  <a:pt x="1601694" y="644502"/>
                </a:lnTo>
                <a:lnTo>
                  <a:pt x="33049" y="644502"/>
                </a:lnTo>
                <a:lnTo>
                  <a:pt x="0" y="7267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Melodrama</a:t>
            </a:r>
            <a:endParaRPr lang="en-GB" sz="1800" b="1" dirty="0"/>
          </a:p>
        </p:txBody>
      </p:sp>
      <p:sp>
        <p:nvSpPr>
          <p:cNvPr id="128" name="Google Shape;128;p1"/>
          <p:cNvSpPr txBox="1"/>
          <p:nvPr/>
        </p:nvSpPr>
        <p:spPr>
          <a:xfrm>
            <a:off x="7784317" y="11421401"/>
            <a:ext cx="16811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Naturalistic Acting</a:t>
            </a:r>
            <a:endParaRPr sz="1800" b="1" dirty="0"/>
          </a:p>
        </p:txBody>
      </p:sp>
      <p:sp>
        <p:nvSpPr>
          <p:cNvPr id="129" name="Google Shape;129;p1"/>
          <p:cNvSpPr txBox="1"/>
          <p:nvPr/>
        </p:nvSpPr>
        <p:spPr>
          <a:xfrm>
            <a:off x="3059931" y="11124406"/>
            <a:ext cx="18863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Elizabethan Theatre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Google Shape;130;p1"/>
          <p:cNvSpPr txBox="1"/>
          <p:nvPr/>
        </p:nvSpPr>
        <p:spPr>
          <a:xfrm>
            <a:off x="1249364" y="10648611"/>
            <a:ext cx="110437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Classic Murder Mystery</a:t>
            </a:r>
            <a:endParaRPr lang="en-GB" sz="1800" b="1" dirty="0"/>
          </a:p>
        </p:txBody>
      </p:sp>
      <p:sp>
        <p:nvSpPr>
          <p:cNvPr id="131" name="Google Shape;131;p1"/>
          <p:cNvSpPr txBox="1"/>
          <p:nvPr/>
        </p:nvSpPr>
        <p:spPr>
          <a:xfrm>
            <a:off x="1504037" y="8849738"/>
            <a:ext cx="180861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Curious Incident of the Dog in the Night Time</a:t>
            </a:r>
            <a:endParaRPr lang="en-GB" sz="1800" b="1" dirty="0"/>
          </a:p>
        </p:txBody>
      </p:sp>
      <p:sp>
        <p:nvSpPr>
          <p:cNvPr id="132" name="Google Shape;132;p1"/>
          <p:cNvSpPr txBox="1"/>
          <p:nvPr/>
        </p:nvSpPr>
        <p:spPr>
          <a:xfrm>
            <a:off x="5364187" y="8820150"/>
            <a:ext cx="11900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Face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The Play</a:t>
            </a:r>
            <a:endParaRPr lang="en-GB" sz="1800" b="1" dirty="0"/>
          </a:p>
        </p:txBody>
      </p:sp>
      <p:sp>
        <p:nvSpPr>
          <p:cNvPr id="134" name="Google Shape;134;p1"/>
          <p:cNvSpPr txBox="1"/>
          <p:nvPr/>
        </p:nvSpPr>
        <p:spPr>
          <a:xfrm>
            <a:off x="7459258" y="8810720"/>
            <a:ext cx="12297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Commedia Del </a:t>
            </a:r>
            <a:r>
              <a:rPr lang="en-GB" sz="1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sz="1800" b="1" dirty="0"/>
          </a:p>
        </p:txBody>
      </p:sp>
      <p:sp>
        <p:nvSpPr>
          <p:cNvPr id="136" name="Google Shape;136;p1"/>
          <p:cNvSpPr txBox="1"/>
          <p:nvPr/>
        </p:nvSpPr>
        <p:spPr>
          <a:xfrm>
            <a:off x="2170086" y="4054206"/>
            <a:ext cx="14652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 Exploring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Text</a:t>
            </a:r>
            <a:endParaRPr sz="1800" b="1" dirty="0"/>
          </a:p>
        </p:txBody>
      </p:sp>
      <p:sp>
        <p:nvSpPr>
          <p:cNvPr id="137" name="Google Shape;137;p1"/>
          <p:cNvSpPr txBox="1"/>
          <p:nvPr/>
        </p:nvSpPr>
        <p:spPr>
          <a:xfrm>
            <a:off x="357805" y="4795805"/>
            <a:ext cx="17472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Styles and</a:t>
            </a:r>
            <a:endParaRPr lang="en-GB" sz="1800" b="1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Genres</a:t>
            </a:r>
            <a:endParaRPr lang="en-GB" sz="1800" b="1" dirty="0"/>
          </a:p>
        </p:txBody>
      </p:sp>
      <p:sp>
        <p:nvSpPr>
          <p:cNvPr id="138" name="Google Shape;138;p1"/>
          <p:cNvSpPr txBox="1"/>
          <p:nvPr/>
        </p:nvSpPr>
        <p:spPr>
          <a:xfrm>
            <a:off x="4032495" y="4062862"/>
            <a:ext cx="19046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bg1"/>
                </a:solidFill>
              </a:rPr>
              <a:t>Unit 1: </a:t>
            </a: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Performing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139" name="Google Shape;139;p1"/>
          <p:cNvSpPr txBox="1"/>
          <p:nvPr/>
        </p:nvSpPr>
        <p:spPr>
          <a:xfrm>
            <a:off x="6437470" y="4062235"/>
            <a:ext cx="11274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Devising</a:t>
            </a:r>
            <a:endParaRPr sz="18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Drama</a:t>
            </a:r>
            <a:endParaRPr sz="1800" b="1" dirty="0"/>
          </a:p>
        </p:txBody>
      </p:sp>
      <p:sp>
        <p:nvSpPr>
          <p:cNvPr id="141" name="Google Shape;141;p1"/>
          <p:cNvSpPr txBox="1"/>
          <p:nvPr/>
        </p:nvSpPr>
        <p:spPr>
          <a:xfrm>
            <a:off x="7435241" y="2880734"/>
            <a:ext cx="26524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 2: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Creating</a:t>
            </a:r>
            <a:endParaRPr lang="en-GB" sz="1800" b="1" dirty="0"/>
          </a:p>
        </p:txBody>
      </p:sp>
      <p:pic>
        <p:nvPicPr>
          <p:cNvPr id="158" name="Google Shape;158;p1" descr="A picture containing text, newspap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7713" t="1820" r="17565" b="32202"/>
          <a:stretch/>
        </p:blipFill>
        <p:spPr>
          <a:xfrm>
            <a:off x="5617920" y="3920993"/>
            <a:ext cx="914124" cy="93819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 txBox="1"/>
          <p:nvPr/>
        </p:nvSpPr>
        <p:spPr>
          <a:xfrm>
            <a:off x="5893238" y="601579"/>
            <a:ext cx="184731" cy="42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956906" y="313474"/>
            <a:ext cx="5974516" cy="58477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Drama Curriculum Map</a:t>
            </a:r>
            <a:endParaRPr b="1" dirty="0"/>
          </a:p>
        </p:txBody>
      </p:sp>
      <p:sp>
        <p:nvSpPr>
          <p:cNvPr id="168" name="Google Shape;168;p1"/>
          <p:cNvSpPr/>
          <p:nvPr/>
        </p:nvSpPr>
        <p:spPr>
          <a:xfrm>
            <a:off x="179611" y="7379990"/>
            <a:ext cx="349318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What are the key styles/genres/theatrical movements in Theatre History? </a:t>
            </a:r>
            <a:endParaRPr sz="1200" dirty="0"/>
          </a:p>
        </p:txBody>
      </p:sp>
      <p:sp>
        <p:nvSpPr>
          <p:cNvPr id="169" name="Google Shape;169;p1"/>
          <p:cNvSpPr/>
          <p:nvPr/>
        </p:nvSpPr>
        <p:spPr>
          <a:xfrm>
            <a:off x="107603" y="4067622"/>
            <a:ext cx="1016590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bring a text to life?                    </a:t>
            </a:r>
            <a:endParaRPr sz="1200" dirty="0"/>
          </a:p>
        </p:txBody>
      </p:sp>
      <p:sp>
        <p:nvSpPr>
          <p:cNvPr id="170" name="Google Shape;170;p1"/>
          <p:cNvSpPr/>
          <p:nvPr/>
        </p:nvSpPr>
        <p:spPr>
          <a:xfrm>
            <a:off x="6197059" y="2738354"/>
            <a:ext cx="185816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What makes good Theatre? </a:t>
            </a: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explore various stimuli/</a:t>
            </a:r>
            <a:r>
              <a:rPr lang="en-GB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scenarios</a:t>
            </a: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use their knowledge of style to devise a performance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/>
          <p:nvPr/>
        </p:nvSpPr>
        <p:spPr>
          <a:xfrm>
            <a:off x="6268219" y="996454"/>
            <a:ext cx="267426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devise a whole performance from a single stimulus? </a:t>
            </a:r>
            <a:endParaRPr dirty="0"/>
          </a:p>
        </p:txBody>
      </p:sp>
      <p:sp>
        <p:nvSpPr>
          <p:cNvPr id="172" name="Google Shape;172;p1"/>
          <p:cNvSpPr/>
          <p:nvPr/>
        </p:nvSpPr>
        <p:spPr>
          <a:xfrm>
            <a:off x="3203947" y="3275534"/>
            <a:ext cx="2597544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I perform an extract from Blood Brothers thinking about character, setting &amp; context?    </a:t>
            </a:r>
            <a:endParaRPr sz="1200" dirty="0"/>
          </a:p>
        </p:txBody>
      </p:sp>
      <p:sp>
        <p:nvSpPr>
          <p:cNvPr id="173" name="Google Shape;173;p1"/>
          <p:cNvSpPr/>
          <p:nvPr/>
        </p:nvSpPr>
        <p:spPr>
          <a:xfrm>
            <a:off x="17104" y="16821878"/>
            <a:ext cx="250416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 How can I apply core Drama skills to a given story</a:t>
            </a:r>
            <a:endParaRPr sz="1100" dirty="0"/>
          </a:p>
        </p:txBody>
      </p:sp>
      <p:sp>
        <p:nvSpPr>
          <p:cNvPr id="174" name="Google Shape;174;p1"/>
          <p:cNvSpPr/>
          <p:nvPr/>
        </p:nvSpPr>
        <p:spPr>
          <a:xfrm>
            <a:off x="6732339" y="10260310"/>
            <a:ext cx="283309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Can I make my audience think?                    </a:t>
            </a:r>
          </a:p>
        </p:txBody>
      </p:sp>
      <p:sp>
        <p:nvSpPr>
          <p:cNvPr id="186" name="Google Shape;186;p1"/>
          <p:cNvSpPr/>
          <p:nvPr/>
        </p:nvSpPr>
        <p:spPr>
          <a:xfrm>
            <a:off x="2578154" y="14237627"/>
            <a:ext cx="307762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Where did Theatre start?</a:t>
            </a:r>
          </a:p>
        </p:txBody>
      </p:sp>
      <p:sp>
        <p:nvSpPr>
          <p:cNvPr id="188" name="Google Shape;188;p1"/>
          <p:cNvSpPr txBox="1"/>
          <p:nvPr/>
        </p:nvSpPr>
        <p:spPr>
          <a:xfrm>
            <a:off x="2696808" y="16416970"/>
            <a:ext cx="148314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 – Key Text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History – Pantomime</a:t>
            </a:r>
            <a:endParaRPr dirty="0"/>
          </a:p>
        </p:txBody>
      </p:sp>
      <p:sp>
        <p:nvSpPr>
          <p:cNvPr id="190" name="Google Shape;190;p1"/>
          <p:cNvSpPr txBox="1"/>
          <p:nvPr/>
        </p:nvSpPr>
        <p:spPr>
          <a:xfrm>
            <a:off x="4345183" y="16474680"/>
            <a:ext cx="10632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Community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Emotional Intelligence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Relationships</a:t>
            </a:r>
          </a:p>
        </p:txBody>
      </p:sp>
      <p:sp>
        <p:nvSpPr>
          <p:cNvPr id="194" name="Google Shape;194;p1"/>
          <p:cNvSpPr/>
          <p:nvPr/>
        </p:nvSpPr>
        <p:spPr>
          <a:xfrm>
            <a:off x="2267843" y="14508782"/>
            <a:ext cx="1769009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Exaggerated Characters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Ensemble Performance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 txBox="1"/>
          <p:nvPr/>
        </p:nvSpPr>
        <p:spPr>
          <a:xfrm>
            <a:off x="3492726" y="16850761"/>
            <a:ext cx="982769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Exaggeration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Narration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Flashback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"/>
          <p:cNvSpPr txBox="1"/>
          <p:nvPr/>
        </p:nvSpPr>
        <p:spPr>
          <a:xfrm>
            <a:off x="12086" y="15514057"/>
            <a:ext cx="164706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 – Greek Heroes</a:t>
            </a:r>
            <a:endParaRPr dirty="0"/>
          </a:p>
        </p:txBody>
      </p:sp>
      <p:sp>
        <p:nvSpPr>
          <p:cNvPr id="202" name="Google Shape;202;p1"/>
          <p:cNvSpPr txBox="1"/>
          <p:nvPr/>
        </p:nvSpPr>
        <p:spPr>
          <a:xfrm>
            <a:off x="1094656" y="16186081"/>
            <a:ext cx="1365202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Storytelling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Characterisation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Creation</a:t>
            </a:r>
            <a:endParaRPr lang="en-GB" dirty="0"/>
          </a:p>
        </p:txBody>
      </p:sp>
      <p:sp>
        <p:nvSpPr>
          <p:cNvPr id="204" name="Google Shape;204;p1"/>
          <p:cNvSpPr txBox="1"/>
          <p:nvPr/>
        </p:nvSpPr>
        <p:spPr>
          <a:xfrm>
            <a:off x="3924027" y="14364766"/>
            <a:ext cx="165618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Unison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Choral Speaking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Exaggeration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Slapstick and Mime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Comedy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Exaggerated Characters</a:t>
            </a:r>
            <a:endParaRPr dirty="0"/>
          </a:p>
        </p:txBody>
      </p:sp>
      <p:sp>
        <p:nvSpPr>
          <p:cNvPr id="206" name="Google Shape;206;p1"/>
          <p:cNvSpPr/>
          <p:nvPr/>
        </p:nvSpPr>
        <p:spPr>
          <a:xfrm>
            <a:off x="251422" y="12944761"/>
            <a:ext cx="171568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Can I tell a Shakespearean story effectively?</a:t>
            </a:r>
            <a:endParaRPr dirty="0"/>
          </a:p>
        </p:txBody>
      </p:sp>
      <p:sp>
        <p:nvSpPr>
          <p:cNvPr id="208" name="Google Shape;208;p1"/>
          <p:cNvSpPr txBox="1"/>
          <p:nvPr/>
        </p:nvSpPr>
        <p:spPr>
          <a:xfrm>
            <a:off x="105939" y="12254469"/>
            <a:ext cx="13867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 – The Tempest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  - Shakespeare Year 7</a:t>
            </a:r>
            <a:endParaRPr dirty="0"/>
          </a:p>
        </p:txBody>
      </p:sp>
      <p:sp>
        <p:nvSpPr>
          <p:cNvPr id="210" name="Google Shape;210;p1"/>
          <p:cNvSpPr txBox="1"/>
          <p:nvPr/>
        </p:nvSpPr>
        <p:spPr>
          <a:xfrm>
            <a:off x="251619" y="13644686"/>
            <a:ext cx="13035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Exaggeration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Character Relationships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Atmosphere</a:t>
            </a:r>
            <a:endParaRPr lang="en-GB" dirty="0"/>
          </a:p>
        </p:txBody>
      </p:sp>
      <p:sp>
        <p:nvSpPr>
          <p:cNvPr id="212" name="Google Shape;212;p1"/>
          <p:cNvSpPr/>
          <p:nvPr/>
        </p:nvSpPr>
        <p:spPr>
          <a:xfrm>
            <a:off x="3231652" y="12063585"/>
            <a:ext cx="239845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Can Drama educate an audience?</a:t>
            </a:r>
          </a:p>
        </p:txBody>
      </p:sp>
      <p:sp>
        <p:nvSpPr>
          <p:cNvPr id="216" name="Google Shape;216;p1"/>
          <p:cNvSpPr txBox="1"/>
          <p:nvPr/>
        </p:nvSpPr>
        <p:spPr>
          <a:xfrm>
            <a:off x="2627883" y="12780590"/>
            <a:ext cx="193181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Historical Accuracy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Creating atmosphere</a:t>
            </a:r>
            <a:endParaRPr dirty="0"/>
          </a:p>
        </p:txBody>
      </p:sp>
      <p:sp>
        <p:nvSpPr>
          <p:cNvPr id="218" name="Google Shape;218;p1"/>
          <p:cNvSpPr txBox="1"/>
          <p:nvPr/>
        </p:nvSpPr>
        <p:spPr>
          <a:xfrm>
            <a:off x="2648429" y="12474991"/>
            <a:ext cx="146502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PSHCE – Key Themes</a:t>
            </a:r>
            <a:endParaRPr dirty="0"/>
          </a:p>
        </p:txBody>
      </p:sp>
      <p:sp>
        <p:nvSpPr>
          <p:cNvPr id="219" name="Google Shape;219;p1"/>
          <p:cNvSpPr/>
          <p:nvPr/>
        </p:nvSpPr>
        <p:spPr>
          <a:xfrm>
            <a:off x="5530589" y="14187317"/>
            <a:ext cx="2035427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transfer a play from page to stage? </a:t>
            </a:r>
            <a:endParaRPr sz="1200" dirty="0"/>
          </a:p>
        </p:txBody>
      </p:sp>
      <p:sp>
        <p:nvSpPr>
          <p:cNvPr id="221" name="Google Shape;221;p1"/>
          <p:cNvSpPr txBox="1"/>
          <p:nvPr/>
        </p:nvSpPr>
        <p:spPr>
          <a:xfrm>
            <a:off x="5611847" y="14735731"/>
            <a:ext cx="1797465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Characterisation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Storytelling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Learning Lines</a:t>
            </a:r>
            <a:endParaRPr sz="1200" dirty="0"/>
          </a:p>
        </p:txBody>
      </p:sp>
      <p:sp>
        <p:nvSpPr>
          <p:cNvPr id="229" name="Google Shape;229;p1"/>
          <p:cNvSpPr txBox="1"/>
          <p:nvPr/>
        </p:nvSpPr>
        <p:spPr>
          <a:xfrm>
            <a:off x="8556509" y="13855366"/>
            <a:ext cx="1023072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Emotional Intelligence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Bravery</a:t>
            </a:r>
            <a:endParaRPr sz="1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Friendship</a:t>
            </a:r>
            <a:endParaRPr sz="1000" dirty="0"/>
          </a:p>
        </p:txBody>
      </p:sp>
      <p:sp>
        <p:nvSpPr>
          <p:cNvPr id="240" name="Google Shape;240;p1"/>
          <p:cNvSpPr/>
          <p:nvPr/>
        </p:nvSpPr>
        <p:spPr>
          <a:xfrm>
            <a:off x="62319" y="9428856"/>
            <a:ext cx="744218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we increase tension in a story?</a:t>
            </a:r>
          </a:p>
        </p:txBody>
      </p:sp>
      <p:sp>
        <p:nvSpPr>
          <p:cNvPr id="241" name="Google Shape;241;p1"/>
          <p:cNvSpPr txBox="1"/>
          <p:nvPr/>
        </p:nvSpPr>
        <p:spPr>
          <a:xfrm>
            <a:off x="2588242" y="9700287"/>
            <a:ext cx="1317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Creating</a:t>
            </a: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Tone</a:t>
            </a: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lang="fr-FR" sz="11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Characterisation</a:t>
            </a:r>
            <a:endParaRPr sz="215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"/>
          <p:cNvSpPr txBox="1"/>
          <p:nvPr/>
        </p:nvSpPr>
        <p:spPr>
          <a:xfrm>
            <a:off x="842841" y="11585410"/>
            <a:ext cx="914033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Music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 - Novel/Play</a:t>
            </a:r>
            <a:endParaRPr dirty="0"/>
          </a:p>
        </p:txBody>
      </p:sp>
      <p:sp>
        <p:nvSpPr>
          <p:cNvPr id="247" name="Google Shape;247;p1"/>
          <p:cNvSpPr txBox="1"/>
          <p:nvPr/>
        </p:nvSpPr>
        <p:spPr>
          <a:xfrm>
            <a:off x="1972078" y="10266537"/>
            <a:ext cx="205390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Creating Fear &amp; Tension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7 Levels of Tension</a:t>
            </a:r>
          </a:p>
        </p:txBody>
      </p:sp>
      <p:sp>
        <p:nvSpPr>
          <p:cNvPr id="249" name="Google Shape;249;p1"/>
          <p:cNvSpPr/>
          <p:nvPr/>
        </p:nvSpPr>
        <p:spPr>
          <a:xfrm>
            <a:off x="2483867" y="7740030"/>
            <a:ext cx="200178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I create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atmosphere with a script? </a:t>
            </a:r>
            <a:endParaRPr sz="1200" dirty="0"/>
          </a:p>
        </p:txBody>
      </p:sp>
      <p:sp>
        <p:nvSpPr>
          <p:cNvPr id="250" name="Google Shape;250;p1"/>
          <p:cNvSpPr txBox="1"/>
          <p:nvPr/>
        </p:nvSpPr>
        <p:spPr>
          <a:xfrm>
            <a:off x="179611" y="8460110"/>
            <a:ext cx="120738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PSHCE Themes</a:t>
            </a:r>
            <a:endParaRPr dirty="0"/>
          </a:p>
        </p:txBody>
      </p:sp>
      <p:sp>
        <p:nvSpPr>
          <p:cNvPr id="255" name="Google Shape;255;p1"/>
          <p:cNvSpPr/>
          <p:nvPr/>
        </p:nvSpPr>
        <p:spPr>
          <a:xfrm>
            <a:off x="3780011" y="5363766"/>
            <a:ext cx="308681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I create Drama from scratch?</a:t>
            </a:r>
            <a:endParaRPr sz="1200" dirty="0"/>
          </a:p>
        </p:txBody>
      </p:sp>
      <p:sp>
        <p:nvSpPr>
          <p:cNvPr id="258" name="Google Shape;258;p1"/>
          <p:cNvSpPr/>
          <p:nvPr/>
        </p:nvSpPr>
        <p:spPr>
          <a:xfrm>
            <a:off x="5220171" y="9684246"/>
            <a:ext cx="308925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English, PSHCE and Art (Costume Design) </a:t>
            </a:r>
            <a:endParaRPr dirty="0"/>
          </a:p>
        </p:txBody>
      </p:sp>
      <p:sp>
        <p:nvSpPr>
          <p:cNvPr id="267" name="Google Shape;267;p1"/>
          <p:cNvSpPr txBox="1"/>
          <p:nvPr/>
        </p:nvSpPr>
        <p:spPr>
          <a:xfrm>
            <a:off x="8472598" y="4869391"/>
            <a:ext cx="132372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devise my own piece of Drama?</a:t>
            </a:r>
          </a:p>
        </p:txBody>
      </p:sp>
      <p:sp>
        <p:nvSpPr>
          <p:cNvPr id="270" name="Google Shape;270;p1"/>
          <p:cNvSpPr txBox="1"/>
          <p:nvPr/>
        </p:nvSpPr>
        <p:spPr>
          <a:xfrm>
            <a:off x="7668443" y="9612238"/>
            <a:ext cx="114807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Characterisation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Vocal Skills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Physical Skills</a:t>
            </a:r>
          </a:p>
        </p:txBody>
      </p:sp>
      <p:sp>
        <p:nvSpPr>
          <p:cNvPr id="272" name="Google Shape;272;p1"/>
          <p:cNvSpPr txBox="1"/>
          <p:nvPr/>
        </p:nvSpPr>
        <p:spPr>
          <a:xfrm>
            <a:off x="2788655" y="8246615"/>
            <a:ext cx="138531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Characterisation</a:t>
            </a:r>
          </a:p>
        </p:txBody>
      </p:sp>
      <p:sp>
        <p:nvSpPr>
          <p:cNvPr id="276" name="Google Shape;276;p1"/>
          <p:cNvSpPr txBox="1"/>
          <p:nvPr/>
        </p:nvSpPr>
        <p:spPr>
          <a:xfrm>
            <a:off x="7956475" y="5363766"/>
            <a:ext cx="10631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Attentiveness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Self control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  <a:endParaRPr dirty="0"/>
          </a:p>
        </p:txBody>
      </p:sp>
      <p:sp>
        <p:nvSpPr>
          <p:cNvPr id="280" name="Google Shape;280;p1"/>
          <p:cNvSpPr txBox="1"/>
          <p:nvPr/>
        </p:nvSpPr>
        <p:spPr>
          <a:xfrm>
            <a:off x="4369269" y="7370452"/>
            <a:ext cx="216918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English, History, Music and Art</a:t>
            </a:r>
            <a:endParaRPr lang="en-GB" dirty="0"/>
          </a:p>
        </p:txBody>
      </p:sp>
      <p:sp>
        <p:nvSpPr>
          <p:cNvPr id="282" name="Google Shape;282;p1"/>
          <p:cNvSpPr txBox="1"/>
          <p:nvPr/>
        </p:nvSpPr>
        <p:spPr>
          <a:xfrm>
            <a:off x="2184813" y="5747495"/>
            <a:ext cx="1761849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Direct Address, Breaking the Fourth Wall, Realism &amp; Physical Theatre</a:t>
            </a:r>
            <a:endParaRPr sz="1200" dirty="0"/>
          </a:p>
        </p:txBody>
      </p:sp>
      <p:sp>
        <p:nvSpPr>
          <p:cNvPr id="284" name="Google Shape;284;p1"/>
          <p:cNvSpPr txBox="1"/>
          <p:nvPr/>
        </p:nvSpPr>
        <p:spPr>
          <a:xfrm>
            <a:off x="114121" y="6712336"/>
            <a:ext cx="128112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Devising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Components of Style</a:t>
            </a:r>
            <a:endParaRPr lang="en-GB" dirty="0"/>
          </a:p>
        </p:txBody>
      </p:sp>
      <p:sp>
        <p:nvSpPr>
          <p:cNvPr id="290" name="Google Shape;290;p1"/>
          <p:cNvSpPr txBox="1"/>
          <p:nvPr/>
        </p:nvSpPr>
        <p:spPr>
          <a:xfrm>
            <a:off x="539651" y="3347542"/>
            <a:ext cx="144016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Characterisation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Given Circumstances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Staging</a:t>
            </a:r>
            <a:endParaRPr lang="en-GB" dirty="0"/>
          </a:p>
        </p:txBody>
      </p:sp>
      <p:sp>
        <p:nvSpPr>
          <p:cNvPr id="292" name="Google Shape;292;p1"/>
          <p:cNvSpPr txBox="1"/>
          <p:nvPr/>
        </p:nvSpPr>
        <p:spPr>
          <a:xfrm>
            <a:off x="-18430" y="5984348"/>
            <a:ext cx="1058968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Play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Attentiveness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Confidence</a:t>
            </a:r>
          </a:p>
        </p:txBody>
      </p:sp>
      <p:sp>
        <p:nvSpPr>
          <p:cNvPr id="294" name="Google Shape;294;p1"/>
          <p:cNvSpPr txBox="1"/>
          <p:nvPr/>
        </p:nvSpPr>
        <p:spPr>
          <a:xfrm>
            <a:off x="2843907" y="2627462"/>
            <a:ext cx="22217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Playwright Intentions, Deconstructing Text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Willy Russell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Social and Historical Context </a:t>
            </a:r>
            <a:endParaRPr sz="1050" dirty="0"/>
          </a:p>
        </p:txBody>
      </p:sp>
      <p:sp>
        <p:nvSpPr>
          <p:cNvPr id="296" name="Google Shape;296;p1"/>
          <p:cNvSpPr txBox="1"/>
          <p:nvPr/>
        </p:nvSpPr>
        <p:spPr>
          <a:xfrm>
            <a:off x="2267843" y="3275534"/>
            <a:ext cx="87235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Honesty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Kindness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Forgiveness</a:t>
            </a:r>
            <a:endParaRPr dirty="0"/>
          </a:p>
        </p:txBody>
      </p:sp>
      <p:sp>
        <p:nvSpPr>
          <p:cNvPr id="303" name="Google Shape;303;p1"/>
          <p:cNvSpPr/>
          <p:nvPr/>
        </p:nvSpPr>
        <p:spPr>
          <a:xfrm>
            <a:off x="8625908" y="1478585"/>
            <a:ext cx="109927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Attentiveness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Self control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  <a:endParaRPr sz="2400" b="1" dirty="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"/>
          <p:cNvSpPr/>
          <p:nvPr/>
        </p:nvSpPr>
        <p:spPr>
          <a:xfrm>
            <a:off x="8942487" y="2367481"/>
            <a:ext cx="923643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PSHCE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History</a:t>
            </a:r>
            <a:endParaRPr lang="en-GB" dirty="0"/>
          </a:p>
        </p:txBody>
      </p:sp>
      <p:sp>
        <p:nvSpPr>
          <p:cNvPr id="308" name="Google Shape;308;p1"/>
          <p:cNvSpPr/>
          <p:nvPr/>
        </p:nvSpPr>
        <p:spPr>
          <a:xfrm>
            <a:off x="189938" y="229664"/>
            <a:ext cx="162219" cy="129584"/>
          </a:xfrm>
          <a:prstGeom prst="rect">
            <a:avLst/>
          </a:prstGeom>
          <a:solidFill>
            <a:srgbClr val="FF00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"/>
          <p:cNvSpPr/>
          <p:nvPr/>
        </p:nvSpPr>
        <p:spPr>
          <a:xfrm>
            <a:off x="192972" y="582087"/>
            <a:ext cx="162219" cy="129584"/>
          </a:xfrm>
          <a:prstGeom prst="rect">
            <a:avLst/>
          </a:prstGeom>
          <a:solidFill>
            <a:srgbClr val="00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"/>
          <p:cNvSpPr/>
          <p:nvPr/>
        </p:nvSpPr>
        <p:spPr>
          <a:xfrm>
            <a:off x="197022" y="401398"/>
            <a:ext cx="162219" cy="129584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"/>
          <p:cNvSpPr/>
          <p:nvPr/>
        </p:nvSpPr>
        <p:spPr>
          <a:xfrm>
            <a:off x="189937" y="764089"/>
            <a:ext cx="162219" cy="12958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"/>
          <p:cNvSpPr txBox="1"/>
          <p:nvPr/>
        </p:nvSpPr>
        <p:spPr>
          <a:xfrm>
            <a:off x="478571" y="167081"/>
            <a:ext cx="243161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 Virtues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Curricular Links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Assessment Points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Subject Specific Skills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CEIAG Links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"/>
          <p:cNvSpPr txBox="1"/>
          <p:nvPr/>
        </p:nvSpPr>
        <p:spPr>
          <a:xfrm>
            <a:off x="971699" y="1835374"/>
            <a:ext cx="250100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Progression to next stage of learning: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Level Drama &amp; Theatre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BTEC Performing Arts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Performing Arts Colleges </a:t>
            </a:r>
            <a:r>
              <a:rPr lang="en-GB" sz="105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lang="en-GB" sz="10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CAPA / MADD</a:t>
            </a:r>
            <a:endParaRPr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4C3A9C6-B30D-E185-C6F0-7CC993D7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73" y="226803"/>
            <a:ext cx="1293686" cy="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empest: A Bloomsbury Reader: Dark Red Book Band: Bloomsbury Readers  Franzeska G. Ewart Bloomsbury Education">
            <a:extLst>
              <a:ext uri="{FF2B5EF4-FFF2-40B4-BE49-F238E27FC236}">
                <a16:creationId xmlns:a16="http://schemas.microsoft.com/office/drawing/2014/main" id="{3891BFD0-D629-4B2F-8611-C122A7932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5"/>
          <a:stretch/>
        </p:blipFill>
        <p:spPr bwMode="auto">
          <a:xfrm>
            <a:off x="1403541" y="14091656"/>
            <a:ext cx="702317" cy="85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4" name="Google Shape;190;p1">
            <a:extLst>
              <a:ext uri="{FF2B5EF4-FFF2-40B4-BE49-F238E27FC236}">
                <a16:creationId xmlns:a16="http://schemas.microsoft.com/office/drawing/2014/main" id="{671FB80E-E0EA-4278-8289-36F836C5AF97}"/>
              </a:ext>
            </a:extLst>
          </p:cNvPr>
          <p:cNvSpPr txBox="1"/>
          <p:nvPr/>
        </p:nvSpPr>
        <p:spPr>
          <a:xfrm>
            <a:off x="136273" y="14616584"/>
            <a:ext cx="106328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Trust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Bravery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Determination</a:t>
            </a:r>
          </a:p>
        </p:txBody>
      </p:sp>
      <p:sp>
        <p:nvSpPr>
          <p:cNvPr id="313" name="Google Shape;190;p1">
            <a:extLst>
              <a:ext uri="{FF2B5EF4-FFF2-40B4-BE49-F238E27FC236}">
                <a16:creationId xmlns:a16="http://schemas.microsoft.com/office/drawing/2014/main" id="{84A51040-F34E-4D15-9F62-15566E6F6C80}"/>
              </a:ext>
            </a:extLst>
          </p:cNvPr>
          <p:cNvSpPr txBox="1"/>
          <p:nvPr/>
        </p:nvSpPr>
        <p:spPr>
          <a:xfrm>
            <a:off x="1710682" y="12172416"/>
            <a:ext cx="10632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Responsibility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Emotional Intelligence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Relationships</a:t>
            </a:r>
          </a:p>
        </p:txBody>
      </p:sp>
      <p:sp>
        <p:nvSpPr>
          <p:cNvPr id="232" name="Google Shape;219;p1">
            <a:extLst>
              <a:ext uri="{FF2B5EF4-FFF2-40B4-BE49-F238E27FC236}">
                <a16:creationId xmlns:a16="http://schemas.microsoft.com/office/drawing/2014/main" id="{D27889BA-92BD-434C-81D4-5ED6EB895925}"/>
              </a:ext>
            </a:extLst>
          </p:cNvPr>
          <p:cNvSpPr/>
          <p:nvPr/>
        </p:nvSpPr>
        <p:spPr>
          <a:xfrm>
            <a:off x="6965071" y="14708749"/>
            <a:ext cx="216939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history inform my character/performance</a:t>
            </a:r>
            <a:endParaRPr sz="1200" dirty="0"/>
          </a:p>
        </p:txBody>
      </p:sp>
      <p:sp>
        <p:nvSpPr>
          <p:cNvPr id="316" name="Google Shape;128;p1">
            <a:extLst>
              <a:ext uri="{FF2B5EF4-FFF2-40B4-BE49-F238E27FC236}">
                <a16:creationId xmlns:a16="http://schemas.microsoft.com/office/drawing/2014/main" id="{A7C3DEAF-9B8E-44A0-852E-00DF74F8DA22}"/>
              </a:ext>
            </a:extLst>
          </p:cNvPr>
          <p:cNvSpPr txBox="1"/>
          <p:nvPr/>
        </p:nvSpPr>
        <p:spPr>
          <a:xfrm>
            <a:off x="6084267" y="11124406"/>
            <a:ext cx="12620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Theatre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" name="Google Shape;128;p1">
            <a:extLst>
              <a:ext uri="{FF2B5EF4-FFF2-40B4-BE49-F238E27FC236}">
                <a16:creationId xmlns:a16="http://schemas.microsoft.com/office/drawing/2014/main" id="{A7F44814-987E-4B4D-A801-280A67EF4369}"/>
              </a:ext>
            </a:extLst>
          </p:cNvPr>
          <p:cNvSpPr txBox="1"/>
          <p:nvPr/>
        </p:nvSpPr>
        <p:spPr>
          <a:xfrm>
            <a:off x="5968572" y="13416170"/>
            <a:ext cx="13447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Theatre in Education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64;p1">
            <a:extLst>
              <a:ext uri="{FF2B5EF4-FFF2-40B4-BE49-F238E27FC236}">
                <a16:creationId xmlns:a16="http://schemas.microsoft.com/office/drawing/2014/main" id="{0680C23D-86BC-430C-BEFC-7C4531C49CE4}"/>
              </a:ext>
            </a:extLst>
          </p:cNvPr>
          <p:cNvSpPr txBox="1"/>
          <p:nvPr/>
        </p:nvSpPr>
        <p:spPr>
          <a:xfrm>
            <a:off x="251619" y="8820150"/>
            <a:ext cx="914033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Deliberation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Respect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8FEAD-ECAB-4EDB-B0D2-F41377AC4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836" y="8739683"/>
            <a:ext cx="775137" cy="928364"/>
          </a:xfrm>
          <a:prstGeom prst="rect">
            <a:avLst/>
          </a:prstGeom>
        </p:spPr>
      </p:pic>
      <p:sp>
        <p:nvSpPr>
          <p:cNvPr id="220" name="Google Shape;134;p1">
            <a:extLst>
              <a:ext uri="{FF2B5EF4-FFF2-40B4-BE49-F238E27FC236}">
                <a16:creationId xmlns:a16="http://schemas.microsoft.com/office/drawing/2014/main" id="{D9585368-7096-4E3B-942B-2812477B729C}"/>
              </a:ext>
            </a:extLst>
          </p:cNvPr>
          <p:cNvSpPr txBox="1"/>
          <p:nvPr/>
        </p:nvSpPr>
        <p:spPr>
          <a:xfrm>
            <a:off x="8513297" y="7238764"/>
            <a:ext cx="9775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Warden X</a:t>
            </a:r>
            <a:endParaRPr lang="en-GB" sz="1800" b="1" dirty="0"/>
          </a:p>
        </p:txBody>
      </p:sp>
      <p:sp>
        <p:nvSpPr>
          <p:cNvPr id="231" name="Google Shape;134;p1">
            <a:extLst>
              <a:ext uri="{FF2B5EF4-FFF2-40B4-BE49-F238E27FC236}">
                <a16:creationId xmlns:a16="http://schemas.microsoft.com/office/drawing/2014/main" id="{1EDE877B-B19D-49C4-B349-AC70D8131FF9}"/>
              </a:ext>
            </a:extLst>
          </p:cNvPr>
          <p:cNvSpPr txBox="1"/>
          <p:nvPr/>
        </p:nvSpPr>
        <p:spPr>
          <a:xfrm>
            <a:off x="7034992" y="6438966"/>
            <a:ext cx="11283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Blood Brothers</a:t>
            </a:r>
            <a:endParaRPr lang="en-GB" sz="1800" b="1" dirty="0"/>
          </a:p>
        </p:txBody>
      </p:sp>
      <p:sp>
        <p:nvSpPr>
          <p:cNvPr id="235" name="Google Shape;134;p1">
            <a:extLst>
              <a:ext uri="{FF2B5EF4-FFF2-40B4-BE49-F238E27FC236}">
                <a16:creationId xmlns:a16="http://schemas.microsoft.com/office/drawing/2014/main" id="{385B5B18-86C4-47C9-8BD9-60EFE3C7D4D4}"/>
              </a:ext>
            </a:extLst>
          </p:cNvPr>
          <p:cNvSpPr txBox="1"/>
          <p:nvPr/>
        </p:nvSpPr>
        <p:spPr>
          <a:xfrm>
            <a:off x="4932139" y="6371878"/>
            <a:ext cx="15403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Soap Operas and Radio Drama</a:t>
            </a:r>
            <a:endParaRPr lang="en-GB" sz="1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A436D-558D-43E6-BC3D-4C8D20F64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669" y="4049281"/>
            <a:ext cx="779166" cy="779166"/>
          </a:xfrm>
          <a:prstGeom prst="rect">
            <a:avLst/>
          </a:prstGeom>
        </p:spPr>
      </p:pic>
      <p:sp>
        <p:nvSpPr>
          <p:cNvPr id="245" name="Google Shape;280;p1">
            <a:extLst>
              <a:ext uri="{FF2B5EF4-FFF2-40B4-BE49-F238E27FC236}">
                <a16:creationId xmlns:a16="http://schemas.microsoft.com/office/drawing/2014/main" id="{A70E6EB3-4D67-4BD9-B905-F54BB7A73623}"/>
              </a:ext>
            </a:extLst>
          </p:cNvPr>
          <p:cNvSpPr txBox="1"/>
          <p:nvPr/>
        </p:nvSpPr>
        <p:spPr>
          <a:xfrm>
            <a:off x="2815482" y="4840343"/>
            <a:ext cx="239575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English, History, Geography &amp; PSHCE</a:t>
            </a:r>
            <a:endParaRPr lang="en-GB" dirty="0"/>
          </a:p>
        </p:txBody>
      </p:sp>
      <p:sp>
        <p:nvSpPr>
          <p:cNvPr id="246" name="Google Shape;294;p1">
            <a:extLst>
              <a:ext uri="{FF2B5EF4-FFF2-40B4-BE49-F238E27FC236}">
                <a16:creationId xmlns:a16="http://schemas.microsoft.com/office/drawing/2014/main" id="{08021AA3-51BF-42BD-BD3D-494315FE9559}"/>
              </a:ext>
            </a:extLst>
          </p:cNvPr>
          <p:cNvSpPr txBox="1"/>
          <p:nvPr/>
        </p:nvSpPr>
        <p:spPr>
          <a:xfrm>
            <a:off x="2212726" y="5099263"/>
            <a:ext cx="2221745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Performing various extracts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Wide range of acting skills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Effective contribution</a:t>
            </a:r>
            <a:endParaRPr sz="1050" dirty="0"/>
          </a:p>
        </p:txBody>
      </p:sp>
      <p:sp>
        <p:nvSpPr>
          <p:cNvPr id="253" name="Google Shape;282;p1">
            <a:extLst>
              <a:ext uri="{FF2B5EF4-FFF2-40B4-BE49-F238E27FC236}">
                <a16:creationId xmlns:a16="http://schemas.microsoft.com/office/drawing/2014/main" id="{3C15A7CA-A9B0-48D4-B41F-2DDB2C071713}"/>
              </a:ext>
            </a:extLst>
          </p:cNvPr>
          <p:cNvSpPr txBox="1"/>
          <p:nvPr/>
        </p:nvSpPr>
        <p:spPr>
          <a:xfrm>
            <a:off x="5772049" y="4859568"/>
            <a:ext cx="206216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Response to stimuli, applying a chosen style &amp; Devising/Creating.</a:t>
            </a:r>
            <a:endParaRPr lang="en-GB" sz="1200" dirty="0"/>
          </a:p>
        </p:txBody>
      </p:sp>
      <p:sp>
        <p:nvSpPr>
          <p:cNvPr id="265" name="Google Shape;141;p1">
            <a:extLst>
              <a:ext uri="{FF2B5EF4-FFF2-40B4-BE49-F238E27FC236}">
                <a16:creationId xmlns:a16="http://schemas.microsoft.com/office/drawing/2014/main" id="{4B202A62-6157-4ADD-A88B-B22AD792DE80}"/>
              </a:ext>
            </a:extLst>
          </p:cNvPr>
          <p:cNvSpPr txBox="1"/>
          <p:nvPr/>
        </p:nvSpPr>
        <p:spPr>
          <a:xfrm>
            <a:off x="5148163" y="1691358"/>
            <a:ext cx="246029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 3: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Performing Arts in Practice</a:t>
            </a:r>
            <a:endParaRPr lang="en-GB" sz="1800" b="1" dirty="0"/>
          </a:p>
        </p:txBody>
      </p:sp>
      <p:sp>
        <p:nvSpPr>
          <p:cNvPr id="320" name="Google Shape;171;p1">
            <a:extLst>
              <a:ext uri="{FF2B5EF4-FFF2-40B4-BE49-F238E27FC236}">
                <a16:creationId xmlns:a16="http://schemas.microsoft.com/office/drawing/2014/main" id="{750F3515-EC3C-4283-9E9B-A3985D371E08}"/>
              </a:ext>
            </a:extLst>
          </p:cNvPr>
          <p:cNvSpPr/>
          <p:nvPr/>
        </p:nvSpPr>
        <p:spPr>
          <a:xfrm>
            <a:off x="2411859" y="1043286"/>
            <a:ext cx="255552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I apply my knowledge in responding to industry commission? </a:t>
            </a:r>
            <a:endParaRPr dirty="0"/>
          </a:p>
        </p:txBody>
      </p:sp>
      <p:sp>
        <p:nvSpPr>
          <p:cNvPr id="321" name="Google Shape;294;p1">
            <a:extLst>
              <a:ext uri="{FF2B5EF4-FFF2-40B4-BE49-F238E27FC236}">
                <a16:creationId xmlns:a16="http://schemas.microsoft.com/office/drawing/2014/main" id="{9B4D3D31-8958-42BF-9B9A-F6E6D447A752}"/>
              </a:ext>
            </a:extLst>
          </p:cNvPr>
          <p:cNvSpPr txBox="1"/>
          <p:nvPr/>
        </p:nvSpPr>
        <p:spPr>
          <a:xfrm>
            <a:off x="4860131" y="971278"/>
            <a:ext cx="144016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Promoting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Pitching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Evaluating</a:t>
            </a:r>
            <a:endParaRPr sz="1050" dirty="0"/>
          </a:p>
        </p:txBody>
      </p:sp>
      <p:pic>
        <p:nvPicPr>
          <p:cNvPr id="211" name="Picture 2" descr="List of drama films - Wikipedia">
            <a:extLst>
              <a:ext uri="{FF2B5EF4-FFF2-40B4-BE49-F238E27FC236}">
                <a16:creationId xmlns:a16="http://schemas.microsoft.com/office/drawing/2014/main" id="{A0A69ADE-6F2E-45F5-A9BF-77862B83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98" y="15403883"/>
            <a:ext cx="1064928" cy="10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Google Shape;219;p1">
            <a:extLst>
              <a:ext uri="{FF2B5EF4-FFF2-40B4-BE49-F238E27FC236}">
                <a16:creationId xmlns:a16="http://schemas.microsoft.com/office/drawing/2014/main" id="{30FFA435-B4F9-4FF3-A7AB-EE48E7169F09}"/>
              </a:ext>
            </a:extLst>
          </p:cNvPr>
          <p:cNvSpPr/>
          <p:nvPr/>
        </p:nvSpPr>
        <p:spPr>
          <a:xfrm>
            <a:off x="6364010" y="16679497"/>
            <a:ext cx="306465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use performance skills to bring a character to life?</a:t>
            </a:r>
            <a:endParaRPr lang="en-GB" dirty="0"/>
          </a:p>
        </p:txBody>
      </p:sp>
      <p:sp>
        <p:nvSpPr>
          <p:cNvPr id="217" name="Google Shape;226;p1">
            <a:extLst>
              <a:ext uri="{FF2B5EF4-FFF2-40B4-BE49-F238E27FC236}">
                <a16:creationId xmlns:a16="http://schemas.microsoft.com/office/drawing/2014/main" id="{4E3EB3B6-7F04-40A4-BAF9-4EA0C082CAD9}"/>
              </a:ext>
            </a:extLst>
          </p:cNvPr>
          <p:cNvSpPr txBox="1"/>
          <p:nvPr/>
        </p:nvSpPr>
        <p:spPr>
          <a:xfrm>
            <a:off x="7145056" y="17218374"/>
            <a:ext cx="216634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Confidence, resilience, respectful  </a:t>
            </a:r>
            <a:endParaRPr dirty="0"/>
          </a:p>
        </p:txBody>
      </p:sp>
      <p:sp>
        <p:nvSpPr>
          <p:cNvPr id="252" name="Google Shape;225;p1">
            <a:extLst>
              <a:ext uri="{FF2B5EF4-FFF2-40B4-BE49-F238E27FC236}">
                <a16:creationId xmlns:a16="http://schemas.microsoft.com/office/drawing/2014/main" id="{7B25E050-F142-4328-99B6-1CDE824486B8}"/>
              </a:ext>
            </a:extLst>
          </p:cNvPr>
          <p:cNvSpPr txBox="1"/>
          <p:nvPr/>
        </p:nvSpPr>
        <p:spPr>
          <a:xfrm>
            <a:off x="5400544" y="16517612"/>
            <a:ext cx="124518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Movement: Levels, Gestures, and Facial Expressions 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260" name="Google Shape;204;p1">
            <a:extLst>
              <a:ext uri="{FF2B5EF4-FFF2-40B4-BE49-F238E27FC236}">
                <a16:creationId xmlns:a16="http://schemas.microsoft.com/office/drawing/2014/main" id="{D75931FC-B0FD-4FC1-89C8-ED3CFADA34B3}"/>
              </a:ext>
            </a:extLst>
          </p:cNvPr>
          <p:cNvSpPr txBox="1"/>
          <p:nvPr/>
        </p:nvSpPr>
        <p:spPr>
          <a:xfrm>
            <a:off x="5463919" y="17297037"/>
            <a:ext cx="168113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Still Image &amp; Acting Skills</a:t>
            </a:r>
            <a:endParaRPr dirty="0"/>
          </a:p>
        </p:txBody>
      </p:sp>
      <p:pic>
        <p:nvPicPr>
          <p:cNvPr id="4" name="Picture 2" descr="A group of Pantomime Dames">
            <a:extLst>
              <a:ext uri="{FF2B5EF4-FFF2-40B4-BE49-F238E27FC236}">
                <a16:creationId xmlns:a16="http://schemas.microsoft.com/office/drawing/2014/main" id="{F53041A5-5D97-4AC9-B198-E6FF846A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25097" y="15479466"/>
            <a:ext cx="1062452" cy="9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Google Shape;204;p1">
            <a:extLst>
              <a:ext uri="{FF2B5EF4-FFF2-40B4-BE49-F238E27FC236}">
                <a16:creationId xmlns:a16="http://schemas.microsoft.com/office/drawing/2014/main" id="{0BE7CD7F-E1AD-4D58-AA27-F2C7EADEA568}"/>
              </a:ext>
            </a:extLst>
          </p:cNvPr>
          <p:cNvSpPr txBox="1"/>
          <p:nvPr/>
        </p:nvSpPr>
        <p:spPr>
          <a:xfrm>
            <a:off x="198218" y="15957072"/>
            <a:ext cx="10753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Mask Theatre </a:t>
            </a:r>
            <a:endParaRPr dirty="0"/>
          </a:p>
        </p:txBody>
      </p:sp>
      <p:pic>
        <p:nvPicPr>
          <p:cNvPr id="264" name="Picture 4" descr="7 Useful Ancient Greek Theatre Facts for Students | The Drama Teacher">
            <a:extLst>
              <a:ext uri="{FF2B5EF4-FFF2-40B4-BE49-F238E27FC236}">
                <a16:creationId xmlns:a16="http://schemas.microsoft.com/office/drawing/2014/main" id="{0CFB30C6-9613-4B5D-A027-85CE8869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3" y="15431895"/>
            <a:ext cx="1173307" cy="969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Google Shape;202;p1">
            <a:extLst>
              <a:ext uri="{FF2B5EF4-FFF2-40B4-BE49-F238E27FC236}">
                <a16:creationId xmlns:a16="http://schemas.microsoft.com/office/drawing/2014/main" id="{F05E657D-03F2-408D-8238-71B61F0078A2}"/>
              </a:ext>
            </a:extLst>
          </p:cNvPr>
          <p:cNvSpPr txBox="1"/>
          <p:nvPr/>
        </p:nvSpPr>
        <p:spPr>
          <a:xfrm>
            <a:off x="2391711" y="16862775"/>
            <a:ext cx="136982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Choral Movement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Ensemble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Exaggeration  </a:t>
            </a:r>
            <a:endParaRPr b="1" dirty="0"/>
          </a:p>
        </p:txBody>
      </p:sp>
      <p:pic>
        <p:nvPicPr>
          <p:cNvPr id="286" name="Picture 2" descr="Factory workers in the Victorian era: Why did children work in factories in  the Victorian era? What was the job of a Piecer? - Fun Kids - the UK's  children's radio station">
            <a:extLst>
              <a:ext uri="{FF2B5EF4-FFF2-40B4-BE49-F238E27FC236}">
                <a16:creationId xmlns:a16="http://schemas.microsoft.com/office/drawing/2014/main" id="{C20885F1-A010-4E15-B774-3DAB0892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5453" y="13308664"/>
            <a:ext cx="1157624" cy="8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Google Shape;215;p1">
            <a:extLst>
              <a:ext uri="{FF2B5EF4-FFF2-40B4-BE49-F238E27FC236}">
                <a16:creationId xmlns:a16="http://schemas.microsoft.com/office/drawing/2014/main" id="{FB606439-CD1B-43CF-82D5-86DBA6D1C0D2}"/>
              </a:ext>
            </a:extLst>
          </p:cNvPr>
          <p:cNvSpPr txBox="1"/>
          <p:nvPr/>
        </p:nvSpPr>
        <p:spPr>
          <a:xfrm>
            <a:off x="3996035" y="12708582"/>
            <a:ext cx="158417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Character Exploration,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Creating Tone and Atmosphere</a:t>
            </a:r>
            <a:endParaRPr lang="en-GB" dirty="0"/>
          </a:p>
        </p:txBody>
      </p:sp>
      <p:pic>
        <p:nvPicPr>
          <p:cNvPr id="288" name="Picture 10" descr="Theatre in Education Exams - News - The Sixth Form College Farnborough">
            <a:extLst>
              <a:ext uri="{FF2B5EF4-FFF2-40B4-BE49-F238E27FC236}">
                <a16:creationId xmlns:a16="http://schemas.microsoft.com/office/drawing/2014/main" id="{9343CFCB-51B1-4D0D-B9EF-E6396D28C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r="10646"/>
          <a:stretch/>
        </p:blipFill>
        <p:spPr bwMode="auto">
          <a:xfrm rot="10771167" flipV="1">
            <a:off x="5223518" y="13311796"/>
            <a:ext cx="928306" cy="83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Google Shape;215;p1">
            <a:extLst>
              <a:ext uri="{FF2B5EF4-FFF2-40B4-BE49-F238E27FC236}">
                <a16:creationId xmlns:a16="http://schemas.microsoft.com/office/drawing/2014/main" id="{A1FBE46E-B663-4734-9E5C-69E2FD681958}"/>
              </a:ext>
            </a:extLst>
          </p:cNvPr>
          <p:cNvSpPr txBox="1"/>
          <p:nvPr/>
        </p:nvSpPr>
        <p:spPr>
          <a:xfrm>
            <a:off x="5389838" y="12808675"/>
            <a:ext cx="175521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Direct Address, Narration, News Reports and Adverts</a:t>
            </a:r>
            <a:endParaRPr lang="en-GB" dirty="0"/>
          </a:p>
        </p:txBody>
      </p:sp>
      <p:sp>
        <p:nvSpPr>
          <p:cNvPr id="297" name="Google Shape;216;p1">
            <a:extLst>
              <a:ext uri="{FF2B5EF4-FFF2-40B4-BE49-F238E27FC236}">
                <a16:creationId xmlns:a16="http://schemas.microsoft.com/office/drawing/2014/main" id="{971F3E1B-95B6-47B7-90AC-0A1221793493}"/>
              </a:ext>
            </a:extLst>
          </p:cNvPr>
          <p:cNvSpPr txBox="1"/>
          <p:nvPr/>
        </p:nvSpPr>
        <p:spPr>
          <a:xfrm>
            <a:off x="4526901" y="12447155"/>
            <a:ext cx="193181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Educating the Audience</a:t>
            </a:r>
            <a:endParaRPr dirty="0"/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DFC4234D-333E-44AE-8A4A-DCA1EF61F6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71742" y="12141037"/>
            <a:ext cx="893710" cy="944017"/>
          </a:xfrm>
          <a:prstGeom prst="rect">
            <a:avLst/>
          </a:prstGeom>
        </p:spPr>
      </p:pic>
      <p:pic>
        <p:nvPicPr>
          <p:cNvPr id="187" name="Picture 2" descr="Konstantin Stanislavski - Wikipedia">
            <a:extLst>
              <a:ext uri="{FF2B5EF4-FFF2-40B4-BE49-F238E27FC236}">
                <a16:creationId xmlns:a16="http://schemas.microsoft.com/office/drawing/2014/main" id="{029F6F83-E550-4185-BE80-2D1C52F3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73" y="10986428"/>
            <a:ext cx="717286" cy="948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1" name="Google Shape;245;p1">
            <a:extLst>
              <a:ext uri="{FF2B5EF4-FFF2-40B4-BE49-F238E27FC236}">
                <a16:creationId xmlns:a16="http://schemas.microsoft.com/office/drawing/2014/main" id="{7F76EEC2-58CA-47D3-AFE1-0BE04D3F4A2C}"/>
              </a:ext>
            </a:extLst>
          </p:cNvPr>
          <p:cNvSpPr txBox="1"/>
          <p:nvPr/>
        </p:nvSpPr>
        <p:spPr>
          <a:xfrm>
            <a:off x="7355253" y="11931024"/>
            <a:ext cx="88858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Self-control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Humour  </a:t>
            </a:r>
            <a:endParaRPr dirty="0"/>
          </a:p>
        </p:txBody>
      </p:sp>
      <p:sp>
        <p:nvSpPr>
          <p:cNvPr id="192" name="Google Shape;167;p1">
            <a:extLst>
              <a:ext uri="{FF2B5EF4-FFF2-40B4-BE49-F238E27FC236}">
                <a16:creationId xmlns:a16="http://schemas.microsoft.com/office/drawing/2014/main" id="{2B900B75-7F3B-439B-A522-743F7817FF67}"/>
              </a:ext>
            </a:extLst>
          </p:cNvPr>
          <p:cNvSpPr/>
          <p:nvPr/>
        </p:nvSpPr>
        <p:spPr>
          <a:xfrm>
            <a:off x="6260389" y="12509131"/>
            <a:ext cx="242160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Do audiences prefer stock characters and exaggeration to bring a story to life?</a:t>
            </a:r>
            <a:endParaRPr dirty="0"/>
          </a:p>
        </p:txBody>
      </p:sp>
      <p:sp>
        <p:nvSpPr>
          <p:cNvPr id="193" name="Google Shape;231;p1">
            <a:extLst>
              <a:ext uri="{FF2B5EF4-FFF2-40B4-BE49-F238E27FC236}">
                <a16:creationId xmlns:a16="http://schemas.microsoft.com/office/drawing/2014/main" id="{2CC32CCE-9FD4-44D5-BDB1-A9C10F9255BB}"/>
              </a:ext>
            </a:extLst>
          </p:cNvPr>
          <p:cNvSpPr txBox="1"/>
          <p:nvPr/>
        </p:nvSpPr>
        <p:spPr>
          <a:xfrm>
            <a:off x="5839951" y="11953692"/>
            <a:ext cx="17664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Melodrama Performance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Stock Characters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Stage Fighting  </a:t>
            </a:r>
            <a:endParaRPr dirty="0"/>
          </a:p>
        </p:txBody>
      </p:sp>
      <p:sp>
        <p:nvSpPr>
          <p:cNvPr id="195" name="Google Shape;227;p1">
            <a:extLst>
              <a:ext uri="{FF2B5EF4-FFF2-40B4-BE49-F238E27FC236}">
                <a16:creationId xmlns:a16="http://schemas.microsoft.com/office/drawing/2014/main" id="{25CEE0C7-D6A4-49A7-9827-9C07EAE5AF30}"/>
              </a:ext>
            </a:extLst>
          </p:cNvPr>
          <p:cNvSpPr txBox="1"/>
          <p:nvPr/>
        </p:nvSpPr>
        <p:spPr>
          <a:xfrm>
            <a:off x="8332533" y="10548342"/>
            <a:ext cx="139012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Perform Believable  Characters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Given Circumstances </a:t>
            </a:r>
            <a:endParaRPr dirty="0"/>
          </a:p>
        </p:txBody>
      </p:sp>
      <p:sp>
        <p:nvSpPr>
          <p:cNvPr id="197" name="Google Shape;198;p1">
            <a:extLst>
              <a:ext uri="{FF2B5EF4-FFF2-40B4-BE49-F238E27FC236}">
                <a16:creationId xmlns:a16="http://schemas.microsoft.com/office/drawing/2014/main" id="{403AED31-23A1-425D-A781-E417EBD8E147}"/>
              </a:ext>
            </a:extLst>
          </p:cNvPr>
          <p:cNvSpPr/>
          <p:nvPr/>
        </p:nvSpPr>
        <p:spPr>
          <a:xfrm>
            <a:off x="7164387" y="10404326"/>
            <a:ext cx="155416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Subtext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Magic If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Emotional Memory </a:t>
            </a:r>
            <a:endParaRPr dirty="0"/>
          </a:p>
        </p:txBody>
      </p:sp>
      <p:pic>
        <p:nvPicPr>
          <p:cNvPr id="199" name="Google Shape;155;p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322B517-B0C6-4FE7-83B5-50B63623286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21006" y="11010515"/>
            <a:ext cx="708937" cy="90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Picture 6" descr="Review: In 'Sex, Grift and Death,' One-Acts That Test Perceptions - The New  York Times">
            <a:extLst>
              <a:ext uri="{FF2B5EF4-FFF2-40B4-BE49-F238E27FC236}">
                <a16:creationId xmlns:a16="http://schemas.microsoft.com/office/drawing/2014/main" id="{21C79FF1-DF74-4EED-867F-080A6EC7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01" y="11017582"/>
            <a:ext cx="731399" cy="8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Google Shape;215;p1">
            <a:extLst>
              <a:ext uri="{FF2B5EF4-FFF2-40B4-BE49-F238E27FC236}">
                <a16:creationId xmlns:a16="http://schemas.microsoft.com/office/drawing/2014/main" id="{5E26CF07-64FA-4506-9C28-A2977CE8135B}"/>
              </a:ext>
            </a:extLst>
          </p:cNvPr>
          <p:cNvSpPr txBox="1"/>
          <p:nvPr/>
        </p:nvSpPr>
        <p:spPr>
          <a:xfrm>
            <a:off x="6144570" y="10350196"/>
            <a:ext cx="150176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Asides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Stock Characters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Proxemics   </a:t>
            </a:r>
          </a:p>
        </p:txBody>
      </p:sp>
      <p:sp>
        <p:nvSpPr>
          <p:cNvPr id="205" name="Google Shape;231;p1">
            <a:extLst>
              <a:ext uri="{FF2B5EF4-FFF2-40B4-BE49-F238E27FC236}">
                <a16:creationId xmlns:a16="http://schemas.microsoft.com/office/drawing/2014/main" id="{46C15966-173A-4776-A730-F91E180D73B8}"/>
              </a:ext>
            </a:extLst>
          </p:cNvPr>
          <p:cNvSpPr txBox="1"/>
          <p:nvPr/>
        </p:nvSpPr>
        <p:spPr>
          <a:xfrm>
            <a:off x="4356075" y="10548342"/>
            <a:ext cx="226696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Applying Total Theatre skills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Effective use of the Body </a:t>
            </a:r>
            <a:endParaRPr dirty="0"/>
          </a:p>
        </p:txBody>
      </p:sp>
      <p:sp>
        <p:nvSpPr>
          <p:cNvPr id="207" name="Google Shape;174;p1">
            <a:extLst>
              <a:ext uri="{FF2B5EF4-FFF2-40B4-BE49-F238E27FC236}">
                <a16:creationId xmlns:a16="http://schemas.microsoft.com/office/drawing/2014/main" id="{630A8A90-B8AE-46CA-A4E3-29E2DCA2B08F}"/>
              </a:ext>
            </a:extLst>
          </p:cNvPr>
          <p:cNvSpPr/>
          <p:nvPr/>
        </p:nvSpPr>
        <p:spPr>
          <a:xfrm>
            <a:off x="3777263" y="9964749"/>
            <a:ext cx="413672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you create an interesting  performance with no props, costumes or set?</a:t>
            </a:r>
            <a:endParaRPr dirty="0"/>
          </a:p>
        </p:txBody>
      </p:sp>
      <p:sp>
        <p:nvSpPr>
          <p:cNvPr id="209" name="Google Shape;245;p1">
            <a:extLst>
              <a:ext uri="{FF2B5EF4-FFF2-40B4-BE49-F238E27FC236}">
                <a16:creationId xmlns:a16="http://schemas.microsoft.com/office/drawing/2014/main" id="{541E7352-BF6F-449A-8F25-82F4798AE94C}"/>
              </a:ext>
            </a:extLst>
          </p:cNvPr>
          <p:cNvSpPr txBox="1"/>
          <p:nvPr/>
        </p:nvSpPr>
        <p:spPr>
          <a:xfrm>
            <a:off x="3907444" y="10167390"/>
            <a:ext cx="123303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Trust, confidence,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self control</a:t>
            </a:r>
            <a:endParaRPr dirty="0"/>
          </a:p>
        </p:txBody>
      </p:sp>
      <p:sp>
        <p:nvSpPr>
          <p:cNvPr id="213" name="Google Shape;188;p1">
            <a:extLst>
              <a:ext uri="{FF2B5EF4-FFF2-40B4-BE49-F238E27FC236}">
                <a16:creationId xmlns:a16="http://schemas.microsoft.com/office/drawing/2014/main" id="{690CD081-553F-479A-A065-67AADA4CEAA3}"/>
              </a:ext>
            </a:extLst>
          </p:cNvPr>
          <p:cNvSpPr txBox="1"/>
          <p:nvPr/>
        </p:nvSpPr>
        <p:spPr>
          <a:xfrm>
            <a:off x="2519112" y="10709739"/>
            <a:ext cx="21484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History – Elizabethan England</a:t>
            </a:r>
            <a:endParaRPr dirty="0"/>
          </a:p>
        </p:txBody>
      </p:sp>
      <p:sp>
        <p:nvSpPr>
          <p:cNvPr id="215" name="Google Shape;243;p1">
            <a:extLst>
              <a:ext uri="{FF2B5EF4-FFF2-40B4-BE49-F238E27FC236}">
                <a16:creationId xmlns:a16="http://schemas.microsoft.com/office/drawing/2014/main" id="{D3D58F13-F4F2-410E-8D5B-9F09933F7BB6}"/>
              </a:ext>
            </a:extLst>
          </p:cNvPr>
          <p:cNvSpPr txBox="1"/>
          <p:nvPr/>
        </p:nvSpPr>
        <p:spPr>
          <a:xfrm>
            <a:off x="79213" y="10519473"/>
            <a:ext cx="91403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 - Novel/Play</a:t>
            </a:r>
            <a:endParaRPr dirty="0"/>
          </a:p>
        </p:txBody>
      </p:sp>
      <p:sp>
        <p:nvSpPr>
          <p:cNvPr id="223" name="Google Shape;241;p1">
            <a:extLst>
              <a:ext uri="{FF2B5EF4-FFF2-40B4-BE49-F238E27FC236}">
                <a16:creationId xmlns:a16="http://schemas.microsoft.com/office/drawing/2014/main" id="{43F5F595-92EF-43C1-B89A-D08CF4585D08}"/>
              </a:ext>
            </a:extLst>
          </p:cNvPr>
          <p:cNvSpPr txBox="1"/>
          <p:nvPr/>
        </p:nvSpPr>
        <p:spPr>
          <a:xfrm>
            <a:off x="-23382" y="11069464"/>
            <a:ext cx="121471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Creating</a:t>
            </a: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Tone</a:t>
            </a: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100" b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lang="fr-FR" sz="11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Characterisation</a:t>
            </a:r>
            <a:endParaRPr sz="215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19;p1">
            <a:extLst>
              <a:ext uri="{FF2B5EF4-FFF2-40B4-BE49-F238E27FC236}">
                <a16:creationId xmlns:a16="http://schemas.microsoft.com/office/drawing/2014/main" id="{A6DE03FA-94D9-40E6-9092-9022DDCA8A35}"/>
              </a:ext>
            </a:extLst>
          </p:cNvPr>
          <p:cNvSpPr/>
          <p:nvPr/>
        </p:nvSpPr>
        <p:spPr>
          <a:xfrm>
            <a:off x="0" y="7812038"/>
            <a:ext cx="1630553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do I transfer a play from page to stage? </a:t>
            </a:r>
            <a:endParaRPr sz="1200" dirty="0"/>
          </a:p>
        </p:txBody>
      </p:sp>
      <p:sp>
        <p:nvSpPr>
          <p:cNvPr id="225" name="Google Shape;278;p1">
            <a:extLst>
              <a:ext uri="{FF2B5EF4-FFF2-40B4-BE49-F238E27FC236}">
                <a16:creationId xmlns:a16="http://schemas.microsoft.com/office/drawing/2014/main" id="{2F0FA990-C2ED-4C90-8CCF-CE1153592BE4}"/>
              </a:ext>
            </a:extLst>
          </p:cNvPr>
          <p:cNvSpPr txBox="1"/>
          <p:nvPr/>
        </p:nvSpPr>
        <p:spPr>
          <a:xfrm>
            <a:off x="4099160" y="8143718"/>
            <a:ext cx="259718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Stimulus</a:t>
            </a:r>
            <a:endParaRPr lang="en-GB" dirty="0"/>
          </a:p>
        </p:txBody>
      </p:sp>
      <p:sp>
        <p:nvSpPr>
          <p:cNvPr id="228" name="Google Shape;270;p1">
            <a:extLst>
              <a:ext uri="{FF2B5EF4-FFF2-40B4-BE49-F238E27FC236}">
                <a16:creationId xmlns:a16="http://schemas.microsoft.com/office/drawing/2014/main" id="{89F67D77-6916-404B-A2A6-6FFB45159CE9}"/>
              </a:ext>
            </a:extLst>
          </p:cNvPr>
          <p:cNvSpPr txBox="1"/>
          <p:nvPr/>
        </p:nvSpPr>
        <p:spPr>
          <a:xfrm>
            <a:off x="1259731" y="7743929"/>
            <a:ext cx="1584176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Characterisation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Vocal Skills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Physical Skills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First Person Perspective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Visual Imagery</a:t>
            </a:r>
          </a:p>
        </p:txBody>
      </p:sp>
      <p:pic>
        <p:nvPicPr>
          <p:cNvPr id="2" name="Picture 2" descr="The Curious Incident of the Dog in the Night-Time (Unabridged)">
            <a:extLst>
              <a:ext uri="{FF2B5EF4-FFF2-40B4-BE49-F238E27FC236}">
                <a16:creationId xmlns:a16="http://schemas.microsoft.com/office/drawing/2014/main" id="{DEA5CABF-EB5A-47C2-937A-0F38B920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31" y="8735205"/>
            <a:ext cx="914033" cy="9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rtual Murder Mystery Night | Oklahoma City Museum of Art | OKCMOA">
            <a:extLst>
              <a:ext uri="{FF2B5EF4-FFF2-40B4-BE49-F238E27FC236}">
                <a16:creationId xmlns:a16="http://schemas.microsoft.com/office/drawing/2014/main" id="{4765CF96-F08F-4D64-89E1-5D292A1E0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1" y="9721557"/>
            <a:ext cx="914033" cy="8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eatre in Elizabethan England stock image | Look and Learn">
            <a:extLst>
              <a:ext uri="{FF2B5EF4-FFF2-40B4-BE49-F238E27FC236}">
                <a16:creationId xmlns:a16="http://schemas.microsoft.com/office/drawing/2014/main" id="{750DC958-B7E5-4CF5-A8E4-811CEF4F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60" y="11009471"/>
            <a:ext cx="1067795" cy="8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Google Shape;270;p1">
            <a:extLst>
              <a:ext uri="{FF2B5EF4-FFF2-40B4-BE49-F238E27FC236}">
                <a16:creationId xmlns:a16="http://schemas.microsoft.com/office/drawing/2014/main" id="{32CE38A5-C896-4683-9EF3-B58879222181}"/>
              </a:ext>
            </a:extLst>
          </p:cNvPr>
          <p:cNvSpPr txBox="1"/>
          <p:nvPr/>
        </p:nvSpPr>
        <p:spPr>
          <a:xfrm>
            <a:off x="4918957" y="8127448"/>
            <a:ext cx="114807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Epic Theatre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Ensemble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Brecht   </a:t>
            </a:r>
            <a:endParaRPr dirty="0"/>
          </a:p>
        </p:txBody>
      </p:sp>
      <p:sp>
        <p:nvSpPr>
          <p:cNvPr id="233" name="Google Shape;236;p1">
            <a:extLst>
              <a:ext uri="{FF2B5EF4-FFF2-40B4-BE49-F238E27FC236}">
                <a16:creationId xmlns:a16="http://schemas.microsoft.com/office/drawing/2014/main" id="{7E805AA8-1598-4656-8713-CEFDE0A3EB4B}"/>
              </a:ext>
            </a:extLst>
          </p:cNvPr>
          <p:cNvSpPr txBox="1"/>
          <p:nvPr/>
        </p:nvSpPr>
        <p:spPr>
          <a:xfrm>
            <a:off x="6012584" y="7996131"/>
            <a:ext cx="113094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Direct Address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Multi Rolling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Use of Props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Narration </a:t>
            </a:r>
            <a:endParaRPr dirty="0"/>
          </a:p>
        </p:txBody>
      </p:sp>
      <p:sp>
        <p:nvSpPr>
          <p:cNvPr id="236" name="Google Shape;253;p1">
            <a:extLst>
              <a:ext uri="{FF2B5EF4-FFF2-40B4-BE49-F238E27FC236}">
                <a16:creationId xmlns:a16="http://schemas.microsoft.com/office/drawing/2014/main" id="{0ED6CA87-1C19-4906-8017-58757656EA4D}"/>
              </a:ext>
            </a:extLst>
          </p:cNvPr>
          <p:cNvSpPr txBox="1"/>
          <p:nvPr/>
        </p:nvSpPr>
        <p:spPr>
          <a:xfrm>
            <a:off x="6847245" y="8172419"/>
            <a:ext cx="977812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Compassion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Accepting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FF"/>
                </a:solidFill>
                <a:latin typeface="Calibri"/>
                <a:cs typeface="Calibri"/>
                <a:sym typeface="Calibri"/>
              </a:rPr>
              <a:t>Adaptable  </a:t>
            </a:r>
            <a:endParaRPr dirty="0"/>
          </a:p>
        </p:txBody>
      </p:sp>
      <p:sp>
        <p:nvSpPr>
          <p:cNvPr id="237" name="Google Shape;167;p1">
            <a:extLst>
              <a:ext uri="{FF2B5EF4-FFF2-40B4-BE49-F238E27FC236}">
                <a16:creationId xmlns:a16="http://schemas.microsoft.com/office/drawing/2014/main" id="{88F59EF5-645A-4E9F-8489-F91CAEBEEA57}"/>
              </a:ext>
            </a:extLst>
          </p:cNvPr>
          <p:cNvSpPr/>
          <p:nvPr/>
        </p:nvSpPr>
        <p:spPr>
          <a:xfrm>
            <a:off x="4212059" y="7668022"/>
            <a:ext cx="242160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What makes a performance  of a play stylised for audiences?                 </a:t>
            </a:r>
            <a:endParaRPr dirty="0"/>
          </a:p>
        </p:txBody>
      </p:sp>
      <p:sp>
        <p:nvSpPr>
          <p:cNvPr id="238" name="Google Shape;200;p1">
            <a:extLst>
              <a:ext uri="{FF2B5EF4-FFF2-40B4-BE49-F238E27FC236}">
                <a16:creationId xmlns:a16="http://schemas.microsoft.com/office/drawing/2014/main" id="{26D1CA9F-068A-493B-BD7D-E823714B3C71}"/>
              </a:ext>
            </a:extLst>
          </p:cNvPr>
          <p:cNvSpPr txBox="1"/>
          <p:nvPr/>
        </p:nvSpPr>
        <p:spPr>
          <a:xfrm>
            <a:off x="2993111" y="8458563"/>
            <a:ext cx="194853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ea typeface="Calibri"/>
                <a:cs typeface="Calibri"/>
                <a:sym typeface="Calibri"/>
              </a:rPr>
              <a:t>English – Prejudice</a:t>
            </a:r>
            <a:endParaRPr dirty="0"/>
          </a:p>
        </p:txBody>
      </p:sp>
      <p:sp>
        <p:nvSpPr>
          <p:cNvPr id="242" name="Google Shape;240;p1">
            <a:extLst>
              <a:ext uri="{FF2B5EF4-FFF2-40B4-BE49-F238E27FC236}">
                <a16:creationId xmlns:a16="http://schemas.microsoft.com/office/drawing/2014/main" id="{0C6177CB-7629-4B44-8C00-B302B2F9A447}"/>
              </a:ext>
            </a:extLst>
          </p:cNvPr>
          <p:cNvSpPr/>
          <p:nvPr/>
        </p:nvSpPr>
        <p:spPr>
          <a:xfrm>
            <a:off x="6229522" y="7316947"/>
            <a:ext cx="230941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Question: How can actors maintain a  role through improvisation?</a:t>
            </a:r>
            <a:endParaRPr dirty="0"/>
          </a:p>
        </p:txBody>
      </p:sp>
      <p:pic>
        <p:nvPicPr>
          <p:cNvPr id="244" name="Picture 2" descr="hat #police #black #cap #policeman #policewoman #policia - Cap Policeman  Transparent PNG - 1024x865 - Free Download on NicePNG">
            <a:extLst>
              <a:ext uri="{FF2B5EF4-FFF2-40B4-BE49-F238E27FC236}">
                <a16:creationId xmlns:a16="http://schemas.microsoft.com/office/drawing/2014/main" id="{0702AEE5-4A50-4EA8-8BFC-02310A1A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28" y="6562985"/>
            <a:ext cx="858691" cy="70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Google Shape;284;p1">
            <a:extLst>
              <a:ext uri="{FF2B5EF4-FFF2-40B4-BE49-F238E27FC236}">
                <a16:creationId xmlns:a16="http://schemas.microsoft.com/office/drawing/2014/main" id="{2A54E552-706D-4BBF-A40B-76261530A00E}"/>
              </a:ext>
            </a:extLst>
          </p:cNvPr>
          <p:cNvSpPr txBox="1"/>
          <p:nvPr/>
        </p:nvSpPr>
        <p:spPr>
          <a:xfrm>
            <a:off x="7236395" y="7668022"/>
            <a:ext cx="125846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Improvisation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Reacting Ability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Sustain Character   </a:t>
            </a:r>
          </a:p>
        </p:txBody>
      </p:sp>
      <p:sp>
        <p:nvSpPr>
          <p:cNvPr id="251" name="Google Shape;259;p1">
            <a:extLst>
              <a:ext uri="{FF2B5EF4-FFF2-40B4-BE49-F238E27FC236}">
                <a16:creationId xmlns:a16="http://schemas.microsoft.com/office/drawing/2014/main" id="{0386B371-2CDD-4C86-9DA9-0F129335DCBE}"/>
              </a:ext>
            </a:extLst>
          </p:cNvPr>
          <p:cNvSpPr txBox="1"/>
          <p:nvPr/>
        </p:nvSpPr>
        <p:spPr>
          <a:xfrm>
            <a:off x="8556427" y="6011838"/>
            <a:ext cx="118516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Teacher-in-Role, Devil and Angel Characterisation   </a:t>
            </a:r>
            <a:endParaRPr dirty="0"/>
          </a:p>
        </p:txBody>
      </p:sp>
      <p:pic>
        <p:nvPicPr>
          <p:cNvPr id="15" name="Picture 8" descr="Harlequin, one of the principal characters of traditional italian comedy. Commedia  dell'arte. Vector isolated illustration. 18908868 Vector Art at Vecteezy">
            <a:extLst>
              <a:ext uri="{FF2B5EF4-FFF2-40B4-BE49-F238E27FC236}">
                <a16:creationId xmlns:a16="http://schemas.microsoft.com/office/drawing/2014/main" id="{F6579585-8DD5-491D-B73E-5F7CD00C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41" y="7943660"/>
            <a:ext cx="879956" cy="84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Google Shape;134;p1">
            <a:extLst>
              <a:ext uri="{FF2B5EF4-FFF2-40B4-BE49-F238E27FC236}">
                <a16:creationId xmlns:a16="http://schemas.microsoft.com/office/drawing/2014/main" id="{1A05371D-D73C-4A2F-90F8-37F3B3D1E8C7}"/>
              </a:ext>
            </a:extLst>
          </p:cNvPr>
          <p:cNvSpPr txBox="1"/>
          <p:nvPr/>
        </p:nvSpPr>
        <p:spPr>
          <a:xfrm>
            <a:off x="2987923" y="6587902"/>
            <a:ext cx="15403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Devising</a:t>
            </a:r>
            <a:endParaRPr lang="en-GB" sz="1800" b="1" dirty="0"/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1E79AAB5-2A1C-4F66-8F3F-22DACEE45D88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2430" t="152" r="1992" b="1"/>
          <a:stretch/>
        </p:blipFill>
        <p:spPr>
          <a:xfrm>
            <a:off x="6313084" y="6331630"/>
            <a:ext cx="813057" cy="913965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44DCF6FE-E77E-4806-BA90-BA218F13631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2430" t="152" r="1992" b="1"/>
          <a:stretch/>
        </p:blipFill>
        <p:spPr>
          <a:xfrm>
            <a:off x="3569587" y="3925623"/>
            <a:ext cx="813057" cy="91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12059" y="6371878"/>
            <a:ext cx="864096" cy="86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83867" y="6371878"/>
            <a:ext cx="864096" cy="864096"/>
          </a:xfrm>
          <a:prstGeom prst="rect">
            <a:avLst/>
          </a:prstGeom>
        </p:spPr>
      </p:pic>
      <p:sp>
        <p:nvSpPr>
          <p:cNvPr id="177" name="Google Shape;227;p1">
            <a:extLst>
              <a:ext uri="{FF2B5EF4-FFF2-40B4-BE49-F238E27FC236}">
                <a16:creationId xmlns:a16="http://schemas.microsoft.com/office/drawing/2014/main" id="{25CEE0C7-D6A4-49A7-9827-9C07EAE5AF30}"/>
              </a:ext>
            </a:extLst>
          </p:cNvPr>
          <p:cNvSpPr txBox="1"/>
          <p:nvPr/>
        </p:nvSpPr>
        <p:spPr>
          <a:xfrm>
            <a:off x="8748563" y="9252198"/>
            <a:ext cx="9717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Stock Characters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Exaggeration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Comedy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Mask Techniques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236;p1">
            <a:extLst>
              <a:ext uri="{FF2B5EF4-FFF2-40B4-BE49-F238E27FC236}">
                <a16:creationId xmlns:a16="http://schemas.microsoft.com/office/drawing/2014/main" id="{7E805AA8-1598-4656-8713-CEFDE0A3EB4B}"/>
              </a:ext>
            </a:extLst>
          </p:cNvPr>
          <p:cNvSpPr txBox="1"/>
          <p:nvPr/>
        </p:nvSpPr>
        <p:spPr>
          <a:xfrm>
            <a:off x="6372299" y="5579790"/>
            <a:ext cx="230425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Naturalistic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Multi Rolling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Exaggeration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Foreshadowing and Dramatic Irony</a:t>
            </a:r>
            <a:endParaRPr dirty="0"/>
          </a:p>
        </p:txBody>
      </p:sp>
      <p:sp>
        <p:nvSpPr>
          <p:cNvPr id="179" name="Google Shape;243;p1">
            <a:extLst>
              <a:ext uri="{FF2B5EF4-FFF2-40B4-BE49-F238E27FC236}">
                <a16:creationId xmlns:a16="http://schemas.microsoft.com/office/drawing/2014/main" id="{D3D58F13-F4F2-410E-8D5B-9F09933F7BB6}"/>
              </a:ext>
            </a:extLst>
          </p:cNvPr>
          <p:cNvSpPr txBox="1"/>
          <p:nvPr/>
        </p:nvSpPr>
        <p:spPr>
          <a:xfrm>
            <a:off x="7236395" y="5507782"/>
            <a:ext cx="91403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E5E00"/>
                </a:solidFill>
                <a:latin typeface="Calibri"/>
                <a:cs typeface="Calibri"/>
                <a:sym typeface="Calibri"/>
              </a:rPr>
              <a:t>English - Novel/Play</a:t>
            </a:r>
            <a:endParaRPr dirty="0"/>
          </a:p>
        </p:txBody>
      </p:sp>
      <p:sp>
        <p:nvSpPr>
          <p:cNvPr id="180" name="Google Shape;236;p1">
            <a:extLst>
              <a:ext uri="{FF2B5EF4-FFF2-40B4-BE49-F238E27FC236}">
                <a16:creationId xmlns:a16="http://schemas.microsoft.com/office/drawing/2014/main" id="{7E805AA8-1598-4656-8713-CEFDE0A3EB4B}"/>
              </a:ext>
            </a:extLst>
          </p:cNvPr>
          <p:cNvSpPr txBox="1"/>
          <p:nvPr/>
        </p:nvSpPr>
        <p:spPr>
          <a:xfrm>
            <a:off x="4932139" y="5579790"/>
            <a:ext cx="230425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Characterisation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Vocal Skills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Physical Skills</a:t>
            </a:r>
            <a:endParaRPr dirty="0"/>
          </a:p>
        </p:txBody>
      </p:sp>
      <p:sp>
        <p:nvSpPr>
          <p:cNvPr id="182" name="Google Shape;236;p1">
            <a:extLst>
              <a:ext uri="{FF2B5EF4-FFF2-40B4-BE49-F238E27FC236}">
                <a16:creationId xmlns:a16="http://schemas.microsoft.com/office/drawing/2014/main" id="{7E805AA8-1598-4656-8713-CEFDE0A3EB4B}"/>
              </a:ext>
            </a:extLst>
          </p:cNvPr>
          <p:cNvSpPr txBox="1"/>
          <p:nvPr/>
        </p:nvSpPr>
        <p:spPr>
          <a:xfrm>
            <a:off x="3852019" y="5723806"/>
            <a:ext cx="230425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Stimulus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Creativity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Dramatic Devices</a:t>
            </a:r>
            <a:endParaRPr dirty="0"/>
          </a:p>
        </p:txBody>
      </p:sp>
      <p:sp>
        <p:nvSpPr>
          <p:cNvPr id="183" name="Google Shape;170;p1"/>
          <p:cNvSpPr/>
          <p:nvPr/>
        </p:nvSpPr>
        <p:spPr>
          <a:xfrm>
            <a:off x="4428083" y="2699470"/>
            <a:ext cx="185816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I use a stimulus to devise a performance?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70;p1"/>
          <p:cNvSpPr/>
          <p:nvPr/>
        </p:nvSpPr>
        <p:spPr>
          <a:xfrm>
            <a:off x="395635" y="2843486"/>
            <a:ext cx="230425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I use a style or practitioner to devise a performance?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311;p1"/>
          <p:cNvSpPr/>
          <p:nvPr/>
        </p:nvSpPr>
        <p:spPr>
          <a:xfrm>
            <a:off x="179611" y="971278"/>
            <a:ext cx="162219" cy="12958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5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304;p1"/>
          <p:cNvSpPr/>
          <p:nvPr/>
        </p:nvSpPr>
        <p:spPr>
          <a:xfrm>
            <a:off x="1547763" y="1187302"/>
            <a:ext cx="92364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11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Performing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954979">
            <a:off x="7541957" y="1849563"/>
            <a:ext cx="1373994" cy="948236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3A90A81D-7AB6-4EAD-BF60-7149F4901E3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00091" y="1763366"/>
            <a:ext cx="991530" cy="853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91979" y="1763366"/>
            <a:ext cx="1008112" cy="8640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DD3F14D3AE8C4F9776F292D7C479B7" ma:contentTypeVersion="6" ma:contentTypeDescription="Create a new document." ma:contentTypeScope="" ma:versionID="866cb16ed1eb965ff6eb9186e699594f">
  <xsd:schema xmlns:xsd="http://www.w3.org/2001/XMLSchema" xmlns:xs="http://www.w3.org/2001/XMLSchema" xmlns:p="http://schemas.microsoft.com/office/2006/metadata/properties" xmlns:ns3="5e3e759b-3ed8-4db8-a2b9-45c8af9e132b" targetNamespace="http://schemas.microsoft.com/office/2006/metadata/properties" ma:root="true" ma:fieldsID="81897e3ae3f2ca46e74257c9977935a5" ns3:_="">
    <xsd:import namespace="5e3e759b-3ed8-4db8-a2b9-45c8af9e13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e759b-3ed8-4db8-a2b9-45c8af9e13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870034-1789-4B82-A1EB-D932D4BABDC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e3e759b-3ed8-4db8-a2b9-45c8af9e132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52993D-4581-402E-8B17-A16DD01F35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C39B5E-8E5C-4927-B73B-C065560DF7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3e759b-3ed8-4db8-a2b9-45c8af9e13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813</Words>
  <Application>Microsoft Office PowerPoint</Application>
  <PresentationFormat>Custom</PresentationFormat>
  <Paragraphs>239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Sarkar</dc:creator>
  <cp:lastModifiedBy>Joanne MacKreth-Aylett</cp:lastModifiedBy>
  <cp:revision>60</cp:revision>
  <dcterms:created xsi:type="dcterms:W3CDTF">2018-02-08T08:28:53Z</dcterms:created>
  <dcterms:modified xsi:type="dcterms:W3CDTF">2024-08-28T09:50:27Z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0x0101000DDD3F14D3AE8C4F9776F292D7C479B7</vt:lpwstr>
  </property>
</Properties>
</file>