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FA9dE63QGsrZZpr1/3wS7wOnr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alee Sarkar" initials="SS" lastIdx="3" clrIdx="0">
    <p:extLst>
      <p:ext uri="{19B8F6BF-5375-455C-9EA6-DF929625EA0E}">
        <p15:presenceInfo xmlns:p15="http://schemas.microsoft.com/office/powerpoint/2012/main" userId="S-1-5-21-1874893203-2993639409-4066037033-9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3522" y="3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06;p1">
            <a:extLst>
              <a:ext uri="{FF2B5EF4-FFF2-40B4-BE49-F238E27FC236}">
                <a16:creationId xmlns:a16="http://schemas.microsoft.com/office/drawing/2014/main" id="{B70B982C-A6B3-C252-222C-ABCBCC36524A}"/>
              </a:ext>
            </a:extLst>
          </p:cNvPr>
          <p:cNvSpPr/>
          <p:nvPr/>
        </p:nvSpPr>
        <p:spPr>
          <a:xfrm>
            <a:off x="3804232" y="12840227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5046920">
            <a:off x="1315930" y="13083500"/>
            <a:ext cx="3250323" cy="345728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696808" y="15426688"/>
            <a:ext cx="5842458" cy="10028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endParaRPr dirty="0"/>
          </a:p>
        </p:txBody>
      </p:sp>
      <p:sp>
        <p:nvSpPr>
          <p:cNvPr id="91" name="Google Shape;91;p1"/>
          <p:cNvSpPr/>
          <p:nvPr/>
        </p:nvSpPr>
        <p:spPr>
          <a:xfrm rot="5400000" flipH="1">
            <a:off x="6324134" y="10976906"/>
            <a:ext cx="3169937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408793" y="13255879"/>
            <a:ext cx="5624560" cy="9507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552820" y="11013696"/>
            <a:ext cx="5360924" cy="9216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5400000">
            <a:off x="1160260" y="8331136"/>
            <a:ext cx="3205917" cy="4017074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 flipH="1">
            <a:off x="6212581" y="6363079"/>
            <a:ext cx="3328846" cy="3274914"/>
          </a:xfrm>
          <a:prstGeom prst="blockArc">
            <a:avLst>
              <a:gd name="adj1" fmla="val 10800000"/>
              <a:gd name="adj2" fmla="val 21541939"/>
              <a:gd name="adj3" fmla="val 2764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541975" y="8743248"/>
            <a:ext cx="5471054" cy="918995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381072" y="6331146"/>
            <a:ext cx="5549856" cy="93511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-5400000">
            <a:off x="775153" y="3825252"/>
            <a:ext cx="3345855" cy="357166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5400000" flipH="1">
            <a:off x="6248118" y="1667092"/>
            <a:ext cx="3118182" cy="3274914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483864" y="3940617"/>
            <a:ext cx="5571838" cy="92781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355839" y="1755875"/>
            <a:ext cx="6384111" cy="8526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371486" y="1787600"/>
            <a:ext cx="1231914" cy="806932"/>
          </a:xfrm>
          <a:prstGeom prst="triangl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1D08FC-10B9-4D9E-84B5-BBB5B7A8B8FE}"/>
              </a:ext>
            </a:extLst>
          </p:cNvPr>
          <p:cNvGrpSpPr/>
          <p:nvPr/>
        </p:nvGrpSpPr>
        <p:grpSpPr>
          <a:xfrm>
            <a:off x="3793162" y="8597514"/>
            <a:ext cx="1214980" cy="1304869"/>
            <a:chOff x="7209728" y="8540177"/>
            <a:chExt cx="1214980" cy="13048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C0E40F-042F-45F5-9408-8106A3FB30F7}"/>
                </a:ext>
              </a:extLst>
            </p:cNvPr>
            <p:cNvGrpSpPr/>
            <p:nvPr/>
          </p:nvGrpSpPr>
          <p:grpSpPr>
            <a:xfrm>
              <a:off x="7209728" y="8540177"/>
              <a:ext cx="1214980" cy="1304869"/>
              <a:chOff x="7209728" y="8540177"/>
              <a:chExt cx="1214980" cy="1304869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7209728" y="8540177"/>
                <a:ext cx="1214980" cy="130486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431322" y="8750366"/>
                <a:ext cx="7803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p1"/>
            <p:cNvSpPr txBox="1"/>
            <p:nvPr/>
          </p:nvSpPr>
          <p:spPr>
            <a:xfrm>
              <a:off x="7412138" y="8719830"/>
              <a:ext cx="84107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dirty="0"/>
            </a:p>
          </p:txBody>
        </p:sp>
      </p:grpSp>
      <p:sp>
        <p:nvSpPr>
          <p:cNvPr id="115" name="Google Shape;115;p1"/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424708" y="15364772"/>
            <a:ext cx="8410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cxnSp>
        <p:nvCxnSpPr>
          <p:cNvPr id="118" name="Google Shape;118;p1"/>
          <p:cNvCxnSpPr/>
          <p:nvPr/>
        </p:nvCxnSpPr>
        <p:spPr>
          <a:xfrm>
            <a:off x="4997069" y="15522198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>
            <a:off x="4481449" y="11211833"/>
            <a:ext cx="0" cy="6150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1"/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803590" y="184714"/>
            <a:ext cx="5974516" cy="107717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Enterprise and Marketing Curriculum Map</a:t>
            </a:r>
            <a:endParaRPr dirty="0"/>
          </a:p>
        </p:txBody>
      </p:sp>
      <p:sp>
        <p:nvSpPr>
          <p:cNvPr id="308" name="Google Shape;308;p1"/>
          <p:cNvSpPr/>
          <p:nvPr/>
        </p:nvSpPr>
        <p:spPr>
          <a:xfrm>
            <a:off x="189938" y="229664"/>
            <a:ext cx="162219" cy="129584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192972" y="582087"/>
            <a:ext cx="162219" cy="129584"/>
          </a:xfrm>
          <a:prstGeom prst="rect">
            <a:avLst/>
          </a:prstGeom>
          <a:solidFill>
            <a:srgbClr val="00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"/>
          <p:cNvSpPr/>
          <p:nvPr/>
        </p:nvSpPr>
        <p:spPr>
          <a:xfrm>
            <a:off x="197022" y="401398"/>
            <a:ext cx="162219" cy="12958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"/>
          <p:cNvSpPr/>
          <p:nvPr/>
        </p:nvSpPr>
        <p:spPr>
          <a:xfrm>
            <a:off x="189937" y="764089"/>
            <a:ext cx="162219" cy="12958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"/>
          <p:cNvSpPr txBox="1"/>
          <p:nvPr/>
        </p:nvSpPr>
        <p:spPr>
          <a:xfrm>
            <a:off x="403653" y="170105"/>
            <a:ext cx="2431619" cy="149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Virtues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Curricular Links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Assessment Points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Specific Skills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CEIAG Links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Underlined = Deeper development of earlier skills / knowledge</a:t>
            </a:r>
            <a:endParaRPr dirty="0"/>
          </a:p>
        </p:txBody>
      </p:sp>
      <p:sp>
        <p:nvSpPr>
          <p:cNvPr id="330" name="Google Shape;330;p1"/>
          <p:cNvSpPr txBox="1"/>
          <p:nvPr/>
        </p:nvSpPr>
        <p:spPr>
          <a:xfrm>
            <a:off x="1033220" y="1734443"/>
            <a:ext cx="2647184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Progression to next stage of learning: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A Level Business Studies and/or Economics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BTEC Business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+mn-lt"/>
                <a:cs typeface="Calibri"/>
                <a:sym typeface="Calibri"/>
              </a:rPr>
              <a:t>T Levels in Business-related subjects </a:t>
            </a:r>
            <a:endParaRPr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7F19D-87CD-4552-BCA7-9E2E13F40A20}"/>
              </a:ext>
            </a:extLst>
          </p:cNvPr>
          <p:cNvSpPr/>
          <p:nvPr/>
        </p:nvSpPr>
        <p:spPr>
          <a:xfrm>
            <a:off x="182905" y="947201"/>
            <a:ext cx="184126" cy="12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4C3A9C6-B30D-E185-C6F0-7CC993D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3539281-6FDA-4A88-82C5-538CAF82842A}"/>
              </a:ext>
            </a:extLst>
          </p:cNvPr>
          <p:cNvGrpSpPr/>
          <p:nvPr/>
        </p:nvGrpSpPr>
        <p:grpSpPr>
          <a:xfrm>
            <a:off x="6254433" y="13322747"/>
            <a:ext cx="1214980" cy="1216180"/>
            <a:chOff x="4878128" y="13254805"/>
            <a:chExt cx="1214980" cy="13048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BCB599-A497-427F-84B6-D9A632D9C83B}"/>
                </a:ext>
              </a:extLst>
            </p:cNvPr>
            <p:cNvGrpSpPr/>
            <p:nvPr/>
          </p:nvGrpSpPr>
          <p:grpSpPr>
            <a:xfrm>
              <a:off x="4878128" y="13254805"/>
              <a:ext cx="1214980" cy="1304869"/>
              <a:chOff x="8988649" y="12788256"/>
              <a:chExt cx="1214980" cy="1304869"/>
            </a:xfrm>
          </p:grpSpPr>
          <p:sp>
            <p:nvSpPr>
              <p:cNvPr id="105" name="Google Shape;105;p1"/>
              <p:cNvSpPr/>
              <p:nvPr/>
            </p:nvSpPr>
            <p:spPr>
              <a:xfrm>
                <a:off x="8988649" y="12788256"/>
                <a:ext cx="1214980" cy="130486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9175601" y="12989039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" name="Picture 2" descr="Christmas tree clipart. Free download transparent .PNG | Creazilla">
              <a:extLst>
                <a:ext uri="{FF2B5EF4-FFF2-40B4-BE49-F238E27FC236}">
                  <a16:creationId xmlns:a16="http://schemas.microsoft.com/office/drawing/2014/main" id="{A7637682-3AFF-435E-9B95-63F578AF7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247" y="13519451"/>
              <a:ext cx="460649" cy="75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7BD379-A3DF-495F-8912-6105AEF90230}"/>
              </a:ext>
            </a:extLst>
          </p:cNvPr>
          <p:cNvGrpSpPr/>
          <p:nvPr/>
        </p:nvGrpSpPr>
        <p:grpSpPr>
          <a:xfrm>
            <a:off x="7916659" y="3620687"/>
            <a:ext cx="1214980" cy="1304869"/>
            <a:chOff x="7968972" y="3268958"/>
            <a:chExt cx="1214980" cy="1304869"/>
          </a:xfrm>
        </p:grpSpPr>
        <p:sp>
          <p:nvSpPr>
            <p:cNvPr id="108" name="Google Shape;108;p1"/>
            <p:cNvSpPr/>
            <p:nvPr/>
          </p:nvSpPr>
          <p:spPr>
            <a:xfrm>
              <a:off x="7968972" y="3268958"/>
              <a:ext cx="1214980" cy="130486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8173489" y="3453694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930192-98A8-467B-BFE4-9515E94E6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853" r="12366" b="10361"/>
            <a:stretch/>
          </p:blipFill>
          <p:spPr>
            <a:xfrm>
              <a:off x="8315344" y="3566340"/>
              <a:ext cx="525804" cy="6590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40629F-FAF4-4A85-96B1-C1352AA2FEC7}"/>
              </a:ext>
            </a:extLst>
          </p:cNvPr>
          <p:cNvSpPr txBox="1"/>
          <p:nvPr/>
        </p:nvSpPr>
        <p:spPr>
          <a:xfrm>
            <a:off x="1688278" y="13605411"/>
            <a:ext cx="168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Undertaking market research 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588EA6D4-80C0-4CDF-9A6F-8ABCC5A4C7B4}"/>
              </a:ext>
            </a:extLst>
          </p:cNvPr>
          <p:cNvSpPr txBox="1"/>
          <p:nvPr/>
        </p:nvSpPr>
        <p:spPr>
          <a:xfrm>
            <a:off x="4829452" y="15516949"/>
            <a:ext cx="162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Business ownership for start-up enterprises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C37B2979-5526-437B-AEF8-82B0CE64C54C}"/>
              </a:ext>
            </a:extLst>
          </p:cNvPr>
          <p:cNvSpPr txBox="1"/>
          <p:nvPr/>
        </p:nvSpPr>
        <p:spPr>
          <a:xfrm>
            <a:off x="2408792" y="15553245"/>
            <a:ext cx="1321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Launch of RO68 practice assignment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CB5CF183-9358-440D-A59C-36614FA79517}"/>
              </a:ext>
            </a:extLst>
          </p:cNvPr>
          <p:cNvSpPr txBox="1"/>
          <p:nvPr/>
        </p:nvSpPr>
        <p:spPr>
          <a:xfrm>
            <a:off x="6434132" y="15545320"/>
            <a:ext cx="1775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Characteristics, risk and reward for enterprise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442E41D8-1995-45CF-AA18-2372B9314648}"/>
              </a:ext>
            </a:extLst>
          </p:cNvPr>
          <p:cNvSpPr txBox="1"/>
          <p:nvPr/>
        </p:nvSpPr>
        <p:spPr>
          <a:xfrm>
            <a:off x="1295893" y="14312546"/>
            <a:ext cx="1273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Creating market research tools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05CF75A0-FC55-4B14-AC0B-497C8ECD9668}"/>
              </a:ext>
            </a:extLst>
          </p:cNvPr>
          <p:cNvSpPr txBox="1"/>
          <p:nvPr/>
        </p:nvSpPr>
        <p:spPr>
          <a:xfrm>
            <a:off x="1556200" y="15330577"/>
            <a:ext cx="126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Market research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B83BE446-80F1-46FC-B0D5-5BDBD76430B2}"/>
              </a:ext>
            </a:extLst>
          </p:cNvPr>
          <p:cNvSpPr txBox="1"/>
          <p:nvPr/>
        </p:nvSpPr>
        <p:spPr>
          <a:xfrm>
            <a:off x="4637107" y="13340732"/>
            <a:ext cx="1928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Collating, presenting and interpreting market research 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BAB28A5-3C1D-4807-8003-5889CBE834A3}"/>
              </a:ext>
            </a:extLst>
          </p:cNvPr>
          <p:cNvSpPr txBox="1"/>
          <p:nvPr/>
        </p:nvSpPr>
        <p:spPr>
          <a:xfrm>
            <a:off x="8583122" y="11915485"/>
            <a:ext cx="999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Creating a design mix for a new product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3C5B0B0E-8B05-4E01-AB59-83DF6DA86430}"/>
              </a:ext>
            </a:extLst>
          </p:cNvPr>
          <p:cNvSpPr txBox="1"/>
          <p:nvPr/>
        </p:nvSpPr>
        <p:spPr>
          <a:xfrm>
            <a:off x="7503065" y="13515818"/>
            <a:ext cx="181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Market segmentation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6AABA749-A595-4C37-8409-2B2A70607D86}"/>
              </a:ext>
            </a:extLst>
          </p:cNvPr>
          <p:cNvSpPr txBox="1"/>
          <p:nvPr/>
        </p:nvSpPr>
        <p:spPr>
          <a:xfrm>
            <a:off x="6342913" y="11115681"/>
            <a:ext cx="2210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Using creative techniques to plan and create 2 designs 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7D556D3-9E92-4250-9DCD-ADDB14B4B184}"/>
              </a:ext>
            </a:extLst>
          </p:cNvPr>
          <p:cNvSpPr txBox="1"/>
          <p:nvPr/>
        </p:nvSpPr>
        <p:spPr>
          <a:xfrm>
            <a:off x="3833273" y="11176334"/>
            <a:ext cx="1653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Using feedback to refine and finalise design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AC873953-21F8-42D4-9203-3312B0607B9F}"/>
              </a:ext>
            </a:extLst>
          </p:cNvPr>
          <p:cNvSpPr txBox="1"/>
          <p:nvPr/>
        </p:nvSpPr>
        <p:spPr>
          <a:xfrm>
            <a:off x="2108633" y="8849867"/>
            <a:ext cx="2233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RO68 NEA COURSEWORK </a:t>
            </a:r>
          </a:p>
          <a:p>
            <a:r>
              <a:rPr lang="en-GB" dirty="0">
                <a:solidFill>
                  <a:schemeClr val="bg1"/>
                </a:solidFill>
              </a:rPr>
              <a:t>10 hours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DB5CCCF-7877-4015-90D0-41AE28C05375}"/>
              </a:ext>
            </a:extLst>
          </p:cNvPr>
          <p:cNvSpPr txBox="1"/>
          <p:nvPr/>
        </p:nvSpPr>
        <p:spPr>
          <a:xfrm>
            <a:off x="1545353" y="11011730"/>
            <a:ext cx="14073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</a:rPr>
              <a:t>Financial viability of the new product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D7BB82EC-DA43-4284-827F-921C7B9A4864}"/>
              </a:ext>
            </a:extLst>
          </p:cNvPr>
          <p:cNvSpPr txBox="1"/>
          <p:nvPr/>
        </p:nvSpPr>
        <p:spPr>
          <a:xfrm>
            <a:off x="846277" y="9679703"/>
            <a:ext cx="10235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</a:rPr>
              <a:t>Risks and challenges of launching a new product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DBE3018E-3C00-421E-907A-22475B9AE70C}"/>
              </a:ext>
            </a:extLst>
          </p:cNvPr>
          <p:cNvSpPr txBox="1"/>
          <p:nvPr/>
        </p:nvSpPr>
        <p:spPr>
          <a:xfrm>
            <a:off x="7048303" y="10417606"/>
            <a:ext cx="19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role of business and enterprise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EC5D2B15-9C65-4538-94D3-737F3317FD1F}"/>
              </a:ext>
            </a:extLst>
          </p:cNvPr>
          <p:cNvSpPr txBox="1"/>
          <p:nvPr/>
        </p:nvSpPr>
        <p:spPr>
          <a:xfrm>
            <a:off x="1598325" y="6400609"/>
            <a:ext cx="212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Planning a promotional campaign</a:t>
            </a:r>
          </a:p>
          <a:p>
            <a:r>
              <a:rPr lang="en-GB" dirty="0">
                <a:solidFill>
                  <a:schemeClr val="bg1"/>
                </a:solidFill>
              </a:rPr>
              <a:t>RO69 Task 2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35B822FE-47DF-46AC-824E-9138CAF4EBAE}"/>
              </a:ext>
            </a:extLst>
          </p:cNvPr>
          <p:cNvSpPr txBox="1"/>
          <p:nvPr/>
        </p:nvSpPr>
        <p:spPr>
          <a:xfrm>
            <a:off x="6258339" y="6655939"/>
            <a:ext cx="2083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Types of promotion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FE0BF1BD-A22B-4B30-8E7C-E165048E7DD0}"/>
              </a:ext>
            </a:extLst>
          </p:cNvPr>
          <p:cNvSpPr txBox="1"/>
          <p:nvPr/>
        </p:nvSpPr>
        <p:spPr>
          <a:xfrm>
            <a:off x="8299091" y="8442182"/>
            <a:ext cx="117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Branding, and methods of branding </a:t>
            </a:r>
          </a:p>
          <a:p>
            <a:r>
              <a:rPr lang="en-GB" sz="1200" dirty="0">
                <a:solidFill>
                  <a:schemeClr val="bg1"/>
                </a:solidFill>
              </a:rPr>
              <a:t>RO69 </a:t>
            </a:r>
          </a:p>
          <a:p>
            <a:r>
              <a:rPr lang="en-GB" sz="1200" dirty="0">
                <a:solidFill>
                  <a:schemeClr val="bg1"/>
                </a:solidFill>
              </a:rPr>
              <a:t>Task1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47855D7-B45D-4745-89E1-2A70D5BDFE1A}"/>
              </a:ext>
            </a:extLst>
          </p:cNvPr>
          <p:cNvSpPr txBox="1"/>
          <p:nvPr/>
        </p:nvSpPr>
        <p:spPr>
          <a:xfrm>
            <a:off x="6917154" y="8846665"/>
            <a:ext cx="164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Competitor analysis</a:t>
            </a:r>
          </a:p>
          <a:p>
            <a:r>
              <a:rPr lang="en-GB" sz="1200" dirty="0">
                <a:solidFill>
                  <a:schemeClr val="bg1"/>
                </a:solidFill>
              </a:rPr>
              <a:t>RO69 Task 1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82677EC8-9682-4253-8624-F2D070BE8F24}"/>
              </a:ext>
            </a:extLst>
          </p:cNvPr>
          <p:cNvSpPr txBox="1"/>
          <p:nvPr/>
        </p:nvSpPr>
        <p:spPr>
          <a:xfrm>
            <a:off x="3833273" y="6400609"/>
            <a:ext cx="2088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Objectives and KPIs for a promotional campaign</a:t>
            </a:r>
          </a:p>
          <a:p>
            <a:r>
              <a:rPr lang="en-GB" dirty="0">
                <a:solidFill>
                  <a:schemeClr val="bg1"/>
                </a:solidFill>
              </a:rPr>
              <a:t>RO69 Task 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89E89421-BE49-4040-8F60-AEA82CB1F81B}"/>
              </a:ext>
            </a:extLst>
          </p:cNvPr>
          <p:cNvSpPr txBox="1"/>
          <p:nvPr/>
        </p:nvSpPr>
        <p:spPr>
          <a:xfrm>
            <a:off x="2037079" y="3937904"/>
            <a:ext cx="192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Plan a pitch and create supporting materials</a:t>
            </a:r>
          </a:p>
          <a:p>
            <a:r>
              <a:rPr lang="en-GB" dirty="0">
                <a:solidFill>
                  <a:schemeClr val="bg1"/>
                </a:solidFill>
              </a:rPr>
              <a:t>RO69 Task 3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F2E18EA-6589-432F-9A49-3B435111C031}"/>
              </a:ext>
            </a:extLst>
          </p:cNvPr>
          <p:cNvSpPr txBox="1"/>
          <p:nvPr/>
        </p:nvSpPr>
        <p:spPr>
          <a:xfrm>
            <a:off x="829466" y="4650535"/>
            <a:ext cx="1168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Creating promotional materials</a:t>
            </a:r>
          </a:p>
          <a:p>
            <a:r>
              <a:rPr lang="en-GB" dirty="0">
                <a:solidFill>
                  <a:schemeClr val="bg1"/>
                </a:solidFill>
              </a:rPr>
              <a:t>RO69 </a:t>
            </a:r>
          </a:p>
          <a:p>
            <a:r>
              <a:rPr lang="en-GB" dirty="0">
                <a:solidFill>
                  <a:schemeClr val="bg1"/>
                </a:solidFill>
              </a:rPr>
              <a:t>Task 2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30290CB7-1C7C-4E05-AAF4-9A882AFE0C0D}"/>
              </a:ext>
            </a:extLst>
          </p:cNvPr>
          <p:cNvSpPr txBox="1"/>
          <p:nvPr/>
        </p:nvSpPr>
        <p:spPr>
          <a:xfrm>
            <a:off x="3724336" y="3999241"/>
            <a:ext cx="1928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Pitch a proposal to an external audience</a:t>
            </a:r>
          </a:p>
          <a:p>
            <a:r>
              <a:rPr lang="en-GB" dirty="0">
                <a:solidFill>
                  <a:schemeClr val="bg1"/>
                </a:solidFill>
              </a:rPr>
              <a:t>RO69 Task 4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3D9C20FC-07E1-4E9B-8687-F6233C5F88AC}"/>
              </a:ext>
            </a:extLst>
          </p:cNvPr>
          <p:cNvSpPr txBox="1"/>
          <p:nvPr/>
        </p:nvSpPr>
        <p:spPr>
          <a:xfrm>
            <a:off x="6190783" y="4070420"/>
            <a:ext cx="1928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Reflect on pitch and business proposal</a:t>
            </a:r>
          </a:p>
          <a:p>
            <a:r>
              <a:rPr lang="en-GB" dirty="0">
                <a:solidFill>
                  <a:schemeClr val="bg1"/>
                </a:solidFill>
              </a:rPr>
              <a:t>RO69 Task 5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4C2F2401-8F3D-48D8-8CF1-465E9102683C}"/>
              </a:ext>
            </a:extLst>
          </p:cNvPr>
          <p:cNvSpPr txBox="1"/>
          <p:nvPr/>
        </p:nvSpPr>
        <p:spPr>
          <a:xfrm>
            <a:off x="3772115" y="1743937"/>
            <a:ext cx="253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REVISION for R067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FB91D-8F75-4647-883D-DC296457EC72}"/>
              </a:ext>
            </a:extLst>
          </p:cNvPr>
          <p:cNvSpPr txBox="1"/>
          <p:nvPr/>
        </p:nvSpPr>
        <p:spPr>
          <a:xfrm>
            <a:off x="6449179" y="16388447"/>
            <a:ext cx="2045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What characteristics to entrepreneurs have? What are the risks and drawbacks for risk-taking?</a:t>
            </a:r>
          </a:p>
          <a:p>
            <a:r>
              <a:rPr lang="en-GB" sz="900" dirty="0">
                <a:solidFill>
                  <a:srgbClr val="99085F"/>
                </a:solidFill>
              </a:rPr>
              <a:t>Aspirations</a:t>
            </a:r>
          </a:p>
          <a:p>
            <a:r>
              <a:rPr lang="en-GB" sz="900" dirty="0">
                <a:solidFill>
                  <a:srgbClr val="FF0000"/>
                </a:solidFill>
              </a:rPr>
              <a:t>Learning enterprising terms and concepts</a:t>
            </a:r>
          </a:p>
          <a:p>
            <a:endParaRPr lang="en-GB" sz="900" u="sng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F1398-A7B5-42F4-A8D5-1CE2F763F534}"/>
              </a:ext>
            </a:extLst>
          </p:cNvPr>
          <p:cNvSpPr txBox="1"/>
          <p:nvPr/>
        </p:nvSpPr>
        <p:spPr>
          <a:xfrm>
            <a:off x="4508693" y="16443938"/>
            <a:ext cx="1974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Who owns start-up enterprises?  Sole traders, partnerships, </a:t>
            </a:r>
            <a:r>
              <a:rPr lang="en-GB" sz="1000" dirty="0" err="1"/>
              <a:t>Ltds</a:t>
            </a:r>
            <a:r>
              <a:rPr lang="en-GB" sz="1000" dirty="0"/>
              <a:t> and franchises. </a:t>
            </a:r>
          </a:p>
          <a:p>
            <a:r>
              <a:rPr lang="en-GB" sz="900" dirty="0">
                <a:solidFill>
                  <a:srgbClr val="99085F"/>
                </a:solidFill>
              </a:rPr>
              <a:t>Aspirations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1A</a:t>
            </a:r>
          </a:p>
          <a:p>
            <a:r>
              <a:rPr lang="en-GB" sz="900" dirty="0">
                <a:solidFill>
                  <a:srgbClr val="FF0000"/>
                </a:solidFill>
              </a:rPr>
              <a:t>Concept of liability</a:t>
            </a:r>
          </a:p>
          <a:p>
            <a:r>
              <a:rPr lang="en-GB" sz="900" dirty="0">
                <a:solidFill>
                  <a:srgbClr val="0070C0"/>
                </a:solidFill>
              </a:rPr>
              <a:t>Owning my own business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6A5490-0734-45A6-8AB4-DD77049EF6FC}"/>
              </a:ext>
            </a:extLst>
          </p:cNvPr>
          <p:cNvSpPr txBox="1"/>
          <p:nvPr/>
        </p:nvSpPr>
        <p:spPr>
          <a:xfrm>
            <a:off x="2309669" y="16471842"/>
            <a:ext cx="164270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is the NEA structured?  Why do we do a practice assignment?</a:t>
            </a:r>
          </a:p>
          <a:p>
            <a:r>
              <a:rPr lang="en-GB" sz="900" dirty="0">
                <a:solidFill>
                  <a:srgbClr val="99085F"/>
                </a:solidFill>
              </a:rPr>
              <a:t>Independence</a:t>
            </a:r>
          </a:p>
          <a:p>
            <a:r>
              <a:rPr lang="en-GB" sz="900" dirty="0">
                <a:solidFill>
                  <a:srgbClr val="FF0000"/>
                </a:solidFill>
              </a:rPr>
              <a:t>Understanding TAs and POs</a:t>
            </a:r>
          </a:p>
          <a:p>
            <a:endParaRPr lang="en-GB" sz="9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BA996-FCE7-425F-9241-27146B7D22F9}"/>
              </a:ext>
            </a:extLst>
          </p:cNvPr>
          <p:cNvSpPr txBox="1"/>
          <p:nvPr/>
        </p:nvSpPr>
        <p:spPr>
          <a:xfrm>
            <a:off x="389117" y="15689168"/>
            <a:ext cx="139748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What are the methods of market research and which is used in different situations?</a:t>
            </a:r>
          </a:p>
          <a:p>
            <a:r>
              <a:rPr lang="en-GB" sz="900" dirty="0">
                <a:solidFill>
                  <a:srgbClr val="99085F"/>
                </a:solidFill>
              </a:rPr>
              <a:t>Careers </a:t>
            </a:r>
          </a:p>
          <a:p>
            <a:r>
              <a:rPr lang="en-GB" sz="900" dirty="0">
                <a:solidFill>
                  <a:srgbClr val="FFC000"/>
                </a:solidFill>
              </a:rPr>
              <a:t>Maths – quantitative data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QMS 1A</a:t>
            </a:r>
          </a:p>
          <a:p>
            <a:r>
              <a:rPr lang="en-GB" sz="900" dirty="0">
                <a:solidFill>
                  <a:srgbClr val="FF0000"/>
                </a:solidFill>
              </a:rPr>
              <a:t>Interpreting data</a:t>
            </a:r>
          </a:p>
          <a:p>
            <a:r>
              <a:rPr lang="en-GB" sz="900" dirty="0">
                <a:solidFill>
                  <a:srgbClr val="0070C0"/>
                </a:solidFill>
              </a:rPr>
              <a:t>Careers in market research</a:t>
            </a:r>
          </a:p>
          <a:p>
            <a:endParaRPr lang="en-GB" sz="1000" dirty="0">
              <a:solidFill>
                <a:srgbClr val="FF0000"/>
              </a:solidFill>
            </a:endParaRPr>
          </a:p>
          <a:p>
            <a:endParaRPr lang="en-GB" sz="1000" dirty="0">
              <a:solidFill>
                <a:srgbClr val="FF0000"/>
              </a:solidFill>
            </a:endParaRP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BA68D9-A479-466F-BD6D-68D3A20C6FA3}"/>
              </a:ext>
            </a:extLst>
          </p:cNvPr>
          <p:cNvSpPr txBox="1"/>
          <p:nvPr/>
        </p:nvSpPr>
        <p:spPr>
          <a:xfrm>
            <a:off x="87507" y="14406420"/>
            <a:ext cx="1301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Which tools would be suitable for my new product?</a:t>
            </a:r>
          </a:p>
          <a:p>
            <a:r>
              <a:rPr lang="en-GB" sz="900" dirty="0">
                <a:solidFill>
                  <a:srgbClr val="99085F"/>
                </a:solidFill>
              </a:rPr>
              <a:t>Careers and aspirations</a:t>
            </a:r>
          </a:p>
          <a:p>
            <a:r>
              <a:rPr lang="en-GB" sz="900" dirty="0">
                <a:solidFill>
                  <a:schemeClr val="accent4"/>
                </a:solidFill>
              </a:rPr>
              <a:t>Maths – statistics</a:t>
            </a:r>
          </a:p>
          <a:p>
            <a:r>
              <a:rPr lang="en-GB" sz="900" dirty="0">
                <a:solidFill>
                  <a:srgbClr val="FF0000"/>
                </a:solidFill>
              </a:rPr>
              <a:t>Decision-making</a:t>
            </a:r>
            <a:endParaRPr lang="en-GB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BF9ED-E341-4454-82E7-BE51AFA98C21}"/>
              </a:ext>
            </a:extLst>
          </p:cNvPr>
          <p:cNvSpPr txBox="1"/>
          <p:nvPr/>
        </p:nvSpPr>
        <p:spPr>
          <a:xfrm>
            <a:off x="2583770" y="14600676"/>
            <a:ext cx="1699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5E393-7FFD-4D66-8E79-02CC62ED0259}"/>
              </a:ext>
            </a:extLst>
          </p:cNvPr>
          <p:cNvSpPr txBox="1"/>
          <p:nvPr/>
        </p:nvSpPr>
        <p:spPr>
          <a:xfrm>
            <a:off x="4510431" y="14179032"/>
            <a:ext cx="18918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What are the methods of market research and which is used in different situations?</a:t>
            </a:r>
          </a:p>
          <a:p>
            <a:r>
              <a:rPr lang="en-GB" sz="900" dirty="0">
                <a:solidFill>
                  <a:srgbClr val="99085F"/>
                </a:solidFill>
              </a:rPr>
              <a:t>Careers </a:t>
            </a:r>
          </a:p>
          <a:p>
            <a:r>
              <a:rPr lang="en-GB" sz="900" dirty="0">
                <a:solidFill>
                  <a:srgbClr val="FFC000"/>
                </a:solidFill>
              </a:rPr>
              <a:t>Maths – quantitative data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QMS 1B</a:t>
            </a:r>
          </a:p>
          <a:p>
            <a:r>
              <a:rPr lang="en-GB" sz="900" dirty="0">
                <a:solidFill>
                  <a:srgbClr val="FF0000"/>
                </a:solidFill>
              </a:rPr>
              <a:t>Interpreting data</a:t>
            </a:r>
          </a:p>
          <a:p>
            <a:r>
              <a:rPr lang="en-GB" sz="900" dirty="0">
                <a:solidFill>
                  <a:srgbClr val="0070C0"/>
                </a:solidFill>
              </a:rPr>
              <a:t>Careers in market research</a:t>
            </a:r>
          </a:p>
          <a:p>
            <a:endParaRPr lang="en-GB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B8257-E7EF-4DFD-905C-0E720568415B}"/>
              </a:ext>
            </a:extLst>
          </p:cNvPr>
          <p:cNvSpPr txBox="1"/>
          <p:nvPr/>
        </p:nvSpPr>
        <p:spPr>
          <a:xfrm>
            <a:off x="7246470" y="14263197"/>
            <a:ext cx="22800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do we separate the market so that we can target different groups of customers?  Building a customer profile</a:t>
            </a:r>
          </a:p>
          <a:p>
            <a:r>
              <a:rPr lang="en-GB" sz="900" dirty="0">
                <a:solidFill>
                  <a:srgbClr val="99085F"/>
                </a:solidFill>
              </a:rPr>
              <a:t>Tolerance and celebrating diversity</a:t>
            </a:r>
          </a:p>
          <a:p>
            <a:r>
              <a:rPr lang="en-GB" sz="900" dirty="0">
                <a:solidFill>
                  <a:srgbClr val="FFC000"/>
                </a:solidFill>
              </a:rPr>
              <a:t>Geography – demographics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2A</a:t>
            </a:r>
          </a:p>
          <a:p>
            <a:endParaRPr lang="en-GB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72CAD-AF3F-4E61-83B8-F78E5CB15E50}"/>
              </a:ext>
            </a:extLst>
          </p:cNvPr>
          <p:cNvSpPr txBox="1"/>
          <p:nvPr/>
        </p:nvSpPr>
        <p:spPr>
          <a:xfrm>
            <a:off x="6151444" y="11971378"/>
            <a:ext cx="24697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can the function, aesthetics and economic manufacture meet the needs of our customer profile?</a:t>
            </a:r>
          </a:p>
          <a:p>
            <a:r>
              <a:rPr lang="en-GB" sz="900" dirty="0">
                <a:solidFill>
                  <a:srgbClr val="99085F"/>
                </a:solidFill>
              </a:rPr>
              <a:t>Aspirations and Careers</a:t>
            </a:r>
          </a:p>
          <a:p>
            <a:r>
              <a:rPr lang="en-GB" sz="900" dirty="0">
                <a:solidFill>
                  <a:schemeClr val="accent4"/>
                </a:solidFill>
              </a:rPr>
              <a:t>Maths – costs, revenue and profit</a:t>
            </a:r>
          </a:p>
          <a:p>
            <a:r>
              <a:rPr lang="en-GB" sz="900" dirty="0">
                <a:solidFill>
                  <a:schemeClr val="accent4"/>
                </a:solidFill>
              </a:rPr>
              <a:t>Design Technology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and QMS 2A</a:t>
            </a:r>
          </a:p>
          <a:p>
            <a:r>
              <a:rPr lang="en-GB" sz="900" dirty="0">
                <a:solidFill>
                  <a:srgbClr val="FF0000"/>
                </a:solidFill>
              </a:rPr>
              <a:t>Understanding enterprising language</a:t>
            </a:r>
          </a:p>
          <a:p>
            <a:endParaRPr lang="en-GB" sz="900" dirty="0">
              <a:solidFill>
                <a:srgbClr val="0070C0"/>
              </a:solidFill>
            </a:endParaRP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082439-5CC9-4344-B603-008C82D9F59C}"/>
              </a:ext>
            </a:extLst>
          </p:cNvPr>
          <p:cNvSpPr txBox="1"/>
          <p:nvPr/>
        </p:nvSpPr>
        <p:spPr>
          <a:xfrm>
            <a:off x="3738979" y="12035550"/>
            <a:ext cx="21057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can I improve my designs to attract my target customer?</a:t>
            </a:r>
          </a:p>
          <a:p>
            <a:r>
              <a:rPr lang="en-GB" sz="900" dirty="0">
                <a:solidFill>
                  <a:srgbClr val="99085F"/>
                </a:solidFill>
              </a:rPr>
              <a:t>Teamwork and confidence</a:t>
            </a:r>
          </a:p>
          <a:p>
            <a:r>
              <a:rPr lang="en-GB" sz="900" dirty="0">
                <a:solidFill>
                  <a:srgbClr val="FFC000"/>
                </a:solidFill>
              </a:rPr>
              <a:t>Literacy - </a:t>
            </a:r>
            <a:r>
              <a:rPr lang="en-GB" sz="900" dirty="0" err="1">
                <a:solidFill>
                  <a:srgbClr val="FFC000"/>
                </a:solidFill>
              </a:rPr>
              <a:t>oracy</a:t>
            </a:r>
            <a:r>
              <a:rPr lang="en-GB" sz="900" dirty="0">
                <a:solidFill>
                  <a:srgbClr val="FFC000"/>
                </a:solidFill>
              </a:rPr>
              <a:t> and articulacy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and QMS 2B</a:t>
            </a:r>
          </a:p>
          <a:p>
            <a:r>
              <a:rPr lang="en-GB" sz="900" dirty="0">
                <a:solidFill>
                  <a:srgbClr val="FF0000"/>
                </a:solidFill>
              </a:rPr>
              <a:t>Using enterprising language</a:t>
            </a:r>
          </a:p>
          <a:p>
            <a:r>
              <a:rPr lang="en-GB" sz="900" dirty="0">
                <a:solidFill>
                  <a:srgbClr val="0070C0"/>
                </a:solidFill>
              </a:rPr>
              <a:t>Careers in marketing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89B9DC-D537-44BD-82F4-395DE1132C9C}"/>
              </a:ext>
            </a:extLst>
          </p:cNvPr>
          <p:cNvSpPr txBox="1"/>
          <p:nvPr/>
        </p:nvSpPr>
        <p:spPr>
          <a:xfrm>
            <a:off x="1152011" y="12052426"/>
            <a:ext cx="21758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Is the product financially viable?  Costs, revenue and break-even.</a:t>
            </a:r>
          </a:p>
          <a:p>
            <a:r>
              <a:rPr lang="en-GB" sz="900" dirty="0">
                <a:solidFill>
                  <a:srgbClr val="FFC000"/>
                </a:solidFill>
              </a:rPr>
              <a:t>Maths - calculations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3A</a:t>
            </a:r>
          </a:p>
          <a:p>
            <a:r>
              <a:rPr lang="en-GB" sz="900" dirty="0">
                <a:solidFill>
                  <a:srgbClr val="FF0000"/>
                </a:solidFill>
              </a:rPr>
              <a:t>Interpreting data and making recommendations</a:t>
            </a:r>
          </a:p>
          <a:p>
            <a:r>
              <a:rPr lang="en-GB" sz="900" dirty="0">
                <a:solidFill>
                  <a:srgbClr val="0070C0"/>
                </a:solidFill>
              </a:rPr>
              <a:t>Careers in finance</a:t>
            </a:r>
          </a:p>
          <a:p>
            <a:endParaRPr lang="en-GB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B7987-BDBF-4023-8797-B2A67593A9D5}"/>
              </a:ext>
            </a:extLst>
          </p:cNvPr>
          <p:cNvSpPr txBox="1"/>
          <p:nvPr/>
        </p:nvSpPr>
        <p:spPr>
          <a:xfrm>
            <a:off x="73083" y="10695268"/>
            <a:ext cx="109710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can </a:t>
            </a:r>
          </a:p>
          <a:p>
            <a:r>
              <a:rPr lang="en-GB" sz="1000" dirty="0"/>
              <a:t>risks and challenges be minimised or overcome?</a:t>
            </a:r>
          </a:p>
          <a:p>
            <a:r>
              <a:rPr lang="en-GB" sz="900" dirty="0">
                <a:solidFill>
                  <a:srgbClr val="99085F"/>
                </a:solidFill>
              </a:rPr>
              <a:t>Perseverance</a:t>
            </a:r>
          </a:p>
          <a:p>
            <a:r>
              <a:rPr lang="en-GB" sz="900" dirty="0">
                <a:solidFill>
                  <a:srgbClr val="99085F"/>
                </a:solidFill>
              </a:rPr>
              <a:t>Problem-solving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3A</a:t>
            </a:r>
          </a:p>
          <a:p>
            <a:r>
              <a:rPr lang="en-GB" sz="900" dirty="0">
                <a:solidFill>
                  <a:srgbClr val="FF0000"/>
                </a:solidFill>
              </a:rPr>
              <a:t>Making recommendations</a:t>
            </a:r>
          </a:p>
          <a:p>
            <a:r>
              <a:rPr lang="en-GB" sz="900" dirty="0">
                <a:solidFill>
                  <a:srgbClr val="0070C0"/>
                </a:solidFill>
              </a:rPr>
              <a:t>Understanding the changing economic, social and environmental climate</a:t>
            </a:r>
          </a:p>
          <a:p>
            <a:endParaRPr lang="en-GB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2D7CC-7F5A-4900-8088-3F267BE121A0}"/>
              </a:ext>
            </a:extLst>
          </p:cNvPr>
          <p:cNvSpPr txBox="1"/>
          <p:nvPr/>
        </p:nvSpPr>
        <p:spPr>
          <a:xfrm>
            <a:off x="2103084" y="9683391"/>
            <a:ext cx="24564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Can I apply my learning to NEA coursework to Design a Business Proposal?</a:t>
            </a:r>
          </a:p>
          <a:p>
            <a:r>
              <a:rPr lang="en-GB" sz="900" dirty="0">
                <a:solidFill>
                  <a:srgbClr val="99085F"/>
                </a:solidFill>
              </a:rPr>
              <a:t>Developing independence, perseverance and teamwork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QMS 3B</a:t>
            </a:r>
          </a:p>
          <a:p>
            <a:r>
              <a:rPr lang="en-GB" sz="900" dirty="0">
                <a:solidFill>
                  <a:srgbClr val="FF0000"/>
                </a:solidFill>
              </a:rPr>
              <a:t>Application, analysis and evaluation skills</a:t>
            </a:r>
          </a:p>
          <a:p>
            <a:r>
              <a:rPr lang="en-GB" sz="900" dirty="0">
                <a:solidFill>
                  <a:schemeClr val="accent1"/>
                </a:solidFill>
              </a:rPr>
              <a:t>Time management, self-regulation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482F48-E309-44F9-A363-E91E75D6E4E4}"/>
              </a:ext>
            </a:extLst>
          </p:cNvPr>
          <p:cNvSpPr txBox="1"/>
          <p:nvPr/>
        </p:nvSpPr>
        <p:spPr>
          <a:xfrm>
            <a:off x="5105009" y="9674198"/>
            <a:ext cx="190691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What is the likely success of the business proposal?</a:t>
            </a:r>
          </a:p>
          <a:p>
            <a:r>
              <a:rPr lang="en-GB" sz="900" dirty="0">
                <a:solidFill>
                  <a:srgbClr val="99085F"/>
                </a:solidFill>
              </a:rPr>
              <a:t>Developing independence, perseverance and teamwork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1A</a:t>
            </a:r>
          </a:p>
          <a:p>
            <a:r>
              <a:rPr lang="en-GB" sz="900" dirty="0">
                <a:solidFill>
                  <a:srgbClr val="FF0000"/>
                </a:solidFill>
              </a:rPr>
              <a:t>Application, analysis and evaluation skills</a:t>
            </a:r>
          </a:p>
          <a:p>
            <a:r>
              <a:rPr lang="en-GB" sz="900" dirty="0">
                <a:solidFill>
                  <a:schemeClr val="accent1"/>
                </a:solidFill>
              </a:rPr>
              <a:t>Time management, self-regulation</a:t>
            </a:r>
          </a:p>
          <a:p>
            <a:endParaRPr lang="en-GB" sz="1000" dirty="0"/>
          </a:p>
          <a:p>
            <a:endParaRPr lang="en-GB" sz="1000" dirty="0">
              <a:solidFill>
                <a:srgbClr val="99085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FBF34F-0BC3-4ADE-BB8E-C12E1AED9C53}"/>
              </a:ext>
            </a:extLst>
          </p:cNvPr>
          <p:cNvSpPr txBox="1"/>
          <p:nvPr/>
        </p:nvSpPr>
        <p:spPr>
          <a:xfrm>
            <a:off x="6880670" y="9705599"/>
            <a:ext cx="1448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does my brand compare to others? </a:t>
            </a:r>
            <a:r>
              <a:rPr lang="en-GB" sz="900" dirty="0">
                <a:solidFill>
                  <a:srgbClr val="FFC000"/>
                </a:solidFill>
              </a:rPr>
              <a:t>Design and Technology</a:t>
            </a:r>
          </a:p>
          <a:p>
            <a:r>
              <a:rPr lang="en-GB" sz="900" dirty="0">
                <a:solidFill>
                  <a:srgbClr val="FF0000"/>
                </a:solidFill>
              </a:rPr>
              <a:t>SWOT analysis and external factors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QMS 1A RO69 Task 1</a:t>
            </a:r>
          </a:p>
          <a:p>
            <a:r>
              <a:rPr lang="en-GB" sz="900" dirty="0">
                <a:solidFill>
                  <a:srgbClr val="0070C0"/>
                </a:solidFill>
              </a:rPr>
              <a:t>Reflecting on, and reviewing outcomes</a:t>
            </a:r>
          </a:p>
          <a:p>
            <a:endParaRPr lang="en-GB" sz="1000" dirty="0">
              <a:solidFill>
                <a:srgbClr val="99085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BE762-D976-4CB9-BD49-10ADBE35CB57}"/>
              </a:ext>
            </a:extLst>
          </p:cNvPr>
          <p:cNvSpPr txBox="1"/>
          <p:nvPr/>
        </p:nvSpPr>
        <p:spPr>
          <a:xfrm>
            <a:off x="8374428" y="9523859"/>
            <a:ext cx="14081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What is a brand?  Why develop a brand?</a:t>
            </a:r>
          </a:p>
          <a:p>
            <a:r>
              <a:rPr lang="en-GB" sz="1000" dirty="0"/>
              <a:t>How are brands developed?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QMS 1A RO69 Task 1</a:t>
            </a:r>
          </a:p>
          <a:p>
            <a:r>
              <a:rPr lang="en-GB" sz="900" dirty="0">
                <a:solidFill>
                  <a:srgbClr val="FFC000"/>
                </a:solidFill>
              </a:rPr>
              <a:t>Design and Technology</a:t>
            </a:r>
          </a:p>
          <a:p>
            <a:r>
              <a:rPr lang="en-GB" sz="900" dirty="0">
                <a:solidFill>
                  <a:srgbClr val="FF0000"/>
                </a:solidFill>
              </a:rPr>
              <a:t>Solving problems</a:t>
            </a:r>
          </a:p>
          <a:p>
            <a:r>
              <a:rPr lang="en-GB" sz="900" dirty="0">
                <a:solidFill>
                  <a:srgbClr val="0070C0"/>
                </a:solidFill>
              </a:rPr>
              <a:t>Careers in sales and marketing</a:t>
            </a:r>
          </a:p>
          <a:p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C4491E-ABF6-4C00-BBFC-4201139FBCAD}"/>
              </a:ext>
            </a:extLst>
          </p:cNvPr>
          <p:cNvSpPr txBox="1"/>
          <p:nvPr/>
        </p:nvSpPr>
        <p:spPr>
          <a:xfrm>
            <a:off x="6211456" y="7281914"/>
            <a:ext cx="20287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do enterprises persuade consumers to buy their products?  Advertising, sales promotion and celebrity endorsement. </a:t>
            </a:r>
          </a:p>
          <a:p>
            <a:r>
              <a:rPr lang="en-GB" sz="900" dirty="0">
                <a:solidFill>
                  <a:srgbClr val="99085F"/>
                </a:solidFill>
              </a:rPr>
              <a:t>Ethics in business</a:t>
            </a:r>
          </a:p>
          <a:p>
            <a:r>
              <a:rPr lang="en-GB" sz="900" dirty="0">
                <a:solidFill>
                  <a:srgbClr val="00B050"/>
                </a:solidFill>
              </a:rPr>
              <a:t>PPE1</a:t>
            </a:r>
          </a:p>
          <a:p>
            <a:r>
              <a:rPr lang="en-GB" sz="900" dirty="0">
                <a:solidFill>
                  <a:srgbClr val="FFC000"/>
                </a:solidFill>
              </a:rPr>
              <a:t>Link to Creative </a:t>
            </a:r>
            <a:r>
              <a:rPr lang="en-GB" sz="900" dirty="0" err="1">
                <a:solidFill>
                  <a:srgbClr val="FFC000"/>
                </a:solidFill>
              </a:rPr>
              <a:t>iMedia</a:t>
            </a:r>
            <a:endParaRPr lang="en-GB" sz="900" dirty="0">
              <a:solidFill>
                <a:schemeClr val="accent1"/>
              </a:solidFill>
            </a:endParaRPr>
          </a:p>
          <a:p>
            <a:r>
              <a:rPr lang="en-GB" sz="900" dirty="0">
                <a:solidFill>
                  <a:schemeClr val="accent1"/>
                </a:solidFill>
              </a:rPr>
              <a:t>Careers in sales and marketing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48F6B7-B4F0-4949-B806-EAE93D0A42DA}"/>
              </a:ext>
            </a:extLst>
          </p:cNvPr>
          <p:cNvSpPr txBox="1"/>
          <p:nvPr/>
        </p:nvSpPr>
        <p:spPr>
          <a:xfrm>
            <a:off x="3754354" y="7309506"/>
            <a:ext cx="23208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How do we know if the promotional campaign is successful?</a:t>
            </a:r>
          </a:p>
          <a:p>
            <a:r>
              <a:rPr lang="en-GB" sz="900" dirty="0">
                <a:solidFill>
                  <a:srgbClr val="99085F"/>
                </a:solidFill>
              </a:rPr>
              <a:t>Being a leader</a:t>
            </a:r>
          </a:p>
          <a:p>
            <a:r>
              <a:rPr lang="en-GB" sz="900" dirty="0">
                <a:solidFill>
                  <a:srgbClr val="FFC000"/>
                </a:solidFill>
              </a:rPr>
              <a:t>Maths – percentage </a:t>
            </a:r>
          </a:p>
          <a:p>
            <a:r>
              <a:rPr lang="en-GB" sz="900" dirty="0">
                <a:solidFill>
                  <a:srgbClr val="FFC000"/>
                </a:solidFill>
              </a:rPr>
              <a:t>change</a:t>
            </a:r>
          </a:p>
          <a:p>
            <a:r>
              <a:rPr lang="en-GB" sz="900" dirty="0">
                <a:solidFill>
                  <a:srgbClr val="FF0000"/>
                </a:solidFill>
              </a:rPr>
              <a:t>Using enterprising </a:t>
            </a:r>
          </a:p>
          <a:p>
            <a:r>
              <a:rPr lang="en-GB" sz="900" dirty="0">
                <a:solidFill>
                  <a:srgbClr val="FF0000"/>
                </a:solidFill>
              </a:rPr>
              <a:t>Language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1B RO69 Task 2</a:t>
            </a:r>
          </a:p>
          <a:p>
            <a:r>
              <a:rPr lang="en-GB" sz="900" dirty="0">
                <a:solidFill>
                  <a:schemeClr val="accent1"/>
                </a:solidFill>
              </a:rPr>
              <a:t>Careers in management</a:t>
            </a:r>
            <a:endParaRPr lang="en-GB" sz="900" dirty="0"/>
          </a:p>
          <a:p>
            <a:endParaRPr lang="en-GB" sz="1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71E94E-8067-4909-917E-F1FAC301579C}"/>
              </a:ext>
            </a:extLst>
          </p:cNvPr>
          <p:cNvSpPr txBox="1"/>
          <p:nvPr/>
        </p:nvSpPr>
        <p:spPr>
          <a:xfrm>
            <a:off x="1659626" y="7331652"/>
            <a:ext cx="20743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Can I create an appropriate plan for my promotional campaign with a realistic timeframe?  </a:t>
            </a:r>
          </a:p>
          <a:p>
            <a:r>
              <a:rPr lang="en-GB" sz="900" dirty="0">
                <a:solidFill>
                  <a:srgbClr val="99085F"/>
                </a:solidFill>
              </a:rPr>
              <a:t>Independence </a:t>
            </a:r>
          </a:p>
          <a:p>
            <a:r>
              <a:rPr lang="en-GB" sz="900" dirty="0">
                <a:solidFill>
                  <a:srgbClr val="FFC000"/>
                </a:solidFill>
              </a:rPr>
              <a:t>Numeracy</a:t>
            </a:r>
          </a:p>
          <a:p>
            <a:r>
              <a:rPr lang="en-GB" sz="900" dirty="0">
                <a:solidFill>
                  <a:srgbClr val="FF0000"/>
                </a:solidFill>
              </a:rPr>
              <a:t>Thinking synoptically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QMS 1B RO69  Task 2</a:t>
            </a:r>
          </a:p>
          <a:p>
            <a:r>
              <a:rPr lang="en-GB" sz="900" dirty="0">
                <a:solidFill>
                  <a:schemeClr val="accent1"/>
                </a:solidFill>
              </a:rPr>
              <a:t>Careers in management</a:t>
            </a:r>
            <a:r>
              <a:rPr lang="en-GB" sz="900" dirty="0"/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063150-2446-446A-99CB-CB71B61C42A3}"/>
              </a:ext>
            </a:extLst>
          </p:cNvPr>
          <p:cNvSpPr txBox="1"/>
          <p:nvPr/>
        </p:nvSpPr>
        <p:spPr>
          <a:xfrm>
            <a:off x="87507" y="3105948"/>
            <a:ext cx="1508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Can I create promotional materials the will appeal to my target market?</a:t>
            </a:r>
          </a:p>
          <a:p>
            <a:r>
              <a:rPr lang="en-GB" sz="900" dirty="0">
                <a:solidFill>
                  <a:srgbClr val="99085F"/>
                </a:solidFill>
              </a:rPr>
              <a:t>Creativity</a:t>
            </a:r>
          </a:p>
          <a:p>
            <a:r>
              <a:rPr lang="en-GB" sz="900" dirty="0">
                <a:solidFill>
                  <a:srgbClr val="FFC000"/>
                </a:solidFill>
              </a:rPr>
              <a:t>Art, Design Technology, Creative </a:t>
            </a:r>
            <a:r>
              <a:rPr lang="en-GB" sz="900" dirty="0" err="1">
                <a:solidFill>
                  <a:srgbClr val="FFC000"/>
                </a:solidFill>
              </a:rPr>
              <a:t>iMedia</a:t>
            </a:r>
            <a:endParaRPr lang="en-GB" sz="900" dirty="0">
              <a:solidFill>
                <a:srgbClr val="FFC000"/>
              </a:solidFill>
            </a:endParaRPr>
          </a:p>
          <a:p>
            <a:r>
              <a:rPr lang="en-GB" sz="900" dirty="0">
                <a:solidFill>
                  <a:srgbClr val="00B050"/>
                </a:solidFill>
              </a:rPr>
              <a:t>QMF 2A RO69 Task 2 </a:t>
            </a:r>
            <a:endParaRPr lang="en-GB" sz="900" dirty="0">
              <a:solidFill>
                <a:srgbClr val="FF0000"/>
              </a:solidFill>
            </a:endParaRPr>
          </a:p>
          <a:p>
            <a:r>
              <a:rPr lang="en-GB" sz="900" dirty="0">
                <a:solidFill>
                  <a:srgbClr val="FF0000"/>
                </a:solidFill>
              </a:rPr>
              <a:t>Using promotional techniques and </a:t>
            </a:r>
          </a:p>
          <a:p>
            <a:r>
              <a:rPr lang="en-GB" sz="900" dirty="0">
                <a:solidFill>
                  <a:srgbClr val="FF0000"/>
                </a:solidFill>
              </a:rPr>
              <a:t>business</a:t>
            </a:r>
          </a:p>
          <a:p>
            <a:r>
              <a:rPr lang="en-GB" sz="900" dirty="0">
                <a:solidFill>
                  <a:srgbClr val="FF0000"/>
                </a:solidFill>
              </a:rPr>
              <a:t>language</a:t>
            </a:r>
            <a:endParaRPr lang="en-GB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186E69-FAD0-4C42-854A-50BD25D7F3F4}"/>
              </a:ext>
            </a:extLst>
          </p:cNvPr>
          <p:cNvSpPr txBox="1"/>
          <p:nvPr/>
        </p:nvSpPr>
        <p:spPr>
          <a:xfrm>
            <a:off x="2150409" y="4913159"/>
            <a:ext cx="2686237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/>
              <a:t>How do I persuade an audience of the merits of my business proposal?</a:t>
            </a:r>
          </a:p>
          <a:p>
            <a:r>
              <a:rPr lang="en-GB" sz="900" dirty="0">
                <a:solidFill>
                  <a:srgbClr val="99085F"/>
                </a:solidFill>
              </a:rPr>
              <a:t>Confidence to present to an audience</a:t>
            </a:r>
          </a:p>
          <a:p>
            <a:r>
              <a:rPr lang="en-GB" sz="900" dirty="0" err="1">
                <a:solidFill>
                  <a:srgbClr val="FFC000"/>
                </a:solidFill>
              </a:rPr>
              <a:t>Oracy</a:t>
            </a:r>
            <a:r>
              <a:rPr lang="en-GB" sz="900" dirty="0">
                <a:solidFill>
                  <a:srgbClr val="FFC000"/>
                </a:solidFill>
              </a:rPr>
              <a:t> and articulacy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2A and QMS 2A</a:t>
            </a:r>
          </a:p>
          <a:p>
            <a:r>
              <a:rPr lang="en-GB" sz="900" dirty="0">
                <a:solidFill>
                  <a:srgbClr val="FF0000"/>
                </a:solidFill>
              </a:rPr>
              <a:t>Using business concepts and language to persuade</a:t>
            </a:r>
          </a:p>
          <a:p>
            <a:r>
              <a:rPr lang="en-GB" sz="900" dirty="0">
                <a:solidFill>
                  <a:srgbClr val="0070C0"/>
                </a:solidFill>
              </a:rPr>
              <a:t>Planning and delivering a presentation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EE69F8-B339-4067-B498-8318AB8E0AE0}"/>
              </a:ext>
            </a:extLst>
          </p:cNvPr>
          <p:cNvSpPr txBox="1"/>
          <p:nvPr/>
        </p:nvSpPr>
        <p:spPr>
          <a:xfrm>
            <a:off x="6257999" y="4961896"/>
            <a:ext cx="229535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/>
              <a:t>How well did I deliver my business pitch?  Is my business proposal likely to be successful?  How do I know?</a:t>
            </a:r>
          </a:p>
          <a:p>
            <a:r>
              <a:rPr lang="en-GB" sz="900" dirty="0">
                <a:solidFill>
                  <a:srgbClr val="99085F"/>
                </a:solidFill>
              </a:rPr>
              <a:t>Reflection and self assessment</a:t>
            </a:r>
            <a:r>
              <a:rPr lang="en-GB" sz="900" dirty="0">
                <a:solidFill>
                  <a:srgbClr val="FFC000"/>
                </a:solidFill>
              </a:rPr>
              <a:t> 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and QMS 2B</a:t>
            </a:r>
            <a:endParaRPr lang="en-GB" sz="900" dirty="0">
              <a:solidFill>
                <a:srgbClr val="0070C0"/>
              </a:solidFill>
            </a:endParaRPr>
          </a:p>
          <a:p>
            <a:r>
              <a:rPr lang="en-GB" sz="900" dirty="0">
                <a:solidFill>
                  <a:srgbClr val="0070C0"/>
                </a:solidFill>
              </a:rPr>
              <a:t>Reflecting on performance and setting targets for improvement</a:t>
            </a:r>
            <a:endParaRPr lang="en-GB" sz="1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3DB917C-3220-4CC2-9567-9743AE54A862}"/>
              </a:ext>
            </a:extLst>
          </p:cNvPr>
          <p:cNvSpPr txBox="1"/>
          <p:nvPr/>
        </p:nvSpPr>
        <p:spPr>
          <a:xfrm>
            <a:off x="6557827" y="2616423"/>
            <a:ext cx="213101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The 4Ps,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place,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the product life cycle,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sources of capital,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the importance of cash,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and support for business enterprise.</a:t>
            </a:r>
          </a:p>
          <a:p>
            <a:r>
              <a:rPr lang="en-GB" sz="900" dirty="0">
                <a:solidFill>
                  <a:srgbClr val="00B050"/>
                </a:solidFill>
              </a:rPr>
              <a:t>PPE </a:t>
            </a:r>
            <a:r>
              <a:rPr lang="en-GB" sz="900">
                <a:solidFill>
                  <a:srgbClr val="00B050"/>
                </a:solidFill>
              </a:rPr>
              <a:t>2 (QMF </a:t>
            </a:r>
            <a:r>
              <a:rPr lang="en-GB" sz="900" dirty="0">
                <a:solidFill>
                  <a:srgbClr val="00B050"/>
                </a:solidFill>
              </a:rPr>
              <a:t>and </a:t>
            </a:r>
            <a:r>
              <a:rPr lang="en-GB" sz="900">
                <a:solidFill>
                  <a:srgbClr val="00B050"/>
                </a:solidFill>
              </a:rPr>
              <a:t>QMS 3A)</a:t>
            </a:r>
            <a:endParaRPr lang="en-GB" sz="900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A7AA66-6BC7-4B48-9506-502C42D45D24}"/>
              </a:ext>
            </a:extLst>
          </p:cNvPr>
          <p:cNvSpPr txBox="1"/>
          <p:nvPr/>
        </p:nvSpPr>
        <p:spPr>
          <a:xfrm>
            <a:off x="3764545" y="2602881"/>
            <a:ext cx="2405207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 dirty="0"/>
              <a:t>How do we demonstrate our learning to maximise success in the exams?</a:t>
            </a:r>
          </a:p>
          <a:p>
            <a:r>
              <a:rPr lang="en-GB" sz="900" dirty="0">
                <a:solidFill>
                  <a:srgbClr val="99085F"/>
                </a:solidFill>
              </a:rPr>
              <a:t>Aspiration and responsibility</a:t>
            </a:r>
          </a:p>
          <a:p>
            <a:r>
              <a:rPr lang="en-GB" sz="900" dirty="0">
                <a:solidFill>
                  <a:srgbClr val="FFC000"/>
                </a:solidFill>
              </a:rPr>
              <a:t>Revision techniques</a:t>
            </a:r>
            <a:endParaRPr lang="en-GB" sz="900" dirty="0"/>
          </a:p>
          <a:p>
            <a:r>
              <a:rPr lang="en-GB" sz="900" dirty="0">
                <a:solidFill>
                  <a:srgbClr val="FF0000"/>
                </a:solidFill>
              </a:rPr>
              <a:t>Application, analysis and evaluation of different business scenarios</a:t>
            </a:r>
          </a:p>
          <a:p>
            <a:r>
              <a:rPr lang="en-GB" sz="900" dirty="0">
                <a:solidFill>
                  <a:srgbClr val="0070C0"/>
                </a:solidFill>
              </a:rPr>
              <a:t>Developing academic skills to prepare for next steps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9A76BD-A01E-4E6B-B70F-4A10FB7DDF44}"/>
              </a:ext>
            </a:extLst>
          </p:cNvPr>
          <p:cNvGrpSpPr/>
          <p:nvPr/>
        </p:nvGrpSpPr>
        <p:grpSpPr>
          <a:xfrm>
            <a:off x="341572" y="5802224"/>
            <a:ext cx="1221164" cy="1306645"/>
            <a:chOff x="754731" y="4179875"/>
            <a:chExt cx="1221164" cy="13066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EBDE90-7875-441A-B171-25659AA12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731" y="4179875"/>
              <a:ext cx="1221164" cy="1306645"/>
            </a:xfrm>
            <a:prstGeom prst="rect">
              <a:avLst/>
            </a:prstGeom>
          </p:spPr>
        </p:pic>
        <p:pic>
          <p:nvPicPr>
            <p:cNvPr id="11" name="Picture 2" descr="Christmas tree clipart. Free download transparent .PNG | Creazilla">
              <a:extLst>
                <a:ext uri="{FF2B5EF4-FFF2-40B4-BE49-F238E27FC236}">
                  <a16:creationId xmlns:a16="http://schemas.microsoft.com/office/drawing/2014/main" id="{3439EF3A-24EB-1C99-7985-EAD123DBB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515" y="4464474"/>
              <a:ext cx="460649" cy="75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9FF7FE-D0FD-4064-9E52-3CDF2DC5BB60}"/>
              </a:ext>
            </a:extLst>
          </p:cNvPr>
          <p:cNvGrpSpPr/>
          <p:nvPr/>
        </p:nvGrpSpPr>
        <p:grpSpPr>
          <a:xfrm>
            <a:off x="2681949" y="10940826"/>
            <a:ext cx="1213209" cy="1215113"/>
            <a:chOff x="6245228" y="11025524"/>
            <a:chExt cx="1213209" cy="130465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E01C9D-A9EE-4A6F-83C0-D2497E1A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5228" y="11025524"/>
              <a:ext cx="1213209" cy="13046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B8943D3-4476-4709-BC8B-2FA72CBDB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8263" y="11198047"/>
              <a:ext cx="841321" cy="90838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0273C7C-605D-4111-8E8C-AC22E1B0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14206" y="11301033"/>
              <a:ext cx="524301" cy="658425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58AE0C9-3284-45FB-8A06-C93E16425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845" y="764648"/>
            <a:ext cx="1456424" cy="8627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12903B-466A-4618-ADF4-3C652C927D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768" t="1969" r="23166" b="2903"/>
          <a:stretch/>
        </p:blipFill>
        <p:spPr>
          <a:xfrm>
            <a:off x="5386409" y="11054331"/>
            <a:ext cx="851552" cy="84034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188A35-685F-481B-B006-ACE0010260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4708" y="16776552"/>
            <a:ext cx="1307600" cy="870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7B0E1-AA3E-40E4-8B61-30D58AC58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6346" y="15478814"/>
            <a:ext cx="907395" cy="10303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BAA5066-548B-48F9-9963-023814B73140}"/>
              </a:ext>
            </a:extLst>
          </p:cNvPr>
          <p:cNvSpPr txBox="1"/>
          <p:nvPr/>
        </p:nvSpPr>
        <p:spPr>
          <a:xfrm>
            <a:off x="2526640" y="14192550"/>
            <a:ext cx="18002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Will my research tools meet my research aims?</a:t>
            </a:r>
          </a:p>
          <a:p>
            <a:r>
              <a:rPr lang="en-GB" sz="900" dirty="0">
                <a:solidFill>
                  <a:srgbClr val="99085F"/>
                </a:solidFill>
              </a:rPr>
              <a:t>Confidence</a:t>
            </a:r>
          </a:p>
          <a:p>
            <a:r>
              <a:rPr lang="en-GB" sz="900" dirty="0">
                <a:solidFill>
                  <a:srgbClr val="FFC000"/>
                </a:solidFill>
              </a:rPr>
              <a:t>Literacy  oracy and articulacy</a:t>
            </a:r>
          </a:p>
          <a:p>
            <a:r>
              <a:rPr lang="en-GB" sz="900" dirty="0">
                <a:solidFill>
                  <a:srgbClr val="00B050"/>
                </a:solidFill>
              </a:rPr>
              <a:t>QMF 1B</a:t>
            </a:r>
          </a:p>
          <a:p>
            <a:r>
              <a:rPr lang="en-GB" sz="900" dirty="0">
                <a:solidFill>
                  <a:srgbClr val="FF0000"/>
                </a:solidFill>
              </a:rPr>
              <a:t>Interviewing skills</a:t>
            </a:r>
          </a:p>
          <a:p>
            <a:r>
              <a:rPr lang="en-GB" sz="900" dirty="0">
                <a:solidFill>
                  <a:srgbClr val="0070C0"/>
                </a:solidFill>
              </a:rPr>
              <a:t>Careers in market </a:t>
            </a:r>
          </a:p>
          <a:p>
            <a:r>
              <a:rPr lang="en-GB" sz="900" dirty="0">
                <a:solidFill>
                  <a:srgbClr val="0070C0"/>
                </a:solidFill>
              </a:rPr>
              <a:t>research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15C72E-016C-43F4-8C1F-FE7281024A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078" y="13346962"/>
            <a:ext cx="1224967" cy="917543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F54D6A-53FD-4BA9-AC22-31957A07D32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3647" r="16231" b="12119"/>
          <a:stretch/>
        </p:blipFill>
        <p:spPr>
          <a:xfrm>
            <a:off x="3328889" y="13288854"/>
            <a:ext cx="1233534" cy="812870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A413EA-AB66-45E5-9DE2-B25B040F49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1836" y="11186850"/>
            <a:ext cx="1163262" cy="713359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C35C94-93C4-4888-B048-F0BC5913E5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532" y="8583060"/>
            <a:ext cx="1385355" cy="9218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2A46E881-2317-46FC-8973-DD6F77ED1AA4}"/>
              </a:ext>
            </a:extLst>
          </p:cNvPr>
          <p:cNvSpPr txBox="1"/>
          <p:nvPr/>
        </p:nvSpPr>
        <p:spPr>
          <a:xfrm>
            <a:off x="5068578" y="8901023"/>
            <a:ext cx="1578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RO68 NEA COURSEWORK </a:t>
            </a:r>
          </a:p>
          <a:p>
            <a:r>
              <a:rPr lang="en-GB" dirty="0">
                <a:solidFill>
                  <a:schemeClr val="bg1"/>
                </a:solidFill>
              </a:rPr>
              <a:t>5 hours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2F9CFA9-53E8-41A0-80BE-EE4678CEC9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9659" y="9974939"/>
            <a:ext cx="762942" cy="720331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8F67E5-8A20-46DF-AA98-65C07F5173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0800000" flipH="1" flipV="1">
            <a:off x="7983274" y="7509413"/>
            <a:ext cx="1635190" cy="7848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539A79-9B5C-4B74-BD17-FD995FEC47E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1655" t="8199" r="21144"/>
          <a:stretch/>
        </p:blipFill>
        <p:spPr>
          <a:xfrm>
            <a:off x="8168894" y="5973204"/>
            <a:ext cx="1124775" cy="1190335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DE456F-6F50-488B-829D-2099B9E1B7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31995" y="7719020"/>
            <a:ext cx="941505" cy="853737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9AE249-7E80-4A34-A484-144158A33AF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286" t="7892" r="46815" b="11804"/>
          <a:stretch/>
        </p:blipFill>
        <p:spPr>
          <a:xfrm>
            <a:off x="8764860" y="13346976"/>
            <a:ext cx="749121" cy="80737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4" name="Picture 2" descr="Inventory Clearance Sale! / Fidelis">
            <a:extLst>
              <a:ext uri="{FF2B5EF4-FFF2-40B4-BE49-F238E27FC236}">
                <a16:creationId xmlns:a16="http://schemas.microsoft.com/office/drawing/2014/main" id="{FDEC5A7E-526A-4672-A964-CC505FBF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" y="7016792"/>
            <a:ext cx="1892977" cy="1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8B738F9-09CE-455B-9EF3-9859DFF4C291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4682" t="14256" r="6716" b="16106"/>
          <a:stretch/>
        </p:blipFill>
        <p:spPr>
          <a:xfrm>
            <a:off x="4516472" y="4950318"/>
            <a:ext cx="1612263" cy="126718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F2B99434-90BF-4DDF-971F-5010D97AAFBC}"/>
              </a:ext>
            </a:extLst>
          </p:cNvPr>
          <p:cNvSpPr txBox="1"/>
          <p:nvPr/>
        </p:nvSpPr>
        <p:spPr>
          <a:xfrm>
            <a:off x="6364896" y="1819957"/>
            <a:ext cx="26077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</a:rPr>
              <a:t>Preparing for RO67 External Exam – filling in any gaps in knowledge not covered in NEA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0F800D7-FC7F-493F-A6D7-ADC6E0DE95C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5684" t="18938" r="5806" b="26443"/>
          <a:stretch/>
        </p:blipFill>
        <p:spPr>
          <a:xfrm>
            <a:off x="1845571" y="2671168"/>
            <a:ext cx="1672755" cy="1114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a84c5a-8b4c-489c-9fd2-2c38566f57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C66C7C2AE6447A3B5196346F965F4" ma:contentTypeVersion="16" ma:contentTypeDescription="Create a new document." ma:contentTypeScope="" ma:versionID="ffb42869fbcd11a8716c32e223318c52">
  <xsd:schema xmlns:xsd="http://www.w3.org/2001/XMLSchema" xmlns:xs="http://www.w3.org/2001/XMLSchema" xmlns:p="http://schemas.microsoft.com/office/2006/metadata/properties" xmlns:ns3="c7a84c5a-8b4c-489c-9fd2-2c38566f5780" xmlns:ns4="93496ddf-67fe-46f2-967e-ec2a0e30d49e" targetNamespace="http://schemas.microsoft.com/office/2006/metadata/properties" ma:root="true" ma:fieldsID="f15f0f8240479f8b9e4c6afaad52edc1" ns3:_="" ns4:_="">
    <xsd:import namespace="c7a84c5a-8b4c-489c-9fd2-2c38566f5780"/>
    <xsd:import namespace="93496ddf-67fe-46f2-967e-ec2a0e30d4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84c5a-8b4c-489c-9fd2-2c38566f5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96ddf-67fe-46f2-967e-ec2a0e30d4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70034-1789-4B82-A1EB-D932D4BABDCD}">
  <ds:schemaRefs>
    <ds:schemaRef ds:uri="c7a84c5a-8b4c-489c-9fd2-2c38566f578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3496ddf-67fe-46f2-967e-ec2a0e30d49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352993D-4581-402E-8B17-A16DD01F3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B0358-352F-4F92-B575-80A7F2ED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84c5a-8b4c-489c-9fd2-2c38566f5780"/>
    <ds:schemaRef ds:uri="93496ddf-67fe-46f2-967e-ec2a0e30d4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916</Words>
  <Application>Microsoft Office PowerPoint</Application>
  <PresentationFormat>Custom</PresentationFormat>
  <Paragraphs>190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Sarkar</dc:creator>
  <cp:lastModifiedBy>Joanne MacKreth-Aylett</cp:lastModifiedBy>
  <cp:revision>176</cp:revision>
  <dcterms:created xsi:type="dcterms:W3CDTF">2018-02-08T08:28:53Z</dcterms:created>
  <dcterms:modified xsi:type="dcterms:W3CDTF">2024-08-28T09:50:55Z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0x010100A09C66C7C2AE6447A3B5196346F965F4</vt:lpwstr>
  </property>
</Properties>
</file>