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9720263" cy="17640300"/>
  <p:notesSz cx="6889750"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56">
          <p15:clr>
            <a:srgbClr val="A4A3A4"/>
          </p15:clr>
        </p15:guide>
        <p15:guide id="2" pos="306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FA9dE63QGsrZZpr1/3wS7wOnri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alee Sarkar" initials="SS" lastIdx="3" clrIdx="0">
    <p:extLst>
      <p:ext uri="{19B8F6BF-5375-455C-9EA6-DF929625EA0E}">
        <p15:presenceInfo xmlns:p15="http://schemas.microsoft.com/office/powerpoint/2012/main" userId="S-1-5-21-1874893203-2993639409-4066037033-90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9" autoAdjust="0"/>
    <p:restoredTop sz="94291" autoAdjust="0"/>
  </p:normalViewPr>
  <p:slideViewPr>
    <p:cSldViewPr>
      <p:cViewPr varScale="1">
        <p:scale>
          <a:sx n="41" d="100"/>
          <a:sy n="41" d="100"/>
        </p:scale>
        <p:origin x="4236" y="102"/>
      </p:cViewPr>
      <p:guideLst>
        <p:guide orient="horz" pos="5556"/>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customschemas.google.com/relationships/presentationmetadata" Target="metadata"/><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6309" cy="501497"/>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832" y="0"/>
            <a:ext cx="2986309" cy="501497"/>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3013" y="1252538"/>
            <a:ext cx="186372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654" y="4821096"/>
            <a:ext cx="5512444" cy="3944678"/>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216"/>
            <a:ext cx="2986309" cy="501497"/>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832" y="9517216"/>
            <a:ext cx="2986309" cy="501497"/>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453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513013" y="1252538"/>
            <a:ext cx="186372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654" y="4821096"/>
            <a:ext cx="5512444" cy="394467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01832" y="9517216"/>
            <a:ext cx="2986309" cy="501497"/>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29020" y="2886967"/>
            <a:ext cx="8262224" cy="614143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215033" y="9265242"/>
            <a:ext cx="7290197" cy="42589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63"/>
              </a:spcBef>
              <a:spcAft>
                <a:spcPts val="0"/>
              </a:spcAft>
              <a:buClr>
                <a:schemeClr val="dk1"/>
              </a:buClr>
              <a:buSzPts val="2551"/>
              <a:buNone/>
              <a:defRPr sz="2551"/>
            </a:lvl1pPr>
            <a:lvl2pPr lvl="1" algn="ctr">
              <a:lnSpc>
                <a:spcPct val="90000"/>
              </a:lnSpc>
              <a:spcBef>
                <a:spcPts val="532"/>
              </a:spcBef>
              <a:spcAft>
                <a:spcPts val="0"/>
              </a:spcAft>
              <a:buClr>
                <a:schemeClr val="dk1"/>
              </a:buClr>
              <a:buSzPts val="2126"/>
              <a:buNone/>
              <a:defRPr sz="2126"/>
            </a:lvl2pPr>
            <a:lvl3pPr lvl="2" algn="ctr">
              <a:lnSpc>
                <a:spcPct val="90000"/>
              </a:lnSpc>
              <a:spcBef>
                <a:spcPts val="532"/>
              </a:spcBef>
              <a:spcAft>
                <a:spcPts val="0"/>
              </a:spcAft>
              <a:buClr>
                <a:schemeClr val="dk1"/>
              </a:buClr>
              <a:buSzPts val="1913"/>
              <a:buNone/>
              <a:defRPr sz="1912"/>
            </a:lvl3pPr>
            <a:lvl4pPr lvl="3" algn="ctr">
              <a:lnSpc>
                <a:spcPct val="90000"/>
              </a:lnSpc>
              <a:spcBef>
                <a:spcPts val="532"/>
              </a:spcBef>
              <a:spcAft>
                <a:spcPts val="0"/>
              </a:spcAft>
              <a:buClr>
                <a:schemeClr val="dk1"/>
              </a:buClr>
              <a:buSzPts val="1701"/>
              <a:buNone/>
              <a:defRPr sz="1701"/>
            </a:lvl4pPr>
            <a:lvl5pPr lvl="4" algn="ctr">
              <a:lnSpc>
                <a:spcPct val="90000"/>
              </a:lnSpc>
              <a:spcBef>
                <a:spcPts val="532"/>
              </a:spcBef>
              <a:spcAft>
                <a:spcPts val="0"/>
              </a:spcAft>
              <a:buClr>
                <a:schemeClr val="dk1"/>
              </a:buClr>
              <a:buSzPts val="1701"/>
              <a:buNone/>
              <a:defRPr sz="1701"/>
            </a:lvl5pPr>
            <a:lvl6pPr lvl="5" algn="ctr">
              <a:lnSpc>
                <a:spcPct val="90000"/>
              </a:lnSpc>
              <a:spcBef>
                <a:spcPts val="532"/>
              </a:spcBef>
              <a:spcAft>
                <a:spcPts val="0"/>
              </a:spcAft>
              <a:buClr>
                <a:schemeClr val="dk1"/>
              </a:buClr>
              <a:buSzPts val="1701"/>
              <a:buNone/>
              <a:defRPr sz="1701"/>
            </a:lvl6pPr>
            <a:lvl7pPr lvl="6" algn="ctr">
              <a:lnSpc>
                <a:spcPct val="90000"/>
              </a:lnSpc>
              <a:spcBef>
                <a:spcPts val="532"/>
              </a:spcBef>
              <a:spcAft>
                <a:spcPts val="0"/>
              </a:spcAft>
              <a:buClr>
                <a:schemeClr val="dk1"/>
              </a:buClr>
              <a:buSzPts val="1701"/>
              <a:buNone/>
              <a:defRPr sz="1701"/>
            </a:lvl7pPr>
            <a:lvl8pPr lvl="7" algn="ctr">
              <a:lnSpc>
                <a:spcPct val="90000"/>
              </a:lnSpc>
              <a:spcBef>
                <a:spcPts val="532"/>
              </a:spcBef>
              <a:spcAft>
                <a:spcPts val="0"/>
              </a:spcAft>
              <a:buClr>
                <a:schemeClr val="dk1"/>
              </a:buClr>
              <a:buSzPts val="1701"/>
              <a:buNone/>
              <a:defRPr sz="1701"/>
            </a:lvl8pPr>
            <a:lvl9pPr lvl="8" algn="ctr">
              <a:lnSpc>
                <a:spcPct val="90000"/>
              </a:lnSpc>
              <a:spcBef>
                <a:spcPts val="532"/>
              </a:spcBef>
              <a:spcAft>
                <a:spcPts val="0"/>
              </a:spcAft>
              <a:buClr>
                <a:schemeClr val="dk1"/>
              </a:buClr>
              <a:buSzPts val="1701"/>
              <a:buNone/>
              <a:defRPr sz="1701"/>
            </a:lvl9pPr>
          </a:lstStyle>
          <a:p>
            <a:endParaRPr/>
          </a:p>
        </p:txBody>
      </p:sp>
      <p:sp>
        <p:nvSpPr>
          <p:cNvPr id="18" name="Google Shape;18;p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736172" y="6100353"/>
            <a:ext cx="11192608" cy="83837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29361" y="7365886"/>
            <a:ext cx="14949338" cy="2095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723254" y="5330706"/>
            <a:ext cx="14949338" cy="61662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63206" y="4397830"/>
            <a:ext cx="8383727" cy="7337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63206" y="11805123"/>
            <a:ext cx="8383727" cy="38588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2551"/>
              <a:buNone/>
              <a:defRPr sz="2551">
                <a:solidFill>
                  <a:schemeClr val="dk1"/>
                </a:solidFill>
              </a:defRPr>
            </a:lvl1pPr>
            <a:lvl2pPr marL="914400" lvl="1" indent="-228600" algn="l">
              <a:lnSpc>
                <a:spcPct val="90000"/>
              </a:lnSpc>
              <a:spcBef>
                <a:spcPts val="532"/>
              </a:spcBef>
              <a:spcAft>
                <a:spcPts val="0"/>
              </a:spcAft>
              <a:buClr>
                <a:srgbClr val="888888"/>
              </a:buClr>
              <a:buSzPts val="2126"/>
              <a:buNone/>
              <a:defRPr sz="2126">
                <a:solidFill>
                  <a:srgbClr val="888888"/>
                </a:solidFill>
              </a:defRPr>
            </a:lvl2pPr>
            <a:lvl3pPr marL="1371600" lvl="2" indent="-228600" algn="l">
              <a:lnSpc>
                <a:spcPct val="90000"/>
              </a:lnSpc>
              <a:spcBef>
                <a:spcPts val="532"/>
              </a:spcBef>
              <a:spcAft>
                <a:spcPts val="0"/>
              </a:spcAft>
              <a:buClr>
                <a:srgbClr val="888888"/>
              </a:buClr>
              <a:buSzPts val="1913"/>
              <a:buNone/>
              <a:defRPr sz="1912">
                <a:solidFill>
                  <a:srgbClr val="888888"/>
                </a:solidFill>
              </a:defRPr>
            </a:lvl3pPr>
            <a:lvl4pPr marL="1828800" lvl="3" indent="-228600" algn="l">
              <a:lnSpc>
                <a:spcPct val="90000"/>
              </a:lnSpc>
              <a:spcBef>
                <a:spcPts val="532"/>
              </a:spcBef>
              <a:spcAft>
                <a:spcPts val="0"/>
              </a:spcAft>
              <a:buClr>
                <a:srgbClr val="888888"/>
              </a:buClr>
              <a:buSzPts val="1701"/>
              <a:buNone/>
              <a:defRPr sz="1701">
                <a:solidFill>
                  <a:srgbClr val="888888"/>
                </a:solidFill>
              </a:defRPr>
            </a:lvl4pPr>
            <a:lvl5pPr marL="2286000" lvl="4" indent="-228600" algn="l">
              <a:lnSpc>
                <a:spcPct val="90000"/>
              </a:lnSpc>
              <a:spcBef>
                <a:spcPts val="532"/>
              </a:spcBef>
              <a:spcAft>
                <a:spcPts val="0"/>
              </a:spcAft>
              <a:buClr>
                <a:srgbClr val="888888"/>
              </a:buClr>
              <a:buSzPts val="1701"/>
              <a:buNone/>
              <a:defRPr sz="1701">
                <a:solidFill>
                  <a:srgbClr val="888888"/>
                </a:solidFill>
              </a:defRPr>
            </a:lvl5pPr>
            <a:lvl6pPr marL="2743200" lvl="5" indent="-228600" algn="l">
              <a:lnSpc>
                <a:spcPct val="90000"/>
              </a:lnSpc>
              <a:spcBef>
                <a:spcPts val="532"/>
              </a:spcBef>
              <a:spcAft>
                <a:spcPts val="0"/>
              </a:spcAft>
              <a:buClr>
                <a:srgbClr val="888888"/>
              </a:buClr>
              <a:buSzPts val="1701"/>
              <a:buNone/>
              <a:defRPr sz="1701">
                <a:solidFill>
                  <a:srgbClr val="888888"/>
                </a:solidFill>
              </a:defRPr>
            </a:lvl6pPr>
            <a:lvl7pPr marL="3200400" lvl="6" indent="-228600" algn="l">
              <a:lnSpc>
                <a:spcPct val="90000"/>
              </a:lnSpc>
              <a:spcBef>
                <a:spcPts val="532"/>
              </a:spcBef>
              <a:spcAft>
                <a:spcPts val="0"/>
              </a:spcAft>
              <a:buClr>
                <a:srgbClr val="888888"/>
              </a:buClr>
              <a:buSzPts val="1701"/>
              <a:buNone/>
              <a:defRPr sz="1701">
                <a:solidFill>
                  <a:srgbClr val="888888"/>
                </a:solidFill>
              </a:defRPr>
            </a:lvl7pPr>
            <a:lvl8pPr marL="3657600" lvl="7" indent="-228600" algn="l">
              <a:lnSpc>
                <a:spcPct val="90000"/>
              </a:lnSpc>
              <a:spcBef>
                <a:spcPts val="532"/>
              </a:spcBef>
              <a:spcAft>
                <a:spcPts val="0"/>
              </a:spcAft>
              <a:buClr>
                <a:srgbClr val="888888"/>
              </a:buClr>
              <a:buSzPts val="1701"/>
              <a:buNone/>
              <a:defRPr sz="1701">
                <a:solidFill>
                  <a:srgbClr val="888888"/>
                </a:solidFill>
              </a:defRPr>
            </a:lvl8pPr>
            <a:lvl9pPr marL="4114800" lvl="8" indent="-228600" algn="l">
              <a:lnSpc>
                <a:spcPct val="90000"/>
              </a:lnSpc>
              <a:spcBef>
                <a:spcPts val="532"/>
              </a:spcBef>
              <a:spcAft>
                <a:spcPts val="0"/>
              </a:spcAft>
              <a:buClr>
                <a:srgbClr val="888888"/>
              </a:buClr>
              <a:buSzPts val="1701"/>
              <a:buNone/>
              <a:defRPr sz="1701">
                <a:solidFill>
                  <a:srgbClr val="888888"/>
                </a:solidFill>
              </a:defRPr>
            </a:lvl9pPr>
          </a:lstStyle>
          <a:p>
            <a:endParaRPr/>
          </a:p>
        </p:txBody>
      </p:sp>
      <p:sp>
        <p:nvSpPr>
          <p:cNvPr id="30" name="Google Shape;30;p5"/>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68268"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4920883"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69534"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69535" y="4324325"/>
            <a:ext cx="4112126"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3" name="Google Shape;43;p7"/>
          <p:cNvSpPr txBox="1">
            <a:spLocks noGrp="1"/>
          </p:cNvSpPr>
          <p:nvPr>
            <p:ph type="body" idx="2"/>
          </p:nvPr>
        </p:nvSpPr>
        <p:spPr>
          <a:xfrm>
            <a:off x="669535" y="6443610"/>
            <a:ext cx="4112126"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4920884" y="4324325"/>
            <a:ext cx="4132378"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5" name="Google Shape;45;p7"/>
          <p:cNvSpPr txBox="1">
            <a:spLocks noGrp="1"/>
          </p:cNvSpPr>
          <p:nvPr>
            <p:ph type="body" idx="4"/>
          </p:nvPr>
        </p:nvSpPr>
        <p:spPr>
          <a:xfrm>
            <a:off x="4920884" y="6443610"/>
            <a:ext cx="4132378"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L="457200" lvl="0" indent="-444627" algn="l">
              <a:lnSpc>
                <a:spcPct val="90000"/>
              </a:lnSpc>
              <a:spcBef>
                <a:spcPts val="1063"/>
              </a:spcBef>
              <a:spcAft>
                <a:spcPts val="0"/>
              </a:spcAft>
              <a:buClr>
                <a:schemeClr val="dk1"/>
              </a:buClr>
              <a:buSzPts val="3402"/>
              <a:buChar char="•"/>
              <a:defRPr sz="3402"/>
            </a:lvl1pPr>
            <a:lvl2pPr marL="914400" lvl="1" indent="-417576" algn="l">
              <a:lnSpc>
                <a:spcPct val="90000"/>
              </a:lnSpc>
              <a:spcBef>
                <a:spcPts val="532"/>
              </a:spcBef>
              <a:spcAft>
                <a:spcPts val="0"/>
              </a:spcAft>
              <a:buClr>
                <a:schemeClr val="dk1"/>
              </a:buClr>
              <a:buSzPts val="2976"/>
              <a:buChar char="•"/>
              <a:defRPr sz="2976"/>
            </a:lvl2pPr>
            <a:lvl3pPr marL="1371600" lvl="2" indent="-390588" algn="l">
              <a:lnSpc>
                <a:spcPct val="90000"/>
              </a:lnSpc>
              <a:spcBef>
                <a:spcPts val="532"/>
              </a:spcBef>
              <a:spcAft>
                <a:spcPts val="0"/>
              </a:spcAft>
              <a:buClr>
                <a:schemeClr val="dk1"/>
              </a:buClr>
              <a:buSzPts val="2551"/>
              <a:buChar char="•"/>
              <a:defRPr sz="2551"/>
            </a:lvl3pPr>
            <a:lvl4pPr marL="1828800" lvl="3" indent="-363600" algn="l">
              <a:lnSpc>
                <a:spcPct val="90000"/>
              </a:lnSpc>
              <a:spcBef>
                <a:spcPts val="532"/>
              </a:spcBef>
              <a:spcAft>
                <a:spcPts val="0"/>
              </a:spcAft>
              <a:buClr>
                <a:schemeClr val="dk1"/>
              </a:buClr>
              <a:buSzPts val="2126"/>
              <a:buChar char="•"/>
              <a:defRPr sz="2126"/>
            </a:lvl4pPr>
            <a:lvl5pPr marL="2286000" lvl="4" indent="-363601" algn="l">
              <a:lnSpc>
                <a:spcPct val="90000"/>
              </a:lnSpc>
              <a:spcBef>
                <a:spcPts val="532"/>
              </a:spcBef>
              <a:spcAft>
                <a:spcPts val="0"/>
              </a:spcAft>
              <a:buClr>
                <a:schemeClr val="dk1"/>
              </a:buClr>
              <a:buSzPts val="2126"/>
              <a:buChar char="•"/>
              <a:defRPr sz="2126"/>
            </a:lvl5pPr>
            <a:lvl6pPr marL="2743200" lvl="5" indent="-363601" algn="l">
              <a:lnSpc>
                <a:spcPct val="90000"/>
              </a:lnSpc>
              <a:spcBef>
                <a:spcPts val="532"/>
              </a:spcBef>
              <a:spcAft>
                <a:spcPts val="0"/>
              </a:spcAft>
              <a:buClr>
                <a:schemeClr val="dk1"/>
              </a:buClr>
              <a:buSzPts val="2126"/>
              <a:buChar char="•"/>
              <a:defRPr sz="2126"/>
            </a:lvl6pPr>
            <a:lvl7pPr marL="3200400" lvl="6" indent="-363601" algn="l">
              <a:lnSpc>
                <a:spcPct val="90000"/>
              </a:lnSpc>
              <a:spcBef>
                <a:spcPts val="532"/>
              </a:spcBef>
              <a:spcAft>
                <a:spcPts val="0"/>
              </a:spcAft>
              <a:buClr>
                <a:schemeClr val="dk1"/>
              </a:buClr>
              <a:buSzPts val="2126"/>
              <a:buChar char="•"/>
              <a:defRPr sz="2126"/>
            </a:lvl7pPr>
            <a:lvl8pPr marL="3657600" lvl="7" indent="-363601" algn="l">
              <a:lnSpc>
                <a:spcPct val="90000"/>
              </a:lnSpc>
              <a:spcBef>
                <a:spcPts val="532"/>
              </a:spcBef>
              <a:spcAft>
                <a:spcPts val="0"/>
              </a:spcAft>
              <a:buClr>
                <a:schemeClr val="dk1"/>
              </a:buClr>
              <a:buSzPts val="2126"/>
              <a:buChar char="•"/>
              <a:defRPr sz="2126"/>
            </a:lvl8pPr>
            <a:lvl9pPr marL="4114800" lvl="8" indent="-363601" algn="l">
              <a:lnSpc>
                <a:spcPct val="90000"/>
              </a:lnSpc>
              <a:spcBef>
                <a:spcPts val="532"/>
              </a:spcBef>
              <a:spcAft>
                <a:spcPts val="0"/>
              </a:spcAft>
              <a:buClr>
                <a:schemeClr val="dk1"/>
              </a:buClr>
              <a:buSzPts val="2126"/>
              <a:buChar char="•"/>
              <a:defRPr sz="2126"/>
            </a:lvl9pPr>
          </a:lstStyle>
          <a:p>
            <a:endParaRPr/>
          </a:p>
        </p:txBody>
      </p:sp>
      <p:sp>
        <p:nvSpPr>
          <p:cNvPr id="61" name="Google Shape;61;p10"/>
          <p:cNvSpPr txBox="1">
            <a:spLocks noGrp="1"/>
          </p:cNvSpPr>
          <p:nvPr>
            <p:ph type="body" idx="2"/>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2" name="Google Shape;62;p10"/>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63"/>
              </a:spcBef>
              <a:spcAft>
                <a:spcPts val="0"/>
              </a:spcAft>
              <a:buClr>
                <a:schemeClr val="dk1"/>
              </a:buClr>
              <a:buSzPts val="3402"/>
              <a:buFont typeface="Arial"/>
              <a:buNone/>
              <a:defRPr sz="3402" b="0" i="0" u="none" strike="noStrike" cap="none">
                <a:solidFill>
                  <a:schemeClr val="dk1"/>
                </a:solidFill>
                <a:latin typeface="Calibri"/>
                <a:ea typeface="Calibri"/>
                <a:cs typeface="Calibri"/>
                <a:sym typeface="Calibri"/>
              </a:defRPr>
            </a:lvl1pPr>
            <a:lvl2pPr marR="0" lvl="1" algn="l" rtl="0">
              <a:lnSpc>
                <a:spcPct val="90000"/>
              </a:lnSpc>
              <a:spcBef>
                <a:spcPts val="532"/>
              </a:spcBef>
              <a:spcAft>
                <a:spcPts val="0"/>
              </a:spcAft>
              <a:buClr>
                <a:schemeClr val="dk1"/>
              </a:buClr>
              <a:buSzPts val="2976"/>
              <a:buFont typeface="Arial"/>
              <a:buNone/>
              <a:defRPr sz="2976" b="0" i="0" u="none" strike="noStrike" cap="none">
                <a:solidFill>
                  <a:schemeClr val="dk1"/>
                </a:solidFill>
                <a:latin typeface="Calibri"/>
                <a:ea typeface="Calibri"/>
                <a:cs typeface="Calibri"/>
                <a:sym typeface="Calibri"/>
              </a:defRPr>
            </a:lvl2pPr>
            <a:lvl3pPr marR="0" lvl="2" algn="l" rtl="0">
              <a:lnSpc>
                <a:spcPct val="90000"/>
              </a:lnSpc>
              <a:spcBef>
                <a:spcPts val="532"/>
              </a:spcBef>
              <a:spcAft>
                <a:spcPts val="0"/>
              </a:spcAft>
              <a:buClr>
                <a:schemeClr val="dk1"/>
              </a:buClr>
              <a:buSzPts val="2551"/>
              <a:buFont typeface="Arial"/>
              <a:buNone/>
              <a:defRPr sz="2551" b="0" i="0" u="none" strike="noStrike" cap="none">
                <a:solidFill>
                  <a:schemeClr val="dk1"/>
                </a:solidFill>
                <a:latin typeface="Calibri"/>
                <a:ea typeface="Calibri"/>
                <a:cs typeface="Calibri"/>
                <a:sym typeface="Calibri"/>
              </a:defRPr>
            </a:lvl3pPr>
            <a:lvl4pPr marR="0" lvl="3"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4pPr>
            <a:lvl5pPr marR="0" lvl="4"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5pPr>
            <a:lvl6pPr marR="0" lvl="5"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6pPr>
            <a:lvl7pPr marR="0" lvl="6"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7pPr>
            <a:lvl8pPr marR="0" lvl="7"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8pPr>
            <a:lvl9pPr marR="0" lvl="8"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9" name="Google Shape;69;p11"/>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77"/>
              <a:buFont typeface="Calibri"/>
              <a:buNone/>
              <a:defRPr sz="46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marR="0" lvl="0" indent="-417576" algn="l" rtl="0">
              <a:lnSpc>
                <a:spcPct val="90000"/>
              </a:lnSpc>
              <a:spcBef>
                <a:spcPts val="1063"/>
              </a:spcBef>
              <a:spcAft>
                <a:spcPts val="0"/>
              </a:spcAft>
              <a:buClr>
                <a:schemeClr val="dk1"/>
              </a:buClr>
              <a:buSzPts val="2976"/>
              <a:buFont typeface="Arial"/>
              <a:buChar char="•"/>
              <a:defRPr sz="2976" b="0" i="0" u="none" strike="noStrike" cap="none">
                <a:solidFill>
                  <a:schemeClr val="dk1"/>
                </a:solidFill>
                <a:latin typeface="Calibri"/>
                <a:ea typeface="Calibri"/>
                <a:cs typeface="Calibri"/>
                <a:sym typeface="Calibri"/>
              </a:defRPr>
            </a:lvl1pPr>
            <a:lvl2pPr marL="914400" marR="0" lvl="1" indent="-390588" algn="l" rtl="0">
              <a:lnSpc>
                <a:spcPct val="90000"/>
              </a:lnSpc>
              <a:spcBef>
                <a:spcPts val="532"/>
              </a:spcBef>
              <a:spcAft>
                <a:spcPts val="0"/>
              </a:spcAft>
              <a:buClr>
                <a:schemeClr val="dk1"/>
              </a:buClr>
              <a:buSzPts val="2551"/>
              <a:buFont typeface="Arial"/>
              <a:buChar char="•"/>
              <a:defRPr sz="2551" b="0" i="0" u="none" strike="noStrike" cap="none">
                <a:solidFill>
                  <a:schemeClr val="dk1"/>
                </a:solidFill>
                <a:latin typeface="Calibri"/>
                <a:ea typeface="Calibri"/>
                <a:cs typeface="Calibri"/>
                <a:sym typeface="Calibri"/>
              </a:defRPr>
            </a:lvl2pPr>
            <a:lvl3pPr marL="1371600" marR="0" lvl="2" indent="-363600" algn="l" rtl="0">
              <a:lnSpc>
                <a:spcPct val="90000"/>
              </a:lnSpc>
              <a:spcBef>
                <a:spcPts val="532"/>
              </a:spcBef>
              <a:spcAft>
                <a:spcPts val="0"/>
              </a:spcAft>
              <a:buClr>
                <a:schemeClr val="dk1"/>
              </a:buClr>
              <a:buSzPts val="2126"/>
              <a:buFont typeface="Arial"/>
              <a:buChar char="•"/>
              <a:defRPr sz="2126" b="0" i="0" u="none" strike="noStrike" cap="none">
                <a:solidFill>
                  <a:schemeClr val="dk1"/>
                </a:solidFill>
                <a:latin typeface="Calibri"/>
                <a:ea typeface="Calibri"/>
                <a:cs typeface="Calibri"/>
                <a:sym typeface="Calibri"/>
              </a:defRPr>
            </a:lvl3pPr>
            <a:lvl4pPr marL="1828800" marR="0" lvl="3"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4pPr>
            <a:lvl5pPr marL="2286000" marR="0" lvl="4"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5pPr>
            <a:lvl6pPr marL="2743200" marR="0" lvl="5"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6pPr>
            <a:lvl7pPr marL="3200400" marR="0" lvl="6"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7pPr>
            <a:lvl8pPr marL="3657600" marR="0" lvl="7"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8pPr>
            <a:lvl9pPr marL="4114800" marR="0" lvl="8"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76" b="0" i="0" u="none" strike="noStrike" cap="none">
                <a:solidFill>
                  <a:srgbClr val="888888"/>
                </a:solidFill>
                <a:latin typeface="Calibri"/>
                <a:ea typeface="Calibri"/>
                <a:cs typeface="Calibri"/>
                <a:sym typeface="Calibri"/>
              </a:defRPr>
            </a:lvl1pPr>
            <a:lvl2pPr marL="0" marR="0" lvl="1" indent="0" algn="r" rtl="0">
              <a:spcBef>
                <a:spcPts val="0"/>
              </a:spcBef>
              <a:buNone/>
              <a:defRPr sz="1276" b="0" i="0" u="none" strike="noStrike" cap="none">
                <a:solidFill>
                  <a:srgbClr val="888888"/>
                </a:solidFill>
                <a:latin typeface="Calibri"/>
                <a:ea typeface="Calibri"/>
                <a:cs typeface="Calibri"/>
                <a:sym typeface="Calibri"/>
              </a:defRPr>
            </a:lvl2pPr>
            <a:lvl3pPr marL="0" marR="0" lvl="2" indent="0" algn="r" rtl="0">
              <a:spcBef>
                <a:spcPts val="0"/>
              </a:spcBef>
              <a:buNone/>
              <a:defRPr sz="1276" b="0" i="0" u="none" strike="noStrike" cap="none">
                <a:solidFill>
                  <a:srgbClr val="888888"/>
                </a:solidFill>
                <a:latin typeface="Calibri"/>
                <a:ea typeface="Calibri"/>
                <a:cs typeface="Calibri"/>
                <a:sym typeface="Calibri"/>
              </a:defRPr>
            </a:lvl3pPr>
            <a:lvl4pPr marL="0" marR="0" lvl="3" indent="0" algn="r" rtl="0">
              <a:spcBef>
                <a:spcPts val="0"/>
              </a:spcBef>
              <a:buNone/>
              <a:defRPr sz="1276" b="0" i="0" u="none" strike="noStrike" cap="none">
                <a:solidFill>
                  <a:srgbClr val="888888"/>
                </a:solidFill>
                <a:latin typeface="Calibri"/>
                <a:ea typeface="Calibri"/>
                <a:cs typeface="Calibri"/>
                <a:sym typeface="Calibri"/>
              </a:defRPr>
            </a:lvl4pPr>
            <a:lvl5pPr marL="0" marR="0" lvl="4" indent="0" algn="r" rtl="0">
              <a:spcBef>
                <a:spcPts val="0"/>
              </a:spcBef>
              <a:buNone/>
              <a:defRPr sz="1276" b="0" i="0" u="none" strike="noStrike" cap="none">
                <a:solidFill>
                  <a:srgbClr val="888888"/>
                </a:solidFill>
                <a:latin typeface="Calibri"/>
                <a:ea typeface="Calibri"/>
                <a:cs typeface="Calibri"/>
                <a:sym typeface="Calibri"/>
              </a:defRPr>
            </a:lvl5pPr>
            <a:lvl6pPr marL="0" marR="0" lvl="5" indent="0" algn="r" rtl="0">
              <a:spcBef>
                <a:spcPts val="0"/>
              </a:spcBef>
              <a:buNone/>
              <a:defRPr sz="1276" b="0" i="0" u="none" strike="noStrike" cap="none">
                <a:solidFill>
                  <a:srgbClr val="888888"/>
                </a:solidFill>
                <a:latin typeface="Calibri"/>
                <a:ea typeface="Calibri"/>
                <a:cs typeface="Calibri"/>
                <a:sym typeface="Calibri"/>
              </a:defRPr>
            </a:lvl6pPr>
            <a:lvl7pPr marL="0" marR="0" lvl="6" indent="0" algn="r" rtl="0">
              <a:spcBef>
                <a:spcPts val="0"/>
              </a:spcBef>
              <a:buNone/>
              <a:defRPr sz="1276" b="0" i="0" u="none" strike="noStrike" cap="none">
                <a:solidFill>
                  <a:srgbClr val="888888"/>
                </a:solidFill>
                <a:latin typeface="Calibri"/>
                <a:ea typeface="Calibri"/>
                <a:cs typeface="Calibri"/>
                <a:sym typeface="Calibri"/>
              </a:defRPr>
            </a:lvl7pPr>
            <a:lvl8pPr marL="0" marR="0" lvl="7" indent="0" algn="r" rtl="0">
              <a:spcBef>
                <a:spcPts val="0"/>
              </a:spcBef>
              <a:buNone/>
              <a:defRPr sz="1276" b="0" i="0" u="none" strike="noStrike" cap="none">
                <a:solidFill>
                  <a:srgbClr val="888888"/>
                </a:solidFill>
                <a:latin typeface="Calibri"/>
                <a:ea typeface="Calibri"/>
                <a:cs typeface="Calibri"/>
                <a:sym typeface="Calibri"/>
              </a:defRPr>
            </a:lvl8pPr>
            <a:lvl9pPr marL="0" marR="0" lvl="8" indent="0" algn="r" rtl="0">
              <a:spcBef>
                <a:spcPts val="0"/>
              </a:spcBef>
              <a:buNone/>
              <a:defRPr sz="127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8" name="Google Shape;98;p1"/>
          <p:cNvSpPr/>
          <p:nvPr/>
        </p:nvSpPr>
        <p:spPr>
          <a:xfrm rot="-5400000">
            <a:off x="715798" y="6274691"/>
            <a:ext cx="2961634" cy="3568650"/>
          </a:xfrm>
          <a:prstGeom prst="blockArc">
            <a:avLst>
              <a:gd name="adj1" fmla="val 10701351"/>
              <a:gd name="adj2" fmla="val 156513"/>
              <a:gd name="adj3" fmla="val 28217"/>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9" name="Google Shape;99;p1"/>
          <p:cNvSpPr/>
          <p:nvPr/>
        </p:nvSpPr>
        <p:spPr>
          <a:xfrm rot="5400000" flipH="1">
            <a:off x="5755931" y="4234295"/>
            <a:ext cx="3110459" cy="3274914"/>
          </a:xfrm>
          <a:prstGeom prst="blockArc">
            <a:avLst>
              <a:gd name="adj1" fmla="val 11091293"/>
              <a:gd name="adj2" fmla="val 569901"/>
              <a:gd name="adj3" fmla="val 27181"/>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100" name="Google Shape;100;p1"/>
          <p:cNvSpPr/>
          <p:nvPr/>
        </p:nvSpPr>
        <p:spPr>
          <a:xfrm>
            <a:off x="2179049" y="6578596"/>
            <a:ext cx="5571838" cy="822922"/>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4" name="Google Shape;104;p1"/>
          <p:cNvSpPr/>
          <p:nvPr/>
        </p:nvSpPr>
        <p:spPr>
          <a:xfrm>
            <a:off x="8397965" y="8899225"/>
            <a:ext cx="7803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7" name="Google Shape;107;p1"/>
          <p:cNvSpPr/>
          <p:nvPr/>
        </p:nvSpPr>
        <p:spPr>
          <a:xfrm>
            <a:off x="1580272" y="4315047"/>
            <a:ext cx="5737931" cy="84057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110" name="Google Shape;110;p1"/>
          <p:cNvSpPr/>
          <p:nvPr/>
        </p:nvSpPr>
        <p:spPr>
          <a:xfrm rot="5400000">
            <a:off x="8497867" y="2044497"/>
            <a:ext cx="1231914" cy="806932"/>
          </a:xfrm>
          <a:prstGeom prst="triangle">
            <a:avLst>
              <a:gd name="adj" fmla="val 50000"/>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dirty="0">
              <a:solidFill>
                <a:schemeClr val="lt1"/>
              </a:solidFill>
              <a:latin typeface="Calibri"/>
              <a:ea typeface="Calibri"/>
              <a:cs typeface="Calibri"/>
              <a:sym typeface="Calibri"/>
            </a:endParaRPr>
          </a:p>
        </p:txBody>
      </p:sp>
      <p:sp>
        <p:nvSpPr>
          <p:cNvPr id="116" name="Google Shape;116;p1"/>
          <p:cNvSpPr/>
          <p:nvPr/>
        </p:nvSpPr>
        <p:spPr>
          <a:xfrm>
            <a:off x="8250804" y="16400174"/>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64" name="Google Shape;164;p1"/>
          <p:cNvSpPr txBox="1"/>
          <p:nvPr/>
        </p:nvSpPr>
        <p:spPr>
          <a:xfrm>
            <a:off x="7013271" y="603697"/>
            <a:ext cx="184731" cy="423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55">
              <a:solidFill>
                <a:schemeClr val="dk1"/>
              </a:solidFill>
              <a:latin typeface="Calibri"/>
              <a:ea typeface="Calibri"/>
              <a:cs typeface="Calibri"/>
              <a:sym typeface="Calibri"/>
            </a:endParaRPr>
          </a:p>
        </p:txBody>
      </p:sp>
      <p:sp>
        <p:nvSpPr>
          <p:cNvPr id="165" name="Google Shape;165;p1"/>
          <p:cNvSpPr txBox="1"/>
          <p:nvPr/>
        </p:nvSpPr>
        <p:spPr>
          <a:xfrm>
            <a:off x="2832846" y="293818"/>
            <a:ext cx="5974516" cy="584775"/>
          </a:xfrm>
          <a:prstGeom prst="rect">
            <a:avLst/>
          </a:prstGeom>
          <a:solidFill>
            <a:schemeClr val="bg1"/>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i="1" dirty="0">
                <a:solidFill>
                  <a:srgbClr val="2F5496"/>
                </a:solidFill>
                <a:latin typeface="Calibri"/>
                <a:ea typeface="Calibri"/>
                <a:cs typeface="Calibri"/>
                <a:sym typeface="Calibri"/>
              </a:rPr>
              <a:t>Film Studies Curriculum Map</a:t>
            </a:r>
            <a:endParaRPr dirty="0"/>
          </a:p>
        </p:txBody>
      </p:sp>
      <p:pic>
        <p:nvPicPr>
          <p:cNvPr id="6" name="Picture 5"/>
          <p:cNvPicPr>
            <a:picLocks noChangeAspect="1"/>
          </p:cNvPicPr>
          <p:nvPr/>
        </p:nvPicPr>
        <p:blipFill rotWithShape="1">
          <a:blip r:embed="rId3"/>
          <a:srcRect l="5693" t="5988" r="3878" b="6978"/>
          <a:stretch/>
        </p:blipFill>
        <p:spPr>
          <a:xfrm>
            <a:off x="96140" y="16128550"/>
            <a:ext cx="1699195" cy="1384995"/>
          </a:xfrm>
          <a:prstGeom prst="rect">
            <a:avLst/>
          </a:prstGeom>
        </p:spPr>
      </p:pic>
      <p:sp>
        <p:nvSpPr>
          <p:cNvPr id="342" name="Google Shape;99;p1"/>
          <p:cNvSpPr/>
          <p:nvPr/>
        </p:nvSpPr>
        <p:spPr>
          <a:xfrm rot="16702465" flipH="1">
            <a:off x="126586" y="1967268"/>
            <a:ext cx="3110459" cy="3274914"/>
          </a:xfrm>
          <a:prstGeom prst="blockArc">
            <a:avLst>
              <a:gd name="adj1" fmla="val 11091293"/>
              <a:gd name="adj2" fmla="val 569901"/>
              <a:gd name="adj3" fmla="val 27181"/>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343" name="Google Shape;107;p1"/>
          <p:cNvSpPr/>
          <p:nvPr/>
        </p:nvSpPr>
        <p:spPr>
          <a:xfrm>
            <a:off x="1698280" y="2070604"/>
            <a:ext cx="7015304" cy="85269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61" name="Rectangle 360"/>
          <p:cNvSpPr/>
          <p:nvPr/>
        </p:nvSpPr>
        <p:spPr>
          <a:xfrm>
            <a:off x="8206271" y="2096023"/>
            <a:ext cx="1196425" cy="738664"/>
          </a:xfrm>
          <a:prstGeom prst="rect">
            <a:avLst/>
          </a:prstGeom>
        </p:spPr>
        <p:txBody>
          <a:bodyPr wrap="square">
            <a:spAutoFit/>
          </a:bodyPr>
          <a:lstStyle/>
          <a:p>
            <a:r>
              <a:rPr lang="en-GB" dirty="0">
                <a:solidFill>
                  <a:schemeClr val="bg1"/>
                </a:solidFill>
              </a:rPr>
              <a:t>Individual Bespoke Revision</a:t>
            </a:r>
          </a:p>
        </p:txBody>
      </p:sp>
      <p:sp>
        <p:nvSpPr>
          <p:cNvPr id="127" name="TextBox 126"/>
          <p:cNvSpPr txBox="1"/>
          <p:nvPr/>
        </p:nvSpPr>
        <p:spPr>
          <a:xfrm>
            <a:off x="6145327" y="12594603"/>
            <a:ext cx="3342318" cy="184666"/>
          </a:xfrm>
          <a:prstGeom prst="rect">
            <a:avLst/>
          </a:prstGeom>
          <a:solidFill>
            <a:schemeClr val="bg1"/>
          </a:solidFill>
        </p:spPr>
        <p:txBody>
          <a:bodyPr wrap="square" rtlCol="0">
            <a:spAutoFit/>
          </a:bodyPr>
          <a:lstStyle/>
          <a:p>
            <a:endParaRPr lang="en-GB" sz="600" b="1" u="sng" dirty="0">
              <a:highlight>
                <a:srgbClr val="FFFF00"/>
              </a:highlight>
            </a:endParaRPr>
          </a:p>
        </p:txBody>
      </p:sp>
      <p:pic>
        <p:nvPicPr>
          <p:cNvPr id="33" name="Picture 32">
            <a:extLst>
              <a:ext uri="{FF2B5EF4-FFF2-40B4-BE49-F238E27FC236}">
                <a16:creationId xmlns:a16="http://schemas.microsoft.com/office/drawing/2014/main" id="{7C5B2360-7407-E731-7863-796F320732E2}"/>
              </a:ext>
            </a:extLst>
          </p:cNvPr>
          <p:cNvPicPr>
            <a:picLocks noChangeAspect="1"/>
          </p:cNvPicPr>
          <p:nvPr/>
        </p:nvPicPr>
        <p:blipFill>
          <a:blip r:embed="rId4"/>
          <a:stretch>
            <a:fillRect/>
          </a:stretch>
        </p:blipFill>
        <p:spPr>
          <a:xfrm>
            <a:off x="1358404" y="252420"/>
            <a:ext cx="1292464" cy="725487"/>
          </a:xfrm>
          <a:prstGeom prst="rect">
            <a:avLst/>
          </a:prstGeom>
        </p:spPr>
      </p:pic>
      <p:sp>
        <p:nvSpPr>
          <p:cNvPr id="37" name="Google Shape;91;p1">
            <a:extLst>
              <a:ext uri="{FF2B5EF4-FFF2-40B4-BE49-F238E27FC236}">
                <a16:creationId xmlns:a16="http://schemas.microsoft.com/office/drawing/2014/main" id="{5B2ACA29-B701-55E5-C308-659C68AD15AB}"/>
              </a:ext>
            </a:extLst>
          </p:cNvPr>
          <p:cNvSpPr/>
          <p:nvPr/>
        </p:nvSpPr>
        <p:spPr>
          <a:xfrm rot="5400000" flipH="1">
            <a:off x="5902666" y="12939446"/>
            <a:ext cx="3179938" cy="3360036"/>
          </a:xfrm>
          <a:prstGeom prst="blockArc">
            <a:avLst>
              <a:gd name="adj1" fmla="val 10692523"/>
              <a:gd name="adj2" fmla="val 33583"/>
              <a:gd name="adj3" fmla="val 29479"/>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38" name="Google Shape;92;p1">
            <a:extLst>
              <a:ext uri="{FF2B5EF4-FFF2-40B4-BE49-F238E27FC236}">
                <a16:creationId xmlns:a16="http://schemas.microsoft.com/office/drawing/2014/main" id="{C425C22A-C7DC-8AA9-1F67-0E427EE1EDF9}"/>
              </a:ext>
            </a:extLst>
          </p:cNvPr>
          <p:cNvSpPr/>
          <p:nvPr/>
        </p:nvSpPr>
        <p:spPr>
          <a:xfrm>
            <a:off x="1953903" y="15265107"/>
            <a:ext cx="5522817" cy="944327"/>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39" name="Google Shape;93;p1">
            <a:extLst>
              <a:ext uri="{FF2B5EF4-FFF2-40B4-BE49-F238E27FC236}">
                <a16:creationId xmlns:a16="http://schemas.microsoft.com/office/drawing/2014/main" id="{237F10D8-E4AF-C5FF-97C9-C88DB8A42295}"/>
              </a:ext>
            </a:extLst>
          </p:cNvPr>
          <p:cNvSpPr/>
          <p:nvPr/>
        </p:nvSpPr>
        <p:spPr>
          <a:xfrm>
            <a:off x="2208747" y="13035949"/>
            <a:ext cx="5360924" cy="92162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40" name="Google Shape;94;p1">
            <a:extLst>
              <a:ext uri="{FF2B5EF4-FFF2-40B4-BE49-F238E27FC236}">
                <a16:creationId xmlns:a16="http://schemas.microsoft.com/office/drawing/2014/main" id="{43EA86D4-1557-BA63-FB60-2A8E54573ED8}"/>
              </a:ext>
            </a:extLst>
          </p:cNvPr>
          <p:cNvSpPr/>
          <p:nvPr/>
        </p:nvSpPr>
        <p:spPr>
          <a:xfrm rot="-5400000">
            <a:off x="953188" y="10366785"/>
            <a:ext cx="3205917" cy="4017074"/>
          </a:xfrm>
          <a:prstGeom prst="blockArc">
            <a:avLst>
              <a:gd name="adj1" fmla="val 10180899"/>
              <a:gd name="adj2" fmla="val 21197177"/>
              <a:gd name="adj3" fmla="val 28508"/>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41" name="Google Shape;95;p1">
            <a:extLst>
              <a:ext uri="{FF2B5EF4-FFF2-40B4-BE49-F238E27FC236}">
                <a16:creationId xmlns:a16="http://schemas.microsoft.com/office/drawing/2014/main" id="{849325A1-5CF6-4A1F-0673-D71378D7E619}"/>
              </a:ext>
            </a:extLst>
          </p:cNvPr>
          <p:cNvSpPr/>
          <p:nvPr/>
        </p:nvSpPr>
        <p:spPr>
          <a:xfrm rot="5400000" flipH="1">
            <a:off x="6041559" y="8638170"/>
            <a:ext cx="3001701" cy="3123472"/>
          </a:xfrm>
          <a:prstGeom prst="blockArc">
            <a:avLst>
              <a:gd name="adj1" fmla="val 10800000"/>
              <a:gd name="adj2" fmla="val 21541939"/>
              <a:gd name="adj3" fmla="val 27644"/>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42" name="Google Shape;96;p1">
            <a:extLst>
              <a:ext uri="{FF2B5EF4-FFF2-40B4-BE49-F238E27FC236}">
                <a16:creationId xmlns:a16="http://schemas.microsoft.com/office/drawing/2014/main" id="{D91E1B3A-DE3D-6D18-9FA2-8CEB6AF2F6C8}"/>
              </a:ext>
            </a:extLst>
          </p:cNvPr>
          <p:cNvSpPr/>
          <p:nvPr/>
        </p:nvSpPr>
        <p:spPr>
          <a:xfrm>
            <a:off x="2345432" y="10793064"/>
            <a:ext cx="5471054" cy="918995"/>
          </a:xfrm>
          <a:custGeom>
            <a:avLst/>
            <a:gdLst/>
            <a:ahLst/>
            <a:cxnLst/>
            <a:rect l="l" t="t" r="r" b="b"/>
            <a:pathLst>
              <a:path w="5909338" h="652772" extrusionOk="0">
                <a:moveTo>
                  <a:pt x="0" y="0"/>
                </a:moveTo>
                <a:lnTo>
                  <a:pt x="5909338" y="0"/>
                </a:lnTo>
                <a:lnTo>
                  <a:pt x="5826211" y="652772"/>
                </a:lnTo>
                <a:lnTo>
                  <a:pt x="0" y="642380"/>
                </a:lnTo>
                <a:lnTo>
                  <a:pt x="0" y="0"/>
                </a:lnTo>
                <a:close/>
              </a:path>
            </a:pathLst>
          </a:cu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43" name="Google Shape;97;p1">
            <a:extLst>
              <a:ext uri="{FF2B5EF4-FFF2-40B4-BE49-F238E27FC236}">
                <a16:creationId xmlns:a16="http://schemas.microsoft.com/office/drawing/2014/main" id="{FAB703AB-B292-1158-EB65-018CE3B6B77D}"/>
              </a:ext>
            </a:extLst>
          </p:cNvPr>
          <p:cNvSpPr/>
          <p:nvPr/>
        </p:nvSpPr>
        <p:spPr>
          <a:xfrm>
            <a:off x="2019815" y="8683675"/>
            <a:ext cx="5549856" cy="852516"/>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pic>
        <p:nvPicPr>
          <p:cNvPr id="45" name="Picture 44">
            <a:extLst>
              <a:ext uri="{FF2B5EF4-FFF2-40B4-BE49-F238E27FC236}">
                <a16:creationId xmlns:a16="http://schemas.microsoft.com/office/drawing/2014/main" id="{42C93AC8-E9AB-C620-CBF3-A1AB885375AE}"/>
              </a:ext>
            </a:extLst>
          </p:cNvPr>
          <p:cNvPicPr>
            <a:picLocks noChangeAspect="1"/>
          </p:cNvPicPr>
          <p:nvPr/>
        </p:nvPicPr>
        <p:blipFill>
          <a:blip r:embed="rId5"/>
          <a:stretch>
            <a:fillRect/>
          </a:stretch>
        </p:blipFill>
        <p:spPr>
          <a:xfrm>
            <a:off x="1002313" y="15100014"/>
            <a:ext cx="1359526" cy="1383912"/>
          </a:xfrm>
          <a:prstGeom prst="rect">
            <a:avLst/>
          </a:prstGeom>
        </p:spPr>
      </p:pic>
      <p:sp>
        <p:nvSpPr>
          <p:cNvPr id="46" name="Rectangle 45"/>
          <p:cNvSpPr/>
          <p:nvPr/>
        </p:nvSpPr>
        <p:spPr>
          <a:xfrm>
            <a:off x="3675606" y="15506435"/>
            <a:ext cx="2087018" cy="461665"/>
          </a:xfrm>
          <a:prstGeom prst="rect">
            <a:avLst/>
          </a:prstGeom>
        </p:spPr>
        <p:txBody>
          <a:bodyPr wrap="square">
            <a:spAutoFit/>
          </a:bodyPr>
          <a:lstStyle/>
          <a:p>
            <a:r>
              <a:rPr lang="en-GB" sz="1200" dirty="0">
                <a:solidFill>
                  <a:schemeClr val="bg1"/>
                </a:solidFill>
              </a:rPr>
              <a:t>AN INTRODUCTION TO FILM STUDIES</a:t>
            </a:r>
          </a:p>
        </p:txBody>
      </p:sp>
      <p:pic>
        <p:nvPicPr>
          <p:cNvPr id="50" name="Picture 49">
            <a:extLst>
              <a:ext uri="{FF2B5EF4-FFF2-40B4-BE49-F238E27FC236}">
                <a16:creationId xmlns:a16="http://schemas.microsoft.com/office/drawing/2014/main" id="{C07D99AB-2D88-73B2-13BA-6DBFC48BB03A}"/>
              </a:ext>
            </a:extLst>
          </p:cNvPr>
          <p:cNvPicPr>
            <a:picLocks noChangeAspect="1"/>
          </p:cNvPicPr>
          <p:nvPr/>
        </p:nvPicPr>
        <p:blipFill rotWithShape="1">
          <a:blip r:embed="rId6"/>
          <a:srcRect t="6276" b="8053"/>
          <a:stretch/>
        </p:blipFill>
        <p:spPr>
          <a:xfrm>
            <a:off x="2509903" y="15136921"/>
            <a:ext cx="1000306" cy="1234855"/>
          </a:xfrm>
          <a:prstGeom prst="rect">
            <a:avLst/>
          </a:prstGeom>
        </p:spPr>
      </p:pic>
      <p:pic>
        <p:nvPicPr>
          <p:cNvPr id="52" name="Picture 2" descr="Film Camera Cartoon - ClipArt Best">
            <a:extLst>
              <a:ext uri="{FF2B5EF4-FFF2-40B4-BE49-F238E27FC236}">
                <a16:creationId xmlns:a16="http://schemas.microsoft.com/office/drawing/2014/main" id="{BDF65974-25FB-C5AA-456B-2F88B06FDA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5732" y="15237980"/>
            <a:ext cx="975926" cy="998574"/>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7D450005-4C8F-45B8-80C1-27A767AD528A}"/>
              </a:ext>
            </a:extLst>
          </p:cNvPr>
          <p:cNvSpPr/>
          <p:nvPr/>
        </p:nvSpPr>
        <p:spPr>
          <a:xfrm>
            <a:off x="6637635" y="15516936"/>
            <a:ext cx="1607070" cy="461665"/>
          </a:xfrm>
          <a:prstGeom prst="rect">
            <a:avLst/>
          </a:prstGeom>
        </p:spPr>
        <p:txBody>
          <a:bodyPr wrap="square">
            <a:spAutoFit/>
          </a:bodyPr>
          <a:lstStyle/>
          <a:p>
            <a:r>
              <a:rPr lang="en-GB" sz="1200" dirty="0">
                <a:solidFill>
                  <a:schemeClr val="bg1"/>
                </a:solidFill>
              </a:rPr>
              <a:t>COMPONENT 2: GLOBAL FILM</a:t>
            </a:r>
          </a:p>
        </p:txBody>
      </p:sp>
      <p:pic>
        <p:nvPicPr>
          <p:cNvPr id="3" name="Picture 2">
            <a:extLst>
              <a:ext uri="{FF2B5EF4-FFF2-40B4-BE49-F238E27FC236}">
                <a16:creationId xmlns:a16="http://schemas.microsoft.com/office/drawing/2014/main" id="{5B0CF92C-1A8D-4D1E-8E89-E9B013280D83}"/>
              </a:ext>
            </a:extLst>
          </p:cNvPr>
          <p:cNvPicPr>
            <a:picLocks noChangeAspect="1"/>
          </p:cNvPicPr>
          <p:nvPr/>
        </p:nvPicPr>
        <p:blipFill rotWithShape="1">
          <a:blip r:embed="rId8"/>
          <a:srcRect l="4598" r="51634"/>
          <a:stretch/>
        </p:blipFill>
        <p:spPr>
          <a:xfrm>
            <a:off x="7756912" y="13054521"/>
            <a:ext cx="1260733" cy="1356555"/>
          </a:xfrm>
          <a:prstGeom prst="rect">
            <a:avLst/>
          </a:prstGeom>
        </p:spPr>
      </p:pic>
      <p:pic>
        <p:nvPicPr>
          <p:cNvPr id="4" name="Picture 3">
            <a:extLst>
              <a:ext uri="{FF2B5EF4-FFF2-40B4-BE49-F238E27FC236}">
                <a16:creationId xmlns:a16="http://schemas.microsoft.com/office/drawing/2014/main" id="{CBD70E32-A090-490B-A4AB-FDD88B3CD40A}"/>
              </a:ext>
            </a:extLst>
          </p:cNvPr>
          <p:cNvPicPr>
            <a:picLocks noChangeAspect="1"/>
          </p:cNvPicPr>
          <p:nvPr/>
        </p:nvPicPr>
        <p:blipFill rotWithShape="1">
          <a:blip r:embed="rId9"/>
          <a:srcRect l="34990" t="25004" r="39666" b="16444"/>
          <a:stretch/>
        </p:blipFill>
        <p:spPr>
          <a:xfrm>
            <a:off x="7999173" y="14700233"/>
            <a:ext cx="1338736" cy="1738926"/>
          </a:xfrm>
          <a:prstGeom prst="rect">
            <a:avLst/>
          </a:prstGeom>
        </p:spPr>
      </p:pic>
      <p:sp>
        <p:nvSpPr>
          <p:cNvPr id="84" name="Rectangle 83">
            <a:extLst>
              <a:ext uri="{FF2B5EF4-FFF2-40B4-BE49-F238E27FC236}">
                <a16:creationId xmlns:a16="http://schemas.microsoft.com/office/drawing/2014/main" id="{49E6160D-0F52-49C5-AF24-DEBA193499F7}"/>
              </a:ext>
            </a:extLst>
          </p:cNvPr>
          <p:cNvSpPr/>
          <p:nvPr/>
        </p:nvSpPr>
        <p:spPr>
          <a:xfrm>
            <a:off x="6151267" y="13173593"/>
            <a:ext cx="1607070" cy="646331"/>
          </a:xfrm>
          <a:prstGeom prst="rect">
            <a:avLst/>
          </a:prstGeom>
        </p:spPr>
        <p:txBody>
          <a:bodyPr wrap="square">
            <a:spAutoFit/>
          </a:bodyPr>
          <a:lstStyle/>
          <a:p>
            <a:r>
              <a:rPr lang="en-GB" sz="1200" dirty="0">
                <a:solidFill>
                  <a:schemeClr val="bg1"/>
                </a:solidFill>
              </a:rPr>
              <a:t>GLOBAL ENGLISH LANGUAGE FILM: </a:t>
            </a:r>
            <a:r>
              <a:rPr lang="en-GB" sz="1200" b="1" i="1" dirty="0">
                <a:solidFill>
                  <a:schemeClr val="bg1"/>
                </a:solidFill>
              </a:rPr>
              <a:t>DISTRICT</a:t>
            </a:r>
            <a:r>
              <a:rPr lang="en-GB" sz="1200" dirty="0">
                <a:solidFill>
                  <a:schemeClr val="bg1"/>
                </a:solidFill>
              </a:rPr>
              <a:t> </a:t>
            </a:r>
            <a:r>
              <a:rPr lang="en-GB" sz="1200" b="1" i="1" dirty="0">
                <a:solidFill>
                  <a:schemeClr val="bg1"/>
                </a:solidFill>
              </a:rPr>
              <a:t>9</a:t>
            </a:r>
          </a:p>
        </p:txBody>
      </p:sp>
      <p:pic>
        <p:nvPicPr>
          <p:cNvPr id="5" name="Picture 4">
            <a:extLst>
              <a:ext uri="{FF2B5EF4-FFF2-40B4-BE49-F238E27FC236}">
                <a16:creationId xmlns:a16="http://schemas.microsoft.com/office/drawing/2014/main" id="{E6ABD072-341E-4AA8-A594-621D5BA9FF93}"/>
              </a:ext>
            </a:extLst>
          </p:cNvPr>
          <p:cNvPicPr>
            <a:picLocks noChangeAspect="1"/>
          </p:cNvPicPr>
          <p:nvPr/>
        </p:nvPicPr>
        <p:blipFill>
          <a:blip r:embed="rId10"/>
          <a:stretch>
            <a:fillRect/>
          </a:stretch>
        </p:blipFill>
        <p:spPr>
          <a:xfrm>
            <a:off x="4643513" y="12786107"/>
            <a:ext cx="1442685" cy="1356555"/>
          </a:xfrm>
          <a:prstGeom prst="rect">
            <a:avLst/>
          </a:prstGeom>
        </p:spPr>
      </p:pic>
      <p:sp>
        <p:nvSpPr>
          <p:cNvPr id="86" name="Rectangle 85">
            <a:extLst>
              <a:ext uri="{FF2B5EF4-FFF2-40B4-BE49-F238E27FC236}">
                <a16:creationId xmlns:a16="http://schemas.microsoft.com/office/drawing/2014/main" id="{547828AB-4705-4DB4-879E-B31C2E4044DB}"/>
              </a:ext>
            </a:extLst>
          </p:cNvPr>
          <p:cNvSpPr/>
          <p:nvPr/>
        </p:nvSpPr>
        <p:spPr>
          <a:xfrm>
            <a:off x="3062167" y="13090346"/>
            <a:ext cx="1692149" cy="830997"/>
          </a:xfrm>
          <a:prstGeom prst="rect">
            <a:avLst/>
          </a:prstGeom>
        </p:spPr>
        <p:txBody>
          <a:bodyPr wrap="square">
            <a:spAutoFit/>
          </a:bodyPr>
          <a:lstStyle/>
          <a:p>
            <a:r>
              <a:rPr lang="en-GB" sz="1200" dirty="0">
                <a:solidFill>
                  <a:schemeClr val="bg1"/>
                </a:solidFill>
              </a:rPr>
              <a:t>GLOBAL NON-ENGLISH LANGUAGE FILM: </a:t>
            </a:r>
            <a:r>
              <a:rPr lang="en-GB" sz="1200" b="1" i="1" dirty="0">
                <a:solidFill>
                  <a:schemeClr val="bg1"/>
                </a:solidFill>
              </a:rPr>
              <a:t>GIRLHOOD</a:t>
            </a:r>
          </a:p>
        </p:txBody>
      </p:sp>
      <p:pic>
        <p:nvPicPr>
          <p:cNvPr id="8" name="Picture 7">
            <a:extLst>
              <a:ext uri="{FF2B5EF4-FFF2-40B4-BE49-F238E27FC236}">
                <a16:creationId xmlns:a16="http://schemas.microsoft.com/office/drawing/2014/main" id="{0F138E97-856F-4F3A-88C9-2BFDE4328821}"/>
              </a:ext>
            </a:extLst>
          </p:cNvPr>
          <p:cNvPicPr>
            <a:picLocks noChangeAspect="1"/>
          </p:cNvPicPr>
          <p:nvPr/>
        </p:nvPicPr>
        <p:blipFill>
          <a:blip r:embed="rId11"/>
          <a:stretch>
            <a:fillRect/>
          </a:stretch>
        </p:blipFill>
        <p:spPr>
          <a:xfrm>
            <a:off x="1750994" y="12632109"/>
            <a:ext cx="1215098" cy="1622218"/>
          </a:xfrm>
          <a:prstGeom prst="rect">
            <a:avLst/>
          </a:prstGeom>
        </p:spPr>
      </p:pic>
      <p:sp>
        <p:nvSpPr>
          <p:cNvPr id="89" name="Rectangle 88">
            <a:extLst>
              <a:ext uri="{FF2B5EF4-FFF2-40B4-BE49-F238E27FC236}">
                <a16:creationId xmlns:a16="http://schemas.microsoft.com/office/drawing/2014/main" id="{10D0D12B-2858-45BA-BF5E-E7FAE95E7491}"/>
              </a:ext>
            </a:extLst>
          </p:cNvPr>
          <p:cNvSpPr/>
          <p:nvPr/>
        </p:nvSpPr>
        <p:spPr>
          <a:xfrm>
            <a:off x="1368741" y="11120865"/>
            <a:ext cx="1624870" cy="461665"/>
          </a:xfrm>
          <a:prstGeom prst="rect">
            <a:avLst/>
          </a:prstGeom>
        </p:spPr>
        <p:txBody>
          <a:bodyPr wrap="square">
            <a:spAutoFit/>
          </a:bodyPr>
          <a:lstStyle/>
          <a:p>
            <a:r>
              <a:rPr lang="en-GB" sz="1200" dirty="0">
                <a:solidFill>
                  <a:schemeClr val="bg1"/>
                </a:solidFill>
              </a:rPr>
              <a:t>COMTEMPORARY UK FILM: </a:t>
            </a:r>
            <a:r>
              <a:rPr lang="en-GB" sz="1200" b="1" i="1" dirty="0">
                <a:solidFill>
                  <a:schemeClr val="bg1"/>
                </a:solidFill>
              </a:rPr>
              <a:t>SKYFALL</a:t>
            </a:r>
          </a:p>
        </p:txBody>
      </p:sp>
      <p:pic>
        <p:nvPicPr>
          <p:cNvPr id="11" name="Picture 10">
            <a:extLst>
              <a:ext uri="{FF2B5EF4-FFF2-40B4-BE49-F238E27FC236}">
                <a16:creationId xmlns:a16="http://schemas.microsoft.com/office/drawing/2014/main" id="{5F7A06A9-145F-4C19-AE82-ED1A062D5898}"/>
              </a:ext>
            </a:extLst>
          </p:cNvPr>
          <p:cNvPicPr>
            <a:picLocks noChangeAspect="1"/>
          </p:cNvPicPr>
          <p:nvPr/>
        </p:nvPicPr>
        <p:blipFill rotWithShape="1">
          <a:blip r:embed="rId12"/>
          <a:srcRect l="8142" t="4816" r="8398" b="5478"/>
          <a:stretch/>
        </p:blipFill>
        <p:spPr>
          <a:xfrm>
            <a:off x="148012" y="11497620"/>
            <a:ext cx="1225746" cy="1861193"/>
          </a:xfrm>
          <a:prstGeom prst="rect">
            <a:avLst/>
          </a:prstGeom>
        </p:spPr>
      </p:pic>
      <p:sp>
        <p:nvSpPr>
          <p:cNvPr id="92" name="Rectangle 91">
            <a:extLst>
              <a:ext uri="{FF2B5EF4-FFF2-40B4-BE49-F238E27FC236}">
                <a16:creationId xmlns:a16="http://schemas.microsoft.com/office/drawing/2014/main" id="{C5E21401-C7D3-407D-99BC-F96242D8212B}"/>
              </a:ext>
            </a:extLst>
          </p:cNvPr>
          <p:cNvSpPr/>
          <p:nvPr/>
        </p:nvSpPr>
        <p:spPr>
          <a:xfrm>
            <a:off x="4409451" y="10863770"/>
            <a:ext cx="1607070" cy="830997"/>
          </a:xfrm>
          <a:prstGeom prst="rect">
            <a:avLst/>
          </a:prstGeom>
        </p:spPr>
        <p:txBody>
          <a:bodyPr wrap="square">
            <a:spAutoFit/>
          </a:bodyPr>
          <a:lstStyle/>
          <a:p>
            <a:r>
              <a:rPr lang="en-GB" sz="1200" dirty="0">
                <a:solidFill>
                  <a:schemeClr val="bg1"/>
                </a:solidFill>
              </a:rPr>
              <a:t>COMPONENT 3: PRODUCTION COURSEWORK –</a:t>
            </a:r>
          </a:p>
          <a:p>
            <a:r>
              <a:rPr lang="en-GB" sz="1200" dirty="0">
                <a:solidFill>
                  <a:schemeClr val="bg1"/>
                </a:solidFill>
              </a:rPr>
              <a:t>PLANNING </a:t>
            </a:r>
          </a:p>
        </p:txBody>
      </p:sp>
      <p:pic>
        <p:nvPicPr>
          <p:cNvPr id="12" name="Picture 11">
            <a:extLst>
              <a:ext uri="{FF2B5EF4-FFF2-40B4-BE49-F238E27FC236}">
                <a16:creationId xmlns:a16="http://schemas.microsoft.com/office/drawing/2014/main" id="{78352A16-4000-4490-81F8-0DAEB504CD19}"/>
              </a:ext>
            </a:extLst>
          </p:cNvPr>
          <p:cNvPicPr>
            <a:picLocks noChangeAspect="1"/>
          </p:cNvPicPr>
          <p:nvPr/>
        </p:nvPicPr>
        <p:blipFill rotWithShape="1">
          <a:blip r:embed="rId13"/>
          <a:srcRect l="36687" t="16721" r="38472" b="13899"/>
          <a:stretch/>
        </p:blipFill>
        <p:spPr>
          <a:xfrm>
            <a:off x="3084315" y="10217615"/>
            <a:ext cx="1134383" cy="1781261"/>
          </a:xfrm>
          <a:prstGeom prst="rect">
            <a:avLst/>
          </a:prstGeom>
        </p:spPr>
      </p:pic>
      <p:sp>
        <p:nvSpPr>
          <p:cNvPr id="16" name="Arrow: Right 15">
            <a:extLst>
              <a:ext uri="{FF2B5EF4-FFF2-40B4-BE49-F238E27FC236}">
                <a16:creationId xmlns:a16="http://schemas.microsoft.com/office/drawing/2014/main" id="{E7FCB5B0-4062-4EB1-B6CC-6718BBA55F3A}"/>
              </a:ext>
            </a:extLst>
          </p:cNvPr>
          <p:cNvSpPr/>
          <p:nvPr/>
        </p:nvSpPr>
        <p:spPr>
          <a:xfrm>
            <a:off x="5938397" y="11020386"/>
            <a:ext cx="326066" cy="412707"/>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6" name="Rectangle 95">
            <a:extLst>
              <a:ext uri="{FF2B5EF4-FFF2-40B4-BE49-F238E27FC236}">
                <a16:creationId xmlns:a16="http://schemas.microsoft.com/office/drawing/2014/main" id="{0A2AFE47-9A87-4010-A4FD-ADB4C3824875}"/>
              </a:ext>
            </a:extLst>
          </p:cNvPr>
          <p:cNvSpPr/>
          <p:nvPr/>
        </p:nvSpPr>
        <p:spPr>
          <a:xfrm>
            <a:off x="6381929" y="10904588"/>
            <a:ext cx="1431447" cy="646331"/>
          </a:xfrm>
          <a:prstGeom prst="rect">
            <a:avLst/>
          </a:prstGeom>
        </p:spPr>
        <p:txBody>
          <a:bodyPr wrap="square">
            <a:spAutoFit/>
          </a:bodyPr>
          <a:lstStyle/>
          <a:p>
            <a:r>
              <a:rPr lang="en-GB" sz="1200" dirty="0">
                <a:solidFill>
                  <a:schemeClr val="bg1"/>
                </a:solidFill>
              </a:rPr>
              <a:t>Create a screenplay &amp; Shooting Script</a:t>
            </a:r>
          </a:p>
        </p:txBody>
      </p:sp>
      <p:pic>
        <p:nvPicPr>
          <p:cNvPr id="22" name="Picture 21">
            <a:extLst>
              <a:ext uri="{FF2B5EF4-FFF2-40B4-BE49-F238E27FC236}">
                <a16:creationId xmlns:a16="http://schemas.microsoft.com/office/drawing/2014/main" id="{A3435D71-33E2-475C-A69D-0DB4FC395376}"/>
              </a:ext>
            </a:extLst>
          </p:cNvPr>
          <p:cNvPicPr>
            <a:picLocks noChangeAspect="1"/>
          </p:cNvPicPr>
          <p:nvPr/>
        </p:nvPicPr>
        <p:blipFill rotWithShape="1">
          <a:blip r:embed="rId14"/>
          <a:srcRect l="8833" r="7710"/>
          <a:stretch/>
        </p:blipFill>
        <p:spPr>
          <a:xfrm>
            <a:off x="371570" y="8519087"/>
            <a:ext cx="1855553" cy="1042411"/>
          </a:xfrm>
          <a:prstGeom prst="rect">
            <a:avLst/>
          </a:prstGeom>
        </p:spPr>
      </p:pic>
      <p:pic>
        <p:nvPicPr>
          <p:cNvPr id="1026" name="Picture 2" descr="Flag of France | History &amp; Meaning ...">
            <a:extLst>
              <a:ext uri="{FF2B5EF4-FFF2-40B4-BE49-F238E27FC236}">
                <a16:creationId xmlns:a16="http://schemas.microsoft.com/office/drawing/2014/main" id="{C7CE0310-15C8-42B8-8EA2-433F5E5F48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9477221">
            <a:off x="2462037" y="13870121"/>
            <a:ext cx="650124" cy="43262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Large Union Jack Flag British Flag ...">
            <a:extLst>
              <a:ext uri="{FF2B5EF4-FFF2-40B4-BE49-F238E27FC236}">
                <a16:creationId xmlns:a16="http://schemas.microsoft.com/office/drawing/2014/main" id="{91B4DD57-E726-4699-AD19-33E9C4998FB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0493540">
            <a:off x="748457" y="13118125"/>
            <a:ext cx="710183" cy="4130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uth Africa national flag - Sewn - Buy ...">
            <a:extLst>
              <a:ext uri="{FF2B5EF4-FFF2-40B4-BE49-F238E27FC236}">
                <a16:creationId xmlns:a16="http://schemas.microsoft.com/office/drawing/2014/main" id="{2B0B7C5D-E7CF-4E69-87D7-7DA7E2616F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9864381">
            <a:off x="5706087" y="13910146"/>
            <a:ext cx="595869" cy="3965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85E7991-68CE-4597-AF85-D1BD9E1FF05D}"/>
              </a:ext>
            </a:extLst>
          </p:cNvPr>
          <p:cNvPicPr>
            <a:picLocks noChangeAspect="1"/>
          </p:cNvPicPr>
          <p:nvPr/>
        </p:nvPicPr>
        <p:blipFill>
          <a:blip r:embed="rId18"/>
          <a:stretch>
            <a:fillRect/>
          </a:stretch>
        </p:blipFill>
        <p:spPr>
          <a:xfrm>
            <a:off x="5739324" y="8015334"/>
            <a:ext cx="1133954" cy="1780186"/>
          </a:xfrm>
          <a:prstGeom prst="rect">
            <a:avLst/>
          </a:prstGeom>
        </p:spPr>
      </p:pic>
      <p:sp>
        <p:nvSpPr>
          <p:cNvPr id="105" name="Rectangle 104">
            <a:extLst>
              <a:ext uri="{FF2B5EF4-FFF2-40B4-BE49-F238E27FC236}">
                <a16:creationId xmlns:a16="http://schemas.microsoft.com/office/drawing/2014/main" id="{9BC0FBA1-C952-4625-A3A2-D966AD92C45D}"/>
              </a:ext>
            </a:extLst>
          </p:cNvPr>
          <p:cNvSpPr/>
          <p:nvPr/>
        </p:nvSpPr>
        <p:spPr>
          <a:xfrm>
            <a:off x="4119734" y="8770987"/>
            <a:ext cx="1607070" cy="646331"/>
          </a:xfrm>
          <a:prstGeom prst="rect">
            <a:avLst/>
          </a:prstGeom>
        </p:spPr>
        <p:txBody>
          <a:bodyPr wrap="square">
            <a:spAutoFit/>
          </a:bodyPr>
          <a:lstStyle/>
          <a:p>
            <a:r>
              <a:rPr lang="en-GB" sz="1200" dirty="0">
                <a:solidFill>
                  <a:schemeClr val="bg1"/>
                </a:solidFill>
              </a:rPr>
              <a:t>COMPONENT 3: PRODUCTION COURSEWORK  </a:t>
            </a:r>
          </a:p>
        </p:txBody>
      </p:sp>
      <p:sp>
        <p:nvSpPr>
          <p:cNvPr id="106" name="Arrow: Right 105">
            <a:extLst>
              <a:ext uri="{FF2B5EF4-FFF2-40B4-BE49-F238E27FC236}">
                <a16:creationId xmlns:a16="http://schemas.microsoft.com/office/drawing/2014/main" id="{A339BA72-D643-4849-A851-2F885C589A67}"/>
              </a:ext>
            </a:extLst>
          </p:cNvPr>
          <p:cNvSpPr/>
          <p:nvPr/>
        </p:nvSpPr>
        <p:spPr>
          <a:xfrm rot="10800000">
            <a:off x="3589730" y="8887798"/>
            <a:ext cx="326066" cy="412707"/>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11" name="Rectangle 110">
            <a:extLst>
              <a:ext uri="{FF2B5EF4-FFF2-40B4-BE49-F238E27FC236}">
                <a16:creationId xmlns:a16="http://schemas.microsoft.com/office/drawing/2014/main" id="{03929079-22E9-4D98-9147-FCF92AE992A8}"/>
              </a:ext>
            </a:extLst>
          </p:cNvPr>
          <p:cNvSpPr/>
          <p:nvPr/>
        </p:nvSpPr>
        <p:spPr>
          <a:xfrm>
            <a:off x="2312488" y="8755972"/>
            <a:ext cx="1431447" cy="646331"/>
          </a:xfrm>
          <a:prstGeom prst="rect">
            <a:avLst/>
          </a:prstGeom>
        </p:spPr>
        <p:txBody>
          <a:bodyPr wrap="square">
            <a:spAutoFit/>
          </a:bodyPr>
          <a:lstStyle/>
          <a:p>
            <a:r>
              <a:rPr lang="en-GB" sz="1200" dirty="0">
                <a:solidFill>
                  <a:schemeClr val="bg1"/>
                </a:solidFill>
              </a:rPr>
              <a:t>Create a screenplay &amp; Shooting Script</a:t>
            </a:r>
          </a:p>
        </p:txBody>
      </p:sp>
      <p:pic>
        <p:nvPicPr>
          <p:cNvPr id="25" name="Picture 24">
            <a:extLst>
              <a:ext uri="{FF2B5EF4-FFF2-40B4-BE49-F238E27FC236}">
                <a16:creationId xmlns:a16="http://schemas.microsoft.com/office/drawing/2014/main" id="{1ECF8D46-DECE-4D26-94F8-ED15172284E0}"/>
              </a:ext>
            </a:extLst>
          </p:cNvPr>
          <p:cNvPicPr>
            <a:picLocks noChangeAspect="1"/>
          </p:cNvPicPr>
          <p:nvPr/>
        </p:nvPicPr>
        <p:blipFill>
          <a:blip r:embed="rId19"/>
          <a:stretch>
            <a:fillRect/>
          </a:stretch>
        </p:blipFill>
        <p:spPr>
          <a:xfrm>
            <a:off x="7214280" y="8452565"/>
            <a:ext cx="1359526" cy="1322947"/>
          </a:xfrm>
          <a:prstGeom prst="rect">
            <a:avLst/>
          </a:prstGeom>
        </p:spPr>
      </p:pic>
      <p:sp>
        <p:nvSpPr>
          <p:cNvPr id="112" name="Rectangle 111">
            <a:extLst>
              <a:ext uri="{FF2B5EF4-FFF2-40B4-BE49-F238E27FC236}">
                <a16:creationId xmlns:a16="http://schemas.microsoft.com/office/drawing/2014/main" id="{37C67E24-93D4-40CE-8586-419711F9167A}"/>
              </a:ext>
            </a:extLst>
          </p:cNvPr>
          <p:cNvSpPr/>
          <p:nvPr/>
        </p:nvSpPr>
        <p:spPr>
          <a:xfrm>
            <a:off x="1593286" y="6668679"/>
            <a:ext cx="1607070" cy="646331"/>
          </a:xfrm>
          <a:prstGeom prst="rect">
            <a:avLst/>
          </a:prstGeom>
        </p:spPr>
        <p:txBody>
          <a:bodyPr wrap="square">
            <a:spAutoFit/>
          </a:bodyPr>
          <a:lstStyle/>
          <a:p>
            <a:r>
              <a:rPr lang="en-GB" sz="1200" dirty="0">
                <a:solidFill>
                  <a:schemeClr val="bg1"/>
                </a:solidFill>
              </a:rPr>
              <a:t>COMPONENT 1: DEVELOPMENTS IN US FILM</a:t>
            </a:r>
          </a:p>
        </p:txBody>
      </p:sp>
      <p:pic>
        <p:nvPicPr>
          <p:cNvPr id="26" name="Picture 25">
            <a:extLst>
              <a:ext uri="{FF2B5EF4-FFF2-40B4-BE49-F238E27FC236}">
                <a16:creationId xmlns:a16="http://schemas.microsoft.com/office/drawing/2014/main" id="{9EA86F4D-15CD-4229-8767-81BAAC7B2E34}"/>
              </a:ext>
            </a:extLst>
          </p:cNvPr>
          <p:cNvPicPr>
            <a:picLocks noChangeAspect="1"/>
          </p:cNvPicPr>
          <p:nvPr/>
        </p:nvPicPr>
        <p:blipFill>
          <a:blip r:embed="rId20"/>
          <a:stretch>
            <a:fillRect/>
          </a:stretch>
        </p:blipFill>
        <p:spPr>
          <a:xfrm>
            <a:off x="212997" y="6900268"/>
            <a:ext cx="1234365" cy="1154557"/>
          </a:xfrm>
          <a:prstGeom prst="rect">
            <a:avLst/>
          </a:prstGeom>
        </p:spPr>
      </p:pic>
      <p:pic>
        <p:nvPicPr>
          <p:cNvPr id="27" name="Picture 26">
            <a:extLst>
              <a:ext uri="{FF2B5EF4-FFF2-40B4-BE49-F238E27FC236}">
                <a16:creationId xmlns:a16="http://schemas.microsoft.com/office/drawing/2014/main" id="{F8516299-FEEB-47E9-BC8B-86824AB78FA5}"/>
              </a:ext>
            </a:extLst>
          </p:cNvPr>
          <p:cNvPicPr>
            <a:picLocks noChangeAspect="1"/>
          </p:cNvPicPr>
          <p:nvPr/>
        </p:nvPicPr>
        <p:blipFill rotWithShape="1">
          <a:blip r:embed="rId21"/>
          <a:srcRect l="35315" t="25307" r="39235" b="16476"/>
          <a:stretch/>
        </p:blipFill>
        <p:spPr>
          <a:xfrm>
            <a:off x="3151192" y="6285563"/>
            <a:ext cx="1298046" cy="1669465"/>
          </a:xfrm>
          <a:prstGeom prst="rect">
            <a:avLst/>
          </a:prstGeom>
        </p:spPr>
      </p:pic>
      <p:sp>
        <p:nvSpPr>
          <p:cNvPr id="113" name="Rectangle 112">
            <a:extLst>
              <a:ext uri="{FF2B5EF4-FFF2-40B4-BE49-F238E27FC236}">
                <a16:creationId xmlns:a16="http://schemas.microsoft.com/office/drawing/2014/main" id="{B6037194-50D7-4EC2-B9E8-93BD1AB41C7B}"/>
              </a:ext>
            </a:extLst>
          </p:cNvPr>
          <p:cNvSpPr/>
          <p:nvPr/>
        </p:nvSpPr>
        <p:spPr>
          <a:xfrm>
            <a:off x="5780337" y="6657043"/>
            <a:ext cx="2006416" cy="646331"/>
          </a:xfrm>
          <a:prstGeom prst="rect">
            <a:avLst/>
          </a:prstGeom>
        </p:spPr>
        <p:txBody>
          <a:bodyPr wrap="square">
            <a:spAutoFit/>
          </a:bodyPr>
          <a:lstStyle/>
          <a:p>
            <a:r>
              <a:rPr lang="en-GB" sz="1200" dirty="0">
                <a:solidFill>
                  <a:schemeClr val="bg1"/>
                </a:solidFill>
              </a:rPr>
              <a:t>US COMPARATIVE FILM STUDY: </a:t>
            </a:r>
            <a:r>
              <a:rPr lang="en-GB" sz="1200" b="1" i="1" dirty="0">
                <a:solidFill>
                  <a:schemeClr val="bg1"/>
                </a:solidFill>
              </a:rPr>
              <a:t>DRACULA &amp; THE LOST BOYS</a:t>
            </a:r>
          </a:p>
        </p:txBody>
      </p:sp>
      <p:pic>
        <p:nvPicPr>
          <p:cNvPr id="28" name="Picture 27">
            <a:extLst>
              <a:ext uri="{FF2B5EF4-FFF2-40B4-BE49-F238E27FC236}">
                <a16:creationId xmlns:a16="http://schemas.microsoft.com/office/drawing/2014/main" id="{5C91D451-8BF5-42D9-86AA-CE5F89E16B2B}"/>
              </a:ext>
            </a:extLst>
          </p:cNvPr>
          <p:cNvPicPr>
            <a:picLocks noChangeAspect="1"/>
          </p:cNvPicPr>
          <p:nvPr/>
        </p:nvPicPr>
        <p:blipFill>
          <a:blip r:embed="rId22"/>
          <a:stretch>
            <a:fillRect/>
          </a:stretch>
        </p:blipFill>
        <p:spPr>
          <a:xfrm>
            <a:off x="4683555" y="6287976"/>
            <a:ext cx="1051970" cy="1580829"/>
          </a:xfrm>
          <a:prstGeom prst="rect">
            <a:avLst/>
          </a:prstGeom>
        </p:spPr>
      </p:pic>
      <p:sp>
        <p:nvSpPr>
          <p:cNvPr id="117" name="Rectangle 116">
            <a:extLst>
              <a:ext uri="{FF2B5EF4-FFF2-40B4-BE49-F238E27FC236}">
                <a16:creationId xmlns:a16="http://schemas.microsoft.com/office/drawing/2014/main" id="{7A2C2E9B-6760-470A-B1C6-979272FD8A33}"/>
              </a:ext>
            </a:extLst>
          </p:cNvPr>
          <p:cNvSpPr/>
          <p:nvPr/>
        </p:nvSpPr>
        <p:spPr>
          <a:xfrm>
            <a:off x="5273279" y="4443638"/>
            <a:ext cx="1819526" cy="646331"/>
          </a:xfrm>
          <a:prstGeom prst="rect">
            <a:avLst/>
          </a:prstGeom>
        </p:spPr>
        <p:txBody>
          <a:bodyPr wrap="square">
            <a:spAutoFit/>
          </a:bodyPr>
          <a:lstStyle/>
          <a:p>
            <a:r>
              <a:rPr lang="en-GB" sz="1200" dirty="0">
                <a:solidFill>
                  <a:schemeClr val="bg1"/>
                </a:solidFill>
              </a:rPr>
              <a:t>KEY DEVELOPMENTS IN FILM AND FILM TECHNOLOGY</a:t>
            </a:r>
            <a:endParaRPr lang="en-GB" sz="1200" b="1" i="1" dirty="0">
              <a:solidFill>
                <a:schemeClr val="bg1"/>
              </a:solidFill>
            </a:endParaRPr>
          </a:p>
        </p:txBody>
      </p:sp>
      <p:pic>
        <p:nvPicPr>
          <p:cNvPr id="32" name="Picture 31">
            <a:extLst>
              <a:ext uri="{FF2B5EF4-FFF2-40B4-BE49-F238E27FC236}">
                <a16:creationId xmlns:a16="http://schemas.microsoft.com/office/drawing/2014/main" id="{45D68C37-864D-4E68-81C6-D6EF30B5B194}"/>
              </a:ext>
            </a:extLst>
          </p:cNvPr>
          <p:cNvPicPr>
            <a:picLocks noChangeAspect="1"/>
          </p:cNvPicPr>
          <p:nvPr/>
        </p:nvPicPr>
        <p:blipFill>
          <a:blip r:embed="rId23"/>
          <a:stretch>
            <a:fillRect/>
          </a:stretch>
        </p:blipFill>
        <p:spPr>
          <a:xfrm>
            <a:off x="3658047" y="4055798"/>
            <a:ext cx="1457856" cy="1477468"/>
          </a:xfrm>
          <a:prstGeom prst="rect">
            <a:avLst/>
          </a:prstGeom>
        </p:spPr>
      </p:pic>
      <p:sp>
        <p:nvSpPr>
          <p:cNvPr id="119" name="Rectangle 118">
            <a:extLst>
              <a:ext uri="{FF2B5EF4-FFF2-40B4-BE49-F238E27FC236}">
                <a16:creationId xmlns:a16="http://schemas.microsoft.com/office/drawing/2014/main" id="{C2C98B2E-3D86-463F-B228-5A695D898C31}"/>
              </a:ext>
            </a:extLst>
          </p:cNvPr>
          <p:cNvSpPr/>
          <p:nvPr/>
        </p:nvSpPr>
        <p:spPr>
          <a:xfrm>
            <a:off x="2039906" y="4470098"/>
            <a:ext cx="1714412" cy="461665"/>
          </a:xfrm>
          <a:prstGeom prst="rect">
            <a:avLst/>
          </a:prstGeom>
        </p:spPr>
        <p:txBody>
          <a:bodyPr wrap="square">
            <a:spAutoFit/>
          </a:bodyPr>
          <a:lstStyle/>
          <a:p>
            <a:r>
              <a:rPr lang="en-GB" sz="1200" dirty="0">
                <a:solidFill>
                  <a:schemeClr val="bg1"/>
                </a:solidFill>
              </a:rPr>
              <a:t>US IDEPENDANT FILM: </a:t>
            </a:r>
            <a:r>
              <a:rPr lang="en-GB" sz="1200" b="1" i="1" dirty="0">
                <a:solidFill>
                  <a:schemeClr val="bg1"/>
                </a:solidFill>
              </a:rPr>
              <a:t>LADYBIRD</a:t>
            </a:r>
          </a:p>
        </p:txBody>
      </p:sp>
      <p:pic>
        <p:nvPicPr>
          <p:cNvPr id="34" name="Picture 33">
            <a:extLst>
              <a:ext uri="{FF2B5EF4-FFF2-40B4-BE49-F238E27FC236}">
                <a16:creationId xmlns:a16="http://schemas.microsoft.com/office/drawing/2014/main" id="{FE154334-BDB5-4D1D-ADFD-3C67C57E10A4}"/>
              </a:ext>
            </a:extLst>
          </p:cNvPr>
          <p:cNvPicPr>
            <a:picLocks noChangeAspect="1"/>
          </p:cNvPicPr>
          <p:nvPr/>
        </p:nvPicPr>
        <p:blipFill>
          <a:blip r:embed="rId24"/>
          <a:stretch>
            <a:fillRect/>
          </a:stretch>
        </p:blipFill>
        <p:spPr>
          <a:xfrm>
            <a:off x="771646" y="4021152"/>
            <a:ext cx="1120038" cy="1652813"/>
          </a:xfrm>
          <a:prstGeom prst="rect">
            <a:avLst/>
          </a:prstGeom>
        </p:spPr>
      </p:pic>
      <p:sp>
        <p:nvSpPr>
          <p:cNvPr id="122" name="Rectangle 121">
            <a:extLst>
              <a:ext uri="{FF2B5EF4-FFF2-40B4-BE49-F238E27FC236}">
                <a16:creationId xmlns:a16="http://schemas.microsoft.com/office/drawing/2014/main" id="{25C36B46-A458-46B5-85AC-50FB9259B83C}"/>
              </a:ext>
            </a:extLst>
          </p:cNvPr>
          <p:cNvSpPr/>
          <p:nvPr/>
        </p:nvSpPr>
        <p:spPr>
          <a:xfrm>
            <a:off x="2657759" y="2158141"/>
            <a:ext cx="1607070" cy="646331"/>
          </a:xfrm>
          <a:prstGeom prst="rect">
            <a:avLst/>
          </a:prstGeom>
        </p:spPr>
        <p:txBody>
          <a:bodyPr wrap="square">
            <a:spAutoFit/>
          </a:bodyPr>
          <a:lstStyle/>
          <a:p>
            <a:r>
              <a:rPr lang="en-GB" sz="1200" dirty="0">
                <a:solidFill>
                  <a:schemeClr val="bg1"/>
                </a:solidFill>
              </a:rPr>
              <a:t>COMPONENT 2: GLOBAL FILM REVISION</a:t>
            </a:r>
          </a:p>
        </p:txBody>
      </p:sp>
      <p:pic>
        <p:nvPicPr>
          <p:cNvPr id="123" name="Picture 122">
            <a:extLst>
              <a:ext uri="{FF2B5EF4-FFF2-40B4-BE49-F238E27FC236}">
                <a16:creationId xmlns:a16="http://schemas.microsoft.com/office/drawing/2014/main" id="{EB7C8CEE-9B0D-4B8E-81DF-CFF4EF202D76}"/>
              </a:ext>
            </a:extLst>
          </p:cNvPr>
          <p:cNvPicPr>
            <a:picLocks noChangeAspect="1"/>
          </p:cNvPicPr>
          <p:nvPr/>
        </p:nvPicPr>
        <p:blipFill>
          <a:blip r:embed="rId10"/>
          <a:stretch>
            <a:fillRect/>
          </a:stretch>
        </p:blipFill>
        <p:spPr>
          <a:xfrm>
            <a:off x="64699" y="2822171"/>
            <a:ext cx="1047815" cy="985259"/>
          </a:xfrm>
          <a:prstGeom prst="rect">
            <a:avLst/>
          </a:prstGeom>
        </p:spPr>
      </p:pic>
      <p:pic>
        <p:nvPicPr>
          <p:cNvPr id="124" name="Picture 123">
            <a:extLst>
              <a:ext uri="{FF2B5EF4-FFF2-40B4-BE49-F238E27FC236}">
                <a16:creationId xmlns:a16="http://schemas.microsoft.com/office/drawing/2014/main" id="{943F7FD4-2EE6-46EC-B6CC-F9CFD88655D5}"/>
              </a:ext>
            </a:extLst>
          </p:cNvPr>
          <p:cNvPicPr>
            <a:picLocks noChangeAspect="1"/>
          </p:cNvPicPr>
          <p:nvPr/>
        </p:nvPicPr>
        <p:blipFill>
          <a:blip r:embed="rId11"/>
          <a:stretch>
            <a:fillRect/>
          </a:stretch>
        </p:blipFill>
        <p:spPr>
          <a:xfrm>
            <a:off x="552209" y="1447231"/>
            <a:ext cx="908728" cy="1213198"/>
          </a:xfrm>
          <a:prstGeom prst="rect">
            <a:avLst/>
          </a:prstGeom>
        </p:spPr>
      </p:pic>
      <p:pic>
        <p:nvPicPr>
          <p:cNvPr id="125" name="Picture 124">
            <a:extLst>
              <a:ext uri="{FF2B5EF4-FFF2-40B4-BE49-F238E27FC236}">
                <a16:creationId xmlns:a16="http://schemas.microsoft.com/office/drawing/2014/main" id="{D056200A-EAFA-48DB-9B93-E72EB751E004}"/>
              </a:ext>
            </a:extLst>
          </p:cNvPr>
          <p:cNvPicPr>
            <a:picLocks noChangeAspect="1"/>
          </p:cNvPicPr>
          <p:nvPr/>
        </p:nvPicPr>
        <p:blipFill rotWithShape="1">
          <a:blip r:embed="rId12"/>
          <a:srcRect l="8142" t="4816" r="8398" b="5478"/>
          <a:stretch/>
        </p:blipFill>
        <p:spPr>
          <a:xfrm>
            <a:off x="1661415" y="1674569"/>
            <a:ext cx="943867" cy="1433184"/>
          </a:xfrm>
          <a:prstGeom prst="rect">
            <a:avLst/>
          </a:prstGeom>
        </p:spPr>
      </p:pic>
      <p:sp>
        <p:nvSpPr>
          <p:cNvPr id="126" name="Rectangle 125">
            <a:extLst>
              <a:ext uri="{FF2B5EF4-FFF2-40B4-BE49-F238E27FC236}">
                <a16:creationId xmlns:a16="http://schemas.microsoft.com/office/drawing/2014/main" id="{A7CE3708-2FE3-4F14-8309-C339967DC27F}"/>
              </a:ext>
            </a:extLst>
          </p:cNvPr>
          <p:cNvSpPr/>
          <p:nvPr/>
        </p:nvSpPr>
        <p:spPr>
          <a:xfrm>
            <a:off x="6671065" y="2172219"/>
            <a:ext cx="1607070" cy="646331"/>
          </a:xfrm>
          <a:prstGeom prst="rect">
            <a:avLst/>
          </a:prstGeom>
        </p:spPr>
        <p:txBody>
          <a:bodyPr wrap="square">
            <a:spAutoFit/>
          </a:bodyPr>
          <a:lstStyle/>
          <a:p>
            <a:r>
              <a:rPr lang="en-GB" sz="1200" dirty="0">
                <a:solidFill>
                  <a:schemeClr val="bg1"/>
                </a:solidFill>
              </a:rPr>
              <a:t>COMPONENT 1: DEVELOPMENTS IN US FILM</a:t>
            </a:r>
          </a:p>
        </p:txBody>
      </p:sp>
      <p:pic>
        <p:nvPicPr>
          <p:cNvPr id="128" name="Picture 127">
            <a:extLst>
              <a:ext uri="{FF2B5EF4-FFF2-40B4-BE49-F238E27FC236}">
                <a16:creationId xmlns:a16="http://schemas.microsoft.com/office/drawing/2014/main" id="{0F23C4DE-DF84-4341-ABE3-7710E3BF0DF8}"/>
              </a:ext>
            </a:extLst>
          </p:cNvPr>
          <p:cNvPicPr>
            <a:picLocks noChangeAspect="1"/>
          </p:cNvPicPr>
          <p:nvPr/>
        </p:nvPicPr>
        <p:blipFill rotWithShape="1">
          <a:blip r:embed="rId9"/>
          <a:srcRect l="34990" t="25004" r="39666" b="16444"/>
          <a:stretch/>
        </p:blipFill>
        <p:spPr>
          <a:xfrm rot="20644417">
            <a:off x="890386" y="2416409"/>
            <a:ext cx="913719" cy="1186858"/>
          </a:xfrm>
          <a:prstGeom prst="rect">
            <a:avLst/>
          </a:prstGeom>
        </p:spPr>
      </p:pic>
      <p:pic>
        <p:nvPicPr>
          <p:cNvPr id="130" name="Picture 129">
            <a:extLst>
              <a:ext uri="{FF2B5EF4-FFF2-40B4-BE49-F238E27FC236}">
                <a16:creationId xmlns:a16="http://schemas.microsoft.com/office/drawing/2014/main" id="{F7660AEC-D60F-4682-8472-3768623433A1}"/>
              </a:ext>
            </a:extLst>
          </p:cNvPr>
          <p:cNvPicPr>
            <a:picLocks noChangeAspect="1"/>
          </p:cNvPicPr>
          <p:nvPr/>
        </p:nvPicPr>
        <p:blipFill rotWithShape="1">
          <a:blip r:embed="rId21"/>
          <a:srcRect l="35315" t="25307" r="39235" b="16476"/>
          <a:stretch/>
        </p:blipFill>
        <p:spPr>
          <a:xfrm>
            <a:off x="4112990" y="1543974"/>
            <a:ext cx="1298046" cy="1669465"/>
          </a:xfrm>
          <a:prstGeom prst="rect">
            <a:avLst/>
          </a:prstGeom>
        </p:spPr>
      </p:pic>
      <p:pic>
        <p:nvPicPr>
          <p:cNvPr id="142" name="Picture 141">
            <a:extLst>
              <a:ext uri="{FF2B5EF4-FFF2-40B4-BE49-F238E27FC236}">
                <a16:creationId xmlns:a16="http://schemas.microsoft.com/office/drawing/2014/main" id="{E6E830C7-5B34-438D-8FA8-A8A128EA7D91}"/>
              </a:ext>
            </a:extLst>
          </p:cNvPr>
          <p:cNvPicPr>
            <a:picLocks noChangeAspect="1"/>
          </p:cNvPicPr>
          <p:nvPr/>
        </p:nvPicPr>
        <p:blipFill>
          <a:blip r:embed="rId25"/>
          <a:stretch>
            <a:fillRect/>
          </a:stretch>
        </p:blipFill>
        <p:spPr>
          <a:xfrm>
            <a:off x="5088881" y="1211150"/>
            <a:ext cx="1370472" cy="911987"/>
          </a:xfrm>
          <a:prstGeom prst="rect">
            <a:avLst/>
          </a:prstGeom>
        </p:spPr>
      </p:pic>
      <p:pic>
        <p:nvPicPr>
          <p:cNvPr id="143" name="Picture 142">
            <a:extLst>
              <a:ext uri="{FF2B5EF4-FFF2-40B4-BE49-F238E27FC236}">
                <a16:creationId xmlns:a16="http://schemas.microsoft.com/office/drawing/2014/main" id="{759A4B7D-1799-4B17-8317-F2C22864E6D5}"/>
              </a:ext>
            </a:extLst>
          </p:cNvPr>
          <p:cNvPicPr>
            <a:picLocks noChangeAspect="1"/>
          </p:cNvPicPr>
          <p:nvPr/>
        </p:nvPicPr>
        <p:blipFill>
          <a:blip r:embed="rId23"/>
          <a:stretch>
            <a:fillRect/>
          </a:stretch>
        </p:blipFill>
        <p:spPr>
          <a:xfrm>
            <a:off x="4994565" y="1903987"/>
            <a:ext cx="848156" cy="859566"/>
          </a:xfrm>
          <a:prstGeom prst="rect">
            <a:avLst/>
          </a:prstGeom>
        </p:spPr>
      </p:pic>
      <p:pic>
        <p:nvPicPr>
          <p:cNvPr id="146" name="Picture 145">
            <a:extLst>
              <a:ext uri="{FF2B5EF4-FFF2-40B4-BE49-F238E27FC236}">
                <a16:creationId xmlns:a16="http://schemas.microsoft.com/office/drawing/2014/main" id="{8FE196F0-DDB5-4DA6-B359-999168B8DA57}"/>
              </a:ext>
            </a:extLst>
          </p:cNvPr>
          <p:cNvPicPr>
            <a:picLocks noChangeAspect="1"/>
          </p:cNvPicPr>
          <p:nvPr/>
        </p:nvPicPr>
        <p:blipFill>
          <a:blip r:embed="rId24"/>
          <a:stretch>
            <a:fillRect/>
          </a:stretch>
        </p:blipFill>
        <p:spPr>
          <a:xfrm>
            <a:off x="4493631" y="2513901"/>
            <a:ext cx="848155" cy="1251602"/>
          </a:xfrm>
          <a:prstGeom prst="rect">
            <a:avLst/>
          </a:prstGeom>
        </p:spPr>
      </p:pic>
      <p:pic>
        <p:nvPicPr>
          <p:cNvPr id="131" name="Picture 130">
            <a:extLst>
              <a:ext uri="{FF2B5EF4-FFF2-40B4-BE49-F238E27FC236}">
                <a16:creationId xmlns:a16="http://schemas.microsoft.com/office/drawing/2014/main" id="{7A7FE2C8-AC00-49C7-92FA-FDFAAA6F4ED2}"/>
              </a:ext>
            </a:extLst>
          </p:cNvPr>
          <p:cNvPicPr>
            <a:picLocks noChangeAspect="1"/>
          </p:cNvPicPr>
          <p:nvPr/>
        </p:nvPicPr>
        <p:blipFill>
          <a:blip r:embed="rId22"/>
          <a:stretch>
            <a:fillRect/>
          </a:stretch>
        </p:blipFill>
        <p:spPr>
          <a:xfrm>
            <a:off x="5349932" y="2431273"/>
            <a:ext cx="753744" cy="1132675"/>
          </a:xfrm>
          <a:prstGeom prst="rect">
            <a:avLst/>
          </a:prstGeom>
        </p:spPr>
      </p:pic>
      <p:pic>
        <p:nvPicPr>
          <p:cNvPr id="140" name="Picture 139">
            <a:extLst>
              <a:ext uri="{FF2B5EF4-FFF2-40B4-BE49-F238E27FC236}">
                <a16:creationId xmlns:a16="http://schemas.microsoft.com/office/drawing/2014/main" id="{A2EDDE2E-7A8E-4536-AEAB-20435F8136B1}"/>
              </a:ext>
            </a:extLst>
          </p:cNvPr>
          <p:cNvPicPr>
            <a:picLocks noChangeAspect="1"/>
          </p:cNvPicPr>
          <p:nvPr/>
        </p:nvPicPr>
        <p:blipFill>
          <a:blip r:embed="rId26"/>
          <a:stretch>
            <a:fillRect/>
          </a:stretch>
        </p:blipFill>
        <p:spPr>
          <a:xfrm>
            <a:off x="5800491" y="1887293"/>
            <a:ext cx="759761" cy="1141718"/>
          </a:xfrm>
          <a:prstGeom prst="rect">
            <a:avLst/>
          </a:prstGeom>
        </p:spPr>
      </p:pic>
      <p:sp>
        <p:nvSpPr>
          <p:cNvPr id="2" name="Arrow: Right 1">
            <a:extLst>
              <a:ext uri="{FF2B5EF4-FFF2-40B4-BE49-F238E27FC236}">
                <a16:creationId xmlns:a16="http://schemas.microsoft.com/office/drawing/2014/main" id="{A9C1715D-6261-9432-3708-28E94C9F4DB0}"/>
              </a:ext>
            </a:extLst>
          </p:cNvPr>
          <p:cNvSpPr/>
          <p:nvPr/>
        </p:nvSpPr>
        <p:spPr>
          <a:xfrm rot="5400000">
            <a:off x="4143599" y="15935281"/>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173A5FAD-2A0E-D2CE-D46D-A08F95A89649}"/>
              </a:ext>
            </a:extLst>
          </p:cNvPr>
          <p:cNvSpPr/>
          <p:nvPr/>
        </p:nvSpPr>
        <p:spPr>
          <a:xfrm rot="5400000">
            <a:off x="7034968" y="15922045"/>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0094C3E2-7BD1-6013-C664-713A94DA0199}"/>
              </a:ext>
            </a:extLst>
          </p:cNvPr>
          <p:cNvSpPr/>
          <p:nvPr/>
        </p:nvSpPr>
        <p:spPr>
          <a:xfrm rot="5400000">
            <a:off x="6586248" y="13751673"/>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431231FA-7078-B767-5DD4-BED53CA91D0F}"/>
              </a:ext>
            </a:extLst>
          </p:cNvPr>
          <p:cNvSpPr/>
          <p:nvPr/>
        </p:nvSpPr>
        <p:spPr>
          <a:xfrm rot="5400000">
            <a:off x="3414982" y="13850223"/>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94FDD697-E7BB-3BE7-4E79-2EFEA1021A08}"/>
              </a:ext>
            </a:extLst>
          </p:cNvPr>
          <p:cNvSpPr/>
          <p:nvPr/>
        </p:nvSpPr>
        <p:spPr>
          <a:xfrm rot="2356294">
            <a:off x="4486835" y="9355144"/>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F4BD7120-2BDB-1CF9-849A-BC38AFA2FBF9}"/>
              </a:ext>
            </a:extLst>
          </p:cNvPr>
          <p:cNvSpPr/>
          <p:nvPr/>
        </p:nvSpPr>
        <p:spPr>
          <a:xfrm rot="17810209">
            <a:off x="5843699" y="6289936"/>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224667FC-5F3B-7DA7-BE75-AD501DA9E7A2}"/>
              </a:ext>
            </a:extLst>
          </p:cNvPr>
          <p:cNvSpPr/>
          <p:nvPr/>
        </p:nvSpPr>
        <p:spPr>
          <a:xfrm rot="16200000">
            <a:off x="2553224" y="4066819"/>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EB1AD8F-A7FF-D9D0-634F-0A95B57ED9EF}"/>
              </a:ext>
            </a:extLst>
          </p:cNvPr>
          <p:cNvSpPr txBox="1"/>
          <p:nvPr/>
        </p:nvSpPr>
        <p:spPr>
          <a:xfrm>
            <a:off x="2407811" y="16429150"/>
            <a:ext cx="3276882" cy="1015663"/>
          </a:xfrm>
          <a:prstGeom prst="rect">
            <a:avLst/>
          </a:prstGeom>
          <a:solidFill>
            <a:schemeClr val="bg1"/>
          </a:solidFill>
        </p:spPr>
        <p:txBody>
          <a:bodyPr wrap="square" rtlCol="0">
            <a:spAutoFit/>
          </a:bodyPr>
          <a:lstStyle/>
          <a:p>
            <a:r>
              <a:rPr lang="en-GB" sz="600" dirty="0">
                <a:solidFill>
                  <a:srgbClr val="FF0000"/>
                </a:solidFill>
              </a:rPr>
              <a:t>Genre, cinematography, lighting, camera shots, camera movement, framing, mise-</a:t>
            </a:r>
            <a:r>
              <a:rPr lang="en-GB" sz="600" dirty="0" err="1">
                <a:solidFill>
                  <a:srgbClr val="FF0000"/>
                </a:solidFill>
              </a:rPr>
              <a:t>en</a:t>
            </a:r>
            <a:r>
              <a:rPr lang="en-GB" sz="600" dirty="0">
                <a:solidFill>
                  <a:srgbClr val="FF0000"/>
                </a:solidFill>
              </a:rPr>
              <a:t>-scène, setting, props, costume, makeup, editing, visual effects, sound, music, context of film</a:t>
            </a:r>
          </a:p>
          <a:p>
            <a:r>
              <a:rPr lang="en-GB" sz="600" dirty="0">
                <a:solidFill>
                  <a:srgbClr val="FFC000"/>
                </a:solidFill>
              </a:rPr>
              <a:t>English: analysing how specific techniques have been used to generate spectator responses</a:t>
            </a:r>
          </a:p>
          <a:p>
            <a:r>
              <a:rPr lang="en-GB" sz="600" dirty="0">
                <a:solidFill>
                  <a:srgbClr val="00B050"/>
                </a:solidFill>
              </a:rPr>
              <a:t>QMF: watch a scene from one the films to be studied and analyse how it presents genre</a:t>
            </a:r>
          </a:p>
          <a:p>
            <a:r>
              <a:rPr lang="en-GB" sz="600" dirty="0">
                <a:solidFill>
                  <a:srgbClr val="00B050"/>
                </a:solidFill>
              </a:rPr>
              <a:t>QMS: design a story board of how genre is established through different shots</a:t>
            </a:r>
          </a:p>
          <a:p>
            <a:r>
              <a:rPr lang="en-GB" sz="600" dirty="0">
                <a:solidFill>
                  <a:srgbClr val="FF47F2"/>
                </a:solidFill>
              </a:rPr>
              <a:t>Confidence, independence, resilience, awareness</a:t>
            </a:r>
          </a:p>
          <a:p>
            <a:r>
              <a:rPr lang="en-GB" sz="600" dirty="0">
                <a:solidFill>
                  <a:srgbClr val="00B0F0"/>
                </a:solidFill>
              </a:rPr>
              <a:t>Film director/producer, journalist, cameraman, sound specialist, set designer, film/video editor</a:t>
            </a:r>
            <a:endParaRPr lang="en-GB" sz="1000" dirty="0">
              <a:solidFill>
                <a:srgbClr val="00B0F0"/>
              </a:solidFill>
            </a:endParaRPr>
          </a:p>
        </p:txBody>
      </p:sp>
      <p:sp>
        <p:nvSpPr>
          <p:cNvPr id="44" name="TextBox 43">
            <a:extLst>
              <a:ext uri="{FF2B5EF4-FFF2-40B4-BE49-F238E27FC236}">
                <a16:creationId xmlns:a16="http://schemas.microsoft.com/office/drawing/2014/main" id="{B5D9BBB5-FF77-9DAB-E5DA-D1F463B9D93A}"/>
              </a:ext>
            </a:extLst>
          </p:cNvPr>
          <p:cNvSpPr txBox="1"/>
          <p:nvPr/>
        </p:nvSpPr>
        <p:spPr>
          <a:xfrm>
            <a:off x="6174935" y="16529630"/>
            <a:ext cx="3276882" cy="830997"/>
          </a:xfrm>
          <a:prstGeom prst="rect">
            <a:avLst/>
          </a:prstGeom>
          <a:solidFill>
            <a:schemeClr val="bg1"/>
          </a:solidFill>
        </p:spPr>
        <p:txBody>
          <a:bodyPr wrap="square" rtlCol="0">
            <a:spAutoFit/>
          </a:bodyPr>
          <a:lstStyle/>
          <a:p>
            <a:r>
              <a:rPr lang="en-GB" sz="600" dirty="0">
                <a:solidFill>
                  <a:srgbClr val="FF0000"/>
                </a:solidFill>
              </a:rPr>
              <a:t>Genre, cinematography, lighting, camera shots, camera movement, framing, mise-</a:t>
            </a:r>
            <a:r>
              <a:rPr lang="en-GB" sz="600" dirty="0" err="1">
                <a:solidFill>
                  <a:srgbClr val="FF0000"/>
                </a:solidFill>
              </a:rPr>
              <a:t>en</a:t>
            </a:r>
            <a:r>
              <a:rPr lang="en-GB" sz="600" dirty="0">
                <a:solidFill>
                  <a:srgbClr val="FF0000"/>
                </a:solidFill>
              </a:rPr>
              <a:t>-scène, setting, props, costume, makeup, editing, visual effects, sound, music, context of film</a:t>
            </a:r>
          </a:p>
          <a:p>
            <a:r>
              <a:rPr lang="en-GB" sz="600" dirty="0">
                <a:solidFill>
                  <a:srgbClr val="FFC000"/>
                </a:solidFill>
              </a:rPr>
              <a:t>English: analysing how specific techniques have been used to generate spectator responses</a:t>
            </a:r>
          </a:p>
          <a:p>
            <a:r>
              <a:rPr lang="en-GB" sz="600" dirty="0">
                <a:solidFill>
                  <a:srgbClr val="FF47F2"/>
                </a:solidFill>
              </a:rPr>
              <a:t>Confidence, independence, resilience </a:t>
            </a:r>
          </a:p>
          <a:p>
            <a:r>
              <a:rPr lang="en-GB" sz="600" dirty="0">
                <a:solidFill>
                  <a:srgbClr val="00B0F0"/>
                </a:solidFill>
              </a:rPr>
              <a:t>Film director/producer, journalist, cameraman, sound specialist, set designer, film/video editor</a:t>
            </a:r>
            <a:endParaRPr lang="en-GB" sz="1000" dirty="0">
              <a:solidFill>
                <a:srgbClr val="00B0F0"/>
              </a:solidFill>
            </a:endParaRPr>
          </a:p>
        </p:txBody>
      </p:sp>
      <p:sp>
        <p:nvSpPr>
          <p:cNvPr id="47" name="TextBox 46">
            <a:extLst>
              <a:ext uri="{FF2B5EF4-FFF2-40B4-BE49-F238E27FC236}">
                <a16:creationId xmlns:a16="http://schemas.microsoft.com/office/drawing/2014/main" id="{4C26CABB-DC67-4AF3-359A-702C7C7901F5}"/>
              </a:ext>
            </a:extLst>
          </p:cNvPr>
          <p:cNvSpPr txBox="1"/>
          <p:nvPr/>
        </p:nvSpPr>
        <p:spPr>
          <a:xfrm>
            <a:off x="4218698" y="14306107"/>
            <a:ext cx="3796221" cy="1015663"/>
          </a:xfrm>
          <a:prstGeom prst="rect">
            <a:avLst/>
          </a:prstGeom>
          <a:solidFill>
            <a:schemeClr val="bg1"/>
          </a:solidFill>
        </p:spPr>
        <p:txBody>
          <a:bodyPr wrap="square" rtlCol="0">
            <a:spAutoFit/>
          </a:bodyPr>
          <a:lstStyle/>
          <a:p>
            <a:r>
              <a:rPr lang="en-GB" sz="600" u="sng" dirty="0">
                <a:solidFill>
                  <a:schemeClr val="tx1"/>
                </a:solidFill>
              </a:rPr>
              <a:t>Focus on narrative – how is narrative constructed?</a:t>
            </a:r>
          </a:p>
          <a:p>
            <a:r>
              <a:rPr lang="en-GB" sz="600" dirty="0">
                <a:solidFill>
                  <a:srgbClr val="FF0000"/>
                </a:solidFill>
              </a:rPr>
              <a:t>Narrative, the difference between plot &amp; story, narrative techniques, narrative conventions, interpretation, screenwriting, screenplay</a:t>
            </a:r>
          </a:p>
          <a:p>
            <a:r>
              <a:rPr lang="en-GB" sz="600" dirty="0">
                <a:solidFill>
                  <a:srgbClr val="FFC000"/>
                </a:solidFill>
              </a:rPr>
              <a:t>English: analysing how specific techniques have been used to generate spectator responses. History: apartheid in SA. Science: technology, biology.</a:t>
            </a:r>
          </a:p>
          <a:p>
            <a:r>
              <a:rPr lang="en-GB" sz="600" dirty="0">
                <a:solidFill>
                  <a:srgbClr val="00B050"/>
                </a:solidFill>
              </a:rPr>
              <a:t>QMF: How elements of film form create meaning during one key plot point in the film you have studied</a:t>
            </a:r>
          </a:p>
          <a:p>
            <a:r>
              <a:rPr lang="en-GB" sz="600" dirty="0">
                <a:solidFill>
                  <a:srgbClr val="00B050"/>
                </a:solidFill>
              </a:rPr>
              <a:t>QMS: How elements of film form create meaning during one key plot point in the film you have studied (different scene/focus)</a:t>
            </a:r>
          </a:p>
          <a:p>
            <a:r>
              <a:rPr lang="en-GB" sz="600" dirty="0">
                <a:solidFill>
                  <a:srgbClr val="FF47F2"/>
                </a:solidFill>
              </a:rPr>
              <a:t>British values, SMSC, trust, morality, honesty, forgiveness, responsibility</a:t>
            </a:r>
          </a:p>
          <a:p>
            <a:r>
              <a:rPr lang="en-GB" sz="600" dirty="0">
                <a:solidFill>
                  <a:srgbClr val="00B0F0"/>
                </a:solidFill>
              </a:rPr>
              <a:t>Film director/producer, journalist, cameraman, sound specialist, set designer, film/video editor</a:t>
            </a:r>
          </a:p>
        </p:txBody>
      </p:sp>
      <p:sp>
        <p:nvSpPr>
          <p:cNvPr id="49" name="TextBox 48">
            <a:extLst>
              <a:ext uri="{FF2B5EF4-FFF2-40B4-BE49-F238E27FC236}">
                <a16:creationId xmlns:a16="http://schemas.microsoft.com/office/drawing/2014/main" id="{2447C661-C600-5BAF-F30F-67FE16032221}"/>
              </a:ext>
            </a:extLst>
          </p:cNvPr>
          <p:cNvSpPr txBox="1"/>
          <p:nvPr/>
        </p:nvSpPr>
        <p:spPr>
          <a:xfrm>
            <a:off x="464537" y="14233553"/>
            <a:ext cx="3695902" cy="830997"/>
          </a:xfrm>
          <a:prstGeom prst="rect">
            <a:avLst/>
          </a:prstGeom>
          <a:solidFill>
            <a:schemeClr val="bg1"/>
          </a:solidFill>
        </p:spPr>
        <p:txBody>
          <a:bodyPr wrap="square" rtlCol="0">
            <a:spAutoFit/>
          </a:bodyPr>
          <a:lstStyle/>
          <a:p>
            <a:r>
              <a:rPr lang="en-GB" sz="600" u="sng" dirty="0">
                <a:solidFill>
                  <a:schemeClr val="tx1"/>
                </a:solidFill>
              </a:rPr>
              <a:t>Focus on representation – how is representation presented?</a:t>
            </a:r>
          </a:p>
          <a:p>
            <a:r>
              <a:rPr lang="en-GB" sz="600" dirty="0">
                <a:solidFill>
                  <a:srgbClr val="FF0000"/>
                </a:solidFill>
              </a:rPr>
              <a:t>Representation, gender, ethnicity, age, different cultures, context</a:t>
            </a:r>
          </a:p>
          <a:p>
            <a:r>
              <a:rPr lang="en-GB" sz="600" dirty="0">
                <a:solidFill>
                  <a:srgbClr val="FFC000"/>
                </a:solidFill>
              </a:rPr>
              <a:t>English: analysing how specific techniques have been used to generate spectator responses. MFL: representations of culture in different countries. Geography: looking at life in France</a:t>
            </a:r>
          </a:p>
          <a:p>
            <a:r>
              <a:rPr lang="en-GB" sz="600" dirty="0">
                <a:solidFill>
                  <a:srgbClr val="00B050"/>
                </a:solidFill>
              </a:rPr>
              <a:t>QMF: Explore how gender is represented in the film you have studied</a:t>
            </a:r>
          </a:p>
          <a:p>
            <a:r>
              <a:rPr lang="en-GB" sz="600" dirty="0">
                <a:solidFill>
                  <a:srgbClr val="00B050"/>
                </a:solidFill>
              </a:rPr>
              <a:t>QMS: Explore how people and/or places are represented in the film you have studied. </a:t>
            </a:r>
          </a:p>
          <a:p>
            <a:r>
              <a:rPr lang="en-GB" sz="600" dirty="0">
                <a:solidFill>
                  <a:srgbClr val="FF47F2"/>
                </a:solidFill>
              </a:rPr>
              <a:t>British values, SMSC, trust, morality, honesty, responsibility, compassion</a:t>
            </a:r>
          </a:p>
          <a:p>
            <a:r>
              <a:rPr lang="en-GB" sz="600" dirty="0">
                <a:solidFill>
                  <a:srgbClr val="00B0F0"/>
                </a:solidFill>
              </a:rPr>
              <a:t>Film director/producer, journalist, cameraman, sound specialist, set designer, film/video editor</a:t>
            </a:r>
          </a:p>
        </p:txBody>
      </p:sp>
      <p:sp>
        <p:nvSpPr>
          <p:cNvPr id="53" name="TextBox 52">
            <a:extLst>
              <a:ext uri="{FF2B5EF4-FFF2-40B4-BE49-F238E27FC236}">
                <a16:creationId xmlns:a16="http://schemas.microsoft.com/office/drawing/2014/main" id="{C5FA7D19-43CD-8452-52C1-B5D885F08BEB}"/>
              </a:ext>
            </a:extLst>
          </p:cNvPr>
          <p:cNvSpPr txBox="1"/>
          <p:nvPr/>
        </p:nvSpPr>
        <p:spPr>
          <a:xfrm>
            <a:off x="65414" y="9532145"/>
            <a:ext cx="3039960" cy="1384995"/>
          </a:xfrm>
          <a:prstGeom prst="rect">
            <a:avLst/>
          </a:prstGeom>
          <a:solidFill>
            <a:schemeClr val="bg1"/>
          </a:solidFill>
        </p:spPr>
        <p:txBody>
          <a:bodyPr wrap="square" rtlCol="0">
            <a:spAutoFit/>
          </a:bodyPr>
          <a:lstStyle/>
          <a:p>
            <a:r>
              <a:rPr lang="en-GB" sz="600" u="sng" dirty="0">
                <a:solidFill>
                  <a:schemeClr val="tx1"/>
                </a:solidFill>
              </a:rPr>
              <a:t>Focus on aesthetic qualities of film  – how does the film you have studied have a distinct look or style?</a:t>
            </a:r>
          </a:p>
          <a:p>
            <a:r>
              <a:rPr lang="en-GB" sz="600" dirty="0">
                <a:solidFill>
                  <a:srgbClr val="FF0000"/>
                </a:solidFill>
              </a:rPr>
              <a:t>Aesthetic qualities of film &amp; their significance, individual shots &amp; their composition, mise-</a:t>
            </a:r>
            <a:r>
              <a:rPr lang="en-GB" sz="600" dirty="0" err="1">
                <a:solidFill>
                  <a:srgbClr val="FF0000"/>
                </a:solidFill>
              </a:rPr>
              <a:t>en</a:t>
            </a:r>
            <a:r>
              <a:rPr lang="en-GB" sz="600" dirty="0">
                <a:solidFill>
                  <a:srgbClr val="FF0000"/>
                </a:solidFill>
              </a:rPr>
              <a:t>-</a:t>
            </a:r>
            <a:r>
              <a:rPr lang="en-GB" sz="600" dirty="0" err="1">
                <a:solidFill>
                  <a:srgbClr val="FF0000"/>
                </a:solidFill>
              </a:rPr>
              <a:t>scène</a:t>
            </a:r>
            <a:r>
              <a:rPr lang="en-GB" sz="600" dirty="0">
                <a:solidFill>
                  <a:srgbClr val="FF0000"/>
                </a:solidFill>
              </a:rPr>
              <a:t>, momentary aesthetic effects or distinct aesthetic look to a whole film, aesthetic effects through specific film sequences</a:t>
            </a:r>
          </a:p>
          <a:p>
            <a:r>
              <a:rPr lang="en-GB" sz="600" dirty="0">
                <a:solidFill>
                  <a:srgbClr val="FFC000"/>
                </a:solidFill>
              </a:rPr>
              <a:t>English: analysing how specific techniques have been used to generate spectator responses. Geography: British filming locations</a:t>
            </a:r>
          </a:p>
          <a:p>
            <a:r>
              <a:rPr lang="en-GB" sz="600" dirty="0">
                <a:solidFill>
                  <a:srgbClr val="00B050"/>
                </a:solidFill>
              </a:rPr>
              <a:t>QMF: Explore how far the film you have studied has a distinct look or style throughout (opening)</a:t>
            </a:r>
          </a:p>
          <a:p>
            <a:r>
              <a:rPr lang="en-GB" sz="600" dirty="0">
                <a:solidFill>
                  <a:srgbClr val="00B050"/>
                </a:solidFill>
              </a:rPr>
              <a:t>QMS: Explore how far the film you have studied has a distinct look or style throughout (action scene)</a:t>
            </a:r>
          </a:p>
          <a:p>
            <a:r>
              <a:rPr lang="en-GB" sz="600" dirty="0">
                <a:solidFill>
                  <a:srgbClr val="FF47F2"/>
                </a:solidFill>
              </a:rPr>
              <a:t>British values, trust, morality, honesty, forgiveness, responsibility</a:t>
            </a:r>
          </a:p>
          <a:p>
            <a:r>
              <a:rPr lang="en-GB" sz="600" dirty="0">
                <a:solidFill>
                  <a:srgbClr val="00B0F0"/>
                </a:solidFill>
              </a:rPr>
              <a:t>Film director/producer, journalist, cameraman, sound specialist, set designer, film/video editor</a:t>
            </a:r>
          </a:p>
        </p:txBody>
      </p:sp>
      <p:sp>
        <p:nvSpPr>
          <p:cNvPr id="54" name="TextBox 53">
            <a:extLst>
              <a:ext uri="{FF2B5EF4-FFF2-40B4-BE49-F238E27FC236}">
                <a16:creationId xmlns:a16="http://schemas.microsoft.com/office/drawing/2014/main" id="{86776901-E319-541A-B468-03A11C7791D2}"/>
              </a:ext>
            </a:extLst>
          </p:cNvPr>
          <p:cNvSpPr txBox="1"/>
          <p:nvPr/>
        </p:nvSpPr>
        <p:spPr>
          <a:xfrm>
            <a:off x="4899193" y="11735292"/>
            <a:ext cx="4355475" cy="1015663"/>
          </a:xfrm>
          <a:prstGeom prst="rect">
            <a:avLst/>
          </a:prstGeom>
          <a:solidFill>
            <a:schemeClr val="bg1"/>
          </a:solidFill>
        </p:spPr>
        <p:txBody>
          <a:bodyPr wrap="square" rtlCol="0">
            <a:spAutoFit/>
          </a:bodyPr>
          <a:lstStyle/>
          <a:p>
            <a:r>
              <a:rPr lang="en-GB" sz="600" dirty="0">
                <a:solidFill>
                  <a:srgbClr val="FF0000"/>
                </a:solidFill>
              </a:rPr>
              <a:t>Screenplay, shooting script, genre, cinematography, lighting, camera shots, camera movement, framing</a:t>
            </a:r>
            <a:r>
              <a:rPr lang="en-GB" sz="600">
                <a:solidFill>
                  <a:srgbClr val="FF0000"/>
                </a:solidFill>
              </a:rPr>
              <a:t>, mise-</a:t>
            </a:r>
            <a:r>
              <a:rPr lang="en-GB" sz="600" dirty="0" err="1">
                <a:solidFill>
                  <a:srgbClr val="FF0000"/>
                </a:solidFill>
              </a:rPr>
              <a:t>en</a:t>
            </a:r>
            <a:r>
              <a:rPr lang="en-GB" sz="600" dirty="0">
                <a:solidFill>
                  <a:srgbClr val="FF0000"/>
                </a:solidFill>
              </a:rPr>
              <a:t>-scène, setting, props, costume, makeup, editing, visual effects, sound, soundtrack, music, context of film</a:t>
            </a:r>
          </a:p>
          <a:p>
            <a:r>
              <a:rPr lang="en-GB" sz="600" dirty="0">
                <a:solidFill>
                  <a:srgbClr val="FFC000"/>
                </a:solidFill>
              </a:rPr>
              <a:t>English: analysing how specific techniques have been used to generate spectator responses. Photography: shot types. Music: how music is composed to fit certain moods</a:t>
            </a:r>
          </a:p>
          <a:p>
            <a:r>
              <a:rPr lang="en-GB" sz="600" dirty="0">
                <a:solidFill>
                  <a:srgbClr val="00B050"/>
                </a:solidFill>
              </a:rPr>
              <a:t>QMF: initial planning of screenplay and shooting script</a:t>
            </a:r>
          </a:p>
          <a:p>
            <a:r>
              <a:rPr lang="en-GB" sz="600" dirty="0">
                <a:solidFill>
                  <a:srgbClr val="00B050"/>
                </a:solidFill>
              </a:rPr>
              <a:t>QMS: full, detailed initial plan of screenplay and shooting script</a:t>
            </a:r>
          </a:p>
          <a:p>
            <a:r>
              <a:rPr lang="en-GB" sz="600" dirty="0">
                <a:solidFill>
                  <a:srgbClr val="00B050"/>
                </a:solidFill>
              </a:rPr>
              <a:t>QMF: first draft of screenplay and shooting script </a:t>
            </a:r>
          </a:p>
          <a:p>
            <a:r>
              <a:rPr lang="en-GB" sz="600" dirty="0">
                <a:solidFill>
                  <a:srgbClr val="00B050"/>
                </a:solidFill>
              </a:rPr>
              <a:t>QMS: initial edit of screenplay and shooting script </a:t>
            </a:r>
          </a:p>
          <a:p>
            <a:r>
              <a:rPr lang="en-GB" sz="600" dirty="0">
                <a:solidFill>
                  <a:srgbClr val="FF47F2"/>
                </a:solidFill>
              </a:rPr>
              <a:t>Independence, confidence, resilience, integrity </a:t>
            </a:r>
          </a:p>
          <a:p>
            <a:r>
              <a:rPr lang="en-GB" sz="600" dirty="0">
                <a:solidFill>
                  <a:srgbClr val="00B0F0"/>
                </a:solidFill>
              </a:rPr>
              <a:t>Film director/producer, journalist, cameraman, sound specialist, set designer, film/video editor</a:t>
            </a:r>
          </a:p>
        </p:txBody>
      </p:sp>
      <p:sp>
        <p:nvSpPr>
          <p:cNvPr id="55" name="TextBox 54">
            <a:extLst>
              <a:ext uri="{FF2B5EF4-FFF2-40B4-BE49-F238E27FC236}">
                <a16:creationId xmlns:a16="http://schemas.microsoft.com/office/drawing/2014/main" id="{A2ADD19D-F781-3275-C258-F75E9C680463}"/>
              </a:ext>
            </a:extLst>
          </p:cNvPr>
          <p:cNvSpPr txBox="1"/>
          <p:nvPr/>
        </p:nvSpPr>
        <p:spPr>
          <a:xfrm>
            <a:off x="4179838" y="9799298"/>
            <a:ext cx="3877044" cy="1107996"/>
          </a:xfrm>
          <a:prstGeom prst="rect">
            <a:avLst/>
          </a:prstGeom>
          <a:solidFill>
            <a:schemeClr val="bg1"/>
          </a:solidFill>
        </p:spPr>
        <p:txBody>
          <a:bodyPr wrap="square" rtlCol="0">
            <a:spAutoFit/>
          </a:bodyPr>
          <a:lstStyle/>
          <a:p>
            <a:r>
              <a:rPr lang="en-GB" sz="600" dirty="0">
                <a:solidFill>
                  <a:srgbClr val="FF0000"/>
                </a:solidFill>
              </a:rPr>
              <a:t>Screenplay, shooting script, genre, cinematography, lighting, camera shots, camera movement, framing, mise-</a:t>
            </a:r>
            <a:r>
              <a:rPr lang="en-GB" sz="600" dirty="0" err="1">
                <a:solidFill>
                  <a:srgbClr val="FF0000"/>
                </a:solidFill>
              </a:rPr>
              <a:t>en</a:t>
            </a:r>
            <a:r>
              <a:rPr lang="en-GB" sz="600" dirty="0">
                <a:solidFill>
                  <a:srgbClr val="FF0000"/>
                </a:solidFill>
              </a:rPr>
              <a:t>-scène, setting, props, costume, makeup, editing, visual effects, sound, soundtrack, music, context of film</a:t>
            </a:r>
          </a:p>
          <a:p>
            <a:r>
              <a:rPr lang="en-GB" sz="600" dirty="0">
                <a:solidFill>
                  <a:srgbClr val="FFC000"/>
                </a:solidFill>
              </a:rPr>
              <a:t>English: analysing how specific techniques have been used to generate spectator responses. Photography: shot types. Music: how music is composed to fit certain moods</a:t>
            </a:r>
          </a:p>
          <a:p>
            <a:r>
              <a:rPr lang="en-GB" sz="600" dirty="0">
                <a:solidFill>
                  <a:srgbClr val="00B050"/>
                </a:solidFill>
              </a:rPr>
              <a:t>QMF: coursework check in – first draft of evaluative piece</a:t>
            </a:r>
          </a:p>
          <a:p>
            <a:r>
              <a:rPr lang="en-GB" sz="600" dirty="0">
                <a:solidFill>
                  <a:srgbClr val="00B050"/>
                </a:solidFill>
              </a:rPr>
              <a:t>QMS: coursework check in – final draft of both screenplay and shooting script after last QMS feedback</a:t>
            </a:r>
          </a:p>
          <a:p>
            <a:r>
              <a:rPr lang="en-GB" sz="600" dirty="0">
                <a:solidFill>
                  <a:srgbClr val="00B050"/>
                </a:solidFill>
              </a:rPr>
              <a:t>QMF: assessed on piece of evaluation from assessment brief</a:t>
            </a:r>
          </a:p>
          <a:p>
            <a:r>
              <a:rPr lang="en-GB" sz="600" dirty="0">
                <a:solidFill>
                  <a:srgbClr val="00B050"/>
                </a:solidFill>
              </a:rPr>
              <a:t>QMS: final draft of screenplay and shooting script - graded</a:t>
            </a:r>
          </a:p>
          <a:p>
            <a:r>
              <a:rPr lang="en-GB" sz="600" dirty="0">
                <a:solidFill>
                  <a:srgbClr val="FF47F2"/>
                </a:solidFill>
              </a:rPr>
              <a:t>Independence, confidence, resilience, integrity </a:t>
            </a:r>
          </a:p>
          <a:p>
            <a:r>
              <a:rPr lang="en-GB" sz="600" dirty="0">
                <a:solidFill>
                  <a:srgbClr val="00B0F0"/>
                </a:solidFill>
              </a:rPr>
              <a:t>Film director/producer, journalist, cameraman, sound specialist, set designer, film/video editor</a:t>
            </a:r>
          </a:p>
        </p:txBody>
      </p:sp>
      <p:pic>
        <p:nvPicPr>
          <p:cNvPr id="23" name="Picture 22">
            <a:extLst>
              <a:ext uri="{FF2B5EF4-FFF2-40B4-BE49-F238E27FC236}">
                <a16:creationId xmlns:a16="http://schemas.microsoft.com/office/drawing/2014/main" id="{3AC5E1EB-41DB-4677-8971-DD3C47DFFB9D}"/>
              </a:ext>
            </a:extLst>
          </p:cNvPr>
          <p:cNvPicPr>
            <a:picLocks noChangeAspect="1"/>
          </p:cNvPicPr>
          <p:nvPr/>
        </p:nvPicPr>
        <p:blipFill rotWithShape="1">
          <a:blip r:embed="rId27"/>
          <a:srcRect t="9203" b="8803"/>
          <a:stretch/>
        </p:blipFill>
        <p:spPr>
          <a:xfrm>
            <a:off x="7742563" y="10310136"/>
            <a:ext cx="1625611" cy="1412395"/>
          </a:xfrm>
          <a:prstGeom prst="rect">
            <a:avLst/>
          </a:prstGeom>
        </p:spPr>
      </p:pic>
      <p:sp>
        <p:nvSpPr>
          <p:cNvPr id="56" name="TextBox 55">
            <a:extLst>
              <a:ext uri="{FF2B5EF4-FFF2-40B4-BE49-F238E27FC236}">
                <a16:creationId xmlns:a16="http://schemas.microsoft.com/office/drawing/2014/main" id="{CA026632-A2CD-7888-A7CC-51FCAE673455}"/>
              </a:ext>
            </a:extLst>
          </p:cNvPr>
          <p:cNvSpPr txBox="1"/>
          <p:nvPr/>
        </p:nvSpPr>
        <p:spPr>
          <a:xfrm>
            <a:off x="3669776" y="5506714"/>
            <a:ext cx="4329162" cy="830997"/>
          </a:xfrm>
          <a:prstGeom prst="rect">
            <a:avLst/>
          </a:prstGeom>
          <a:solidFill>
            <a:schemeClr val="bg1"/>
          </a:solidFill>
        </p:spPr>
        <p:txBody>
          <a:bodyPr wrap="square" rtlCol="0">
            <a:spAutoFit/>
          </a:bodyPr>
          <a:lstStyle/>
          <a:p>
            <a:r>
              <a:rPr lang="en-GB" sz="600" u="sng" dirty="0">
                <a:solidFill>
                  <a:schemeClr val="tx1"/>
                </a:solidFill>
              </a:rPr>
              <a:t>How have genre and themes developed and changed over time?</a:t>
            </a:r>
          </a:p>
          <a:p>
            <a:r>
              <a:rPr lang="en-GB" sz="600" dirty="0">
                <a:solidFill>
                  <a:srgbClr val="FF0000"/>
                </a:solidFill>
              </a:rPr>
              <a:t>Genre, narrative, context, cinematography, mise-</a:t>
            </a:r>
            <a:r>
              <a:rPr lang="en-GB" sz="600" dirty="0" err="1">
                <a:solidFill>
                  <a:srgbClr val="FF0000"/>
                </a:solidFill>
              </a:rPr>
              <a:t>en</a:t>
            </a:r>
            <a:r>
              <a:rPr lang="en-GB" sz="600" dirty="0">
                <a:solidFill>
                  <a:srgbClr val="FF0000"/>
                </a:solidFill>
              </a:rPr>
              <a:t>-</a:t>
            </a:r>
            <a:r>
              <a:rPr lang="en-GB" sz="600" dirty="0" err="1">
                <a:solidFill>
                  <a:srgbClr val="FF0000"/>
                </a:solidFill>
              </a:rPr>
              <a:t>scène</a:t>
            </a:r>
            <a:r>
              <a:rPr lang="en-GB" sz="600" dirty="0">
                <a:solidFill>
                  <a:srgbClr val="FF0000"/>
                </a:solidFill>
              </a:rPr>
              <a:t>, editing, sound, representation, aesthetic qualities of film</a:t>
            </a:r>
          </a:p>
          <a:p>
            <a:r>
              <a:rPr lang="en-GB" sz="600" dirty="0">
                <a:solidFill>
                  <a:srgbClr val="FFC000"/>
                </a:solidFill>
              </a:rPr>
              <a:t>English: analysing how specific techniques have been used to generate spectator responses. Geography: American filming locations. History: history of film</a:t>
            </a:r>
          </a:p>
          <a:p>
            <a:r>
              <a:rPr lang="en-GB" sz="600" dirty="0">
                <a:solidFill>
                  <a:srgbClr val="00B050"/>
                </a:solidFill>
              </a:rPr>
              <a:t>QMF: how is genre presented and established in the opening of a text?</a:t>
            </a:r>
          </a:p>
          <a:p>
            <a:r>
              <a:rPr lang="en-GB" sz="600" dirty="0">
                <a:solidFill>
                  <a:srgbClr val="00B050"/>
                </a:solidFill>
              </a:rPr>
              <a:t>QMS: how has the presentation of genre and themes changed from one text to the other?</a:t>
            </a:r>
          </a:p>
          <a:p>
            <a:r>
              <a:rPr lang="en-GB" sz="600" dirty="0">
                <a:solidFill>
                  <a:srgbClr val="FF47F2"/>
                </a:solidFill>
              </a:rPr>
              <a:t>British values, independence, morality, honesty</a:t>
            </a:r>
          </a:p>
          <a:p>
            <a:r>
              <a:rPr lang="en-GB" sz="600" dirty="0">
                <a:solidFill>
                  <a:srgbClr val="00B0F0"/>
                </a:solidFill>
              </a:rPr>
              <a:t>Film director/producer, journalist, cameraman, sound specialist, set designer, film/video editor</a:t>
            </a:r>
          </a:p>
        </p:txBody>
      </p:sp>
      <p:pic>
        <p:nvPicPr>
          <p:cNvPr id="31" name="Picture 30">
            <a:extLst>
              <a:ext uri="{FF2B5EF4-FFF2-40B4-BE49-F238E27FC236}">
                <a16:creationId xmlns:a16="http://schemas.microsoft.com/office/drawing/2014/main" id="{17DEC94B-9B0B-4879-9BE0-3E8F5BC81327}"/>
              </a:ext>
            </a:extLst>
          </p:cNvPr>
          <p:cNvPicPr>
            <a:picLocks noChangeAspect="1"/>
          </p:cNvPicPr>
          <p:nvPr/>
        </p:nvPicPr>
        <p:blipFill>
          <a:blip r:embed="rId25"/>
          <a:stretch>
            <a:fillRect/>
          </a:stretch>
        </p:blipFill>
        <p:spPr>
          <a:xfrm>
            <a:off x="7203745" y="4312689"/>
            <a:ext cx="1880822" cy="1251602"/>
          </a:xfrm>
          <a:prstGeom prst="rect">
            <a:avLst/>
          </a:prstGeom>
        </p:spPr>
      </p:pic>
      <p:pic>
        <p:nvPicPr>
          <p:cNvPr id="29" name="Picture 28">
            <a:extLst>
              <a:ext uri="{FF2B5EF4-FFF2-40B4-BE49-F238E27FC236}">
                <a16:creationId xmlns:a16="http://schemas.microsoft.com/office/drawing/2014/main" id="{FBD08E9B-2C16-47EF-B3F5-D2E5AFF7922A}"/>
              </a:ext>
            </a:extLst>
          </p:cNvPr>
          <p:cNvPicPr>
            <a:picLocks noChangeAspect="1"/>
          </p:cNvPicPr>
          <p:nvPr/>
        </p:nvPicPr>
        <p:blipFill>
          <a:blip r:embed="rId26"/>
          <a:stretch>
            <a:fillRect/>
          </a:stretch>
        </p:blipFill>
        <p:spPr>
          <a:xfrm>
            <a:off x="7786753" y="5844489"/>
            <a:ext cx="1125999" cy="1692075"/>
          </a:xfrm>
          <a:prstGeom prst="rect">
            <a:avLst/>
          </a:prstGeom>
        </p:spPr>
      </p:pic>
      <p:pic>
        <p:nvPicPr>
          <p:cNvPr id="30" name="Picture 29">
            <a:extLst>
              <a:ext uri="{FF2B5EF4-FFF2-40B4-BE49-F238E27FC236}">
                <a16:creationId xmlns:a16="http://schemas.microsoft.com/office/drawing/2014/main" id="{28FABAB4-BF69-413D-8F17-C97BBDBE62F1}"/>
              </a:ext>
            </a:extLst>
          </p:cNvPr>
          <p:cNvPicPr>
            <a:picLocks noChangeAspect="1"/>
          </p:cNvPicPr>
          <p:nvPr/>
        </p:nvPicPr>
        <p:blipFill>
          <a:blip r:embed="rId28"/>
          <a:stretch>
            <a:fillRect/>
          </a:stretch>
        </p:blipFill>
        <p:spPr>
          <a:xfrm rot="943458">
            <a:off x="7263269" y="7163031"/>
            <a:ext cx="782693" cy="469616"/>
          </a:xfrm>
          <a:prstGeom prst="rect">
            <a:avLst/>
          </a:prstGeom>
        </p:spPr>
      </p:pic>
      <p:sp>
        <p:nvSpPr>
          <p:cNvPr id="57" name="TextBox 56">
            <a:extLst>
              <a:ext uri="{FF2B5EF4-FFF2-40B4-BE49-F238E27FC236}">
                <a16:creationId xmlns:a16="http://schemas.microsoft.com/office/drawing/2014/main" id="{FC22906E-F30F-FB3F-8F14-448206D10418}"/>
              </a:ext>
            </a:extLst>
          </p:cNvPr>
          <p:cNvSpPr txBox="1"/>
          <p:nvPr/>
        </p:nvSpPr>
        <p:spPr>
          <a:xfrm>
            <a:off x="6264462" y="3077918"/>
            <a:ext cx="3342318" cy="1107996"/>
          </a:xfrm>
          <a:prstGeom prst="rect">
            <a:avLst/>
          </a:prstGeom>
          <a:solidFill>
            <a:schemeClr val="bg1"/>
          </a:solidFill>
        </p:spPr>
        <p:txBody>
          <a:bodyPr wrap="square" rtlCol="0">
            <a:spAutoFit/>
          </a:bodyPr>
          <a:lstStyle/>
          <a:p>
            <a:r>
              <a:rPr lang="en-GB" sz="600" u="sng" dirty="0">
                <a:solidFill>
                  <a:schemeClr val="tx1"/>
                </a:solidFill>
              </a:rPr>
              <a:t>What have been the key developments in films and film technology?</a:t>
            </a:r>
          </a:p>
          <a:p>
            <a:r>
              <a:rPr lang="en-GB" sz="600" dirty="0">
                <a:solidFill>
                  <a:srgbClr val="FF0000"/>
                </a:solidFill>
              </a:rPr>
              <a:t>First moving images, silent film, rise of Hollywood, development of sound, introduction of colour film, emergence of widescreen technology and 3D film, development of portable cameras and Steadicam technology, role of computer-generated imagery in film</a:t>
            </a:r>
          </a:p>
          <a:p>
            <a:r>
              <a:rPr lang="en-GB" sz="600" dirty="0">
                <a:solidFill>
                  <a:srgbClr val="FFC000"/>
                </a:solidFill>
              </a:rPr>
              <a:t>English: analysing how specific techniques have been used to generate spectator responses. Science: advances in technology. History: history of film</a:t>
            </a:r>
          </a:p>
          <a:p>
            <a:r>
              <a:rPr lang="en-GB" sz="600" dirty="0">
                <a:solidFill>
                  <a:srgbClr val="00B050"/>
                </a:solidFill>
              </a:rPr>
              <a:t>QMF: Answer exam style questions</a:t>
            </a:r>
          </a:p>
          <a:p>
            <a:r>
              <a:rPr lang="en-GB" sz="600" dirty="0">
                <a:solidFill>
                  <a:srgbClr val="00B050"/>
                </a:solidFill>
              </a:rPr>
              <a:t>QMS: talk about one key development in detail</a:t>
            </a:r>
          </a:p>
          <a:p>
            <a:r>
              <a:rPr lang="en-GB" sz="600" dirty="0">
                <a:solidFill>
                  <a:srgbClr val="FF47F2"/>
                </a:solidFill>
              </a:rPr>
              <a:t>Resilience, confidence, independence</a:t>
            </a:r>
          </a:p>
          <a:p>
            <a:r>
              <a:rPr lang="en-GB" sz="600" dirty="0">
                <a:solidFill>
                  <a:srgbClr val="00B0F0"/>
                </a:solidFill>
              </a:rPr>
              <a:t>Film director/producer, journalist, cameraman, sound specialist, set designer, film/video editor, film teacher</a:t>
            </a:r>
          </a:p>
        </p:txBody>
      </p:sp>
      <p:sp>
        <p:nvSpPr>
          <p:cNvPr id="19" name="Arrow: Right 18">
            <a:extLst>
              <a:ext uri="{FF2B5EF4-FFF2-40B4-BE49-F238E27FC236}">
                <a16:creationId xmlns:a16="http://schemas.microsoft.com/office/drawing/2014/main" id="{7C8AF091-8E44-715B-9AEF-A947A42743FB}"/>
              </a:ext>
            </a:extLst>
          </p:cNvPr>
          <p:cNvSpPr/>
          <p:nvPr/>
        </p:nvSpPr>
        <p:spPr>
          <a:xfrm rot="18290221">
            <a:off x="6080144" y="4061392"/>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967BEF9-4F8E-6D3C-D960-E7ACC4044ADC}"/>
              </a:ext>
            </a:extLst>
          </p:cNvPr>
          <p:cNvSpPr txBox="1"/>
          <p:nvPr/>
        </p:nvSpPr>
        <p:spPr>
          <a:xfrm>
            <a:off x="1451714" y="2920583"/>
            <a:ext cx="2670996" cy="1200329"/>
          </a:xfrm>
          <a:prstGeom prst="rect">
            <a:avLst/>
          </a:prstGeom>
          <a:solidFill>
            <a:schemeClr val="bg1"/>
          </a:solidFill>
        </p:spPr>
        <p:txBody>
          <a:bodyPr wrap="square" rtlCol="0">
            <a:spAutoFit/>
          </a:bodyPr>
          <a:lstStyle/>
          <a:p>
            <a:r>
              <a:rPr lang="en-GB" sz="600" u="sng" dirty="0">
                <a:solidFill>
                  <a:schemeClr val="tx1"/>
                </a:solidFill>
              </a:rPr>
              <a:t>How has specialist film writing has changed your thoughts about the film you have studied.?</a:t>
            </a:r>
          </a:p>
          <a:p>
            <a:r>
              <a:rPr lang="en-GB" sz="600" dirty="0">
                <a:solidFill>
                  <a:srgbClr val="FF0000"/>
                </a:solidFill>
              </a:rPr>
              <a:t>Cinematography, film review, independent film, criticism</a:t>
            </a:r>
          </a:p>
          <a:p>
            <a:r>
              <a:rPr lang="en-GB" sz="600" dirty="0">
                <a:solidFill>
                  <a:srgbClr val="FFC000"/>
                </a:solidFill>
              </a:rPr>
              <a:t>English: critical thinking and analysing how specific techniques have been used to generate spectator responses.</a:t>
            </a:r>
          </a:p>
          <a:p>
            <a:r>
              <a:rPr lang="en-GB" sz="600" dirty="0">
                <a:solidFill>
                  <a:srgbClr val="00B050"/>
                </a:solidFill>
              </a:rPr>
              <a:t>QMF: Discuss what you consider to be one key idea from the specialist writing on the film you have studied.</a:t>
            </a:r>
          </a:p>
          <a:p>
            <a:r>
              <a:rPr lang="en-GB" sz="600" dirty="0">
                <a:solidFill>
                  <a:srgbClr val="00B050"/>
                </a:solidFill>
              </a:rPr>
              <a:t>QMS: how the specialist film writing has changed your thoughts about the film you have studied?</a:t>
            </a:r>
          </a:p>
          <a:p>
            <a:r>
              <a:rPr lang="en-GB" sz="600" dirty="0">
                <a:solidFill>
                  <a:srgbClr val="FF47F2"/>
                </a:solidFill>
              </a:rPr>
              <a:t>Resilience, trust, morality, honesty, forgiveness, responsibility</a:t>
            </a:r>
          </a:p>
          <a:p>
            <a:r>
              <a:rPr lang="en-GB" sz="600" dirty="0">
                <a:solidFill>
                  <a:srgbClr val="00B0F0"/>
                </a:solidFill>
              </a:rPr>
              <a:t>Film director/producer, journalist, cameraman, sound specialist, set designer, film/video editor, film teacher</a:t>
            </a:r>
          </a:p>
        </p:txBody>
      </p:sp>
      <p:sp>
        <p:nvSpPr>
          <p:cNvPr id="59" name="TextBox 58">
            <a:extLst>
              <a:ext uri="{FF2B5EF4-FFF2-40B4-BE49-F238E27FC236}">
                <a16:creationId xmlns:a16="http://schemas.microsoft.com/office/drawing/2014/main" id="{A62B133D-0913-0677-B2EC-60BAF3959FEA}"/>
              </a:ext>
            </a:extLst>
          </p:cNvPr>
          <p:cNvSpPr txBox="1"/>
          <p:nvPr/>
        </p:nvSpPr>
        <p:spPr>
          <a:xfrm>
            <a:off x="1458306" y="7609265"/>
            <a:ext cx="4304318" cy="738664"/>
          </a:xfrm>
          <a:prstGeom prst="rect">
            <a:avLst/>
          </a:prstGeom>
          <a:solidFill>
            <a:schemeClr val="bg1"/>
          </a:solidFill>
        </p:spPr>
        <p:txBody>
          <a:bodyPr wrap="square" rtlCol="0">
            <a:spAutoFit/>
          </a:bodyPr>
          <a:lstStyle/>
          <a:p>
            <a:r>
              <a:rPr lang="en-GB" sz="600" dirty="0">
                <a:solidFill>
                  <a:srgbClr val="FF0000"/>
                </a:solidFill>
              </a:rPr>
              <a:t>Genre, narrative, context, cinematography, mise-</a:t>
            </a:r>
            <a:r>
              <a:rPr lang="en-GB" sz="600" dirty="0" err="1">
                <a:solidFill>
                  <a:srgbClr val="FF0000"/>
                </a:solidFill>
              </a:rPr>
              <a:t>en</a:t>
            </a:r>
            <a:r>
              <a:rPr lang="en-GB" sz="600" dirty="0">
                <a:solidFill>
                  <a:srgbClr val="FF0000"/>
                </a:solidFill>
              </a:rPr>
              <a:t>-</a:t>
            </a:r>
            <a:r>
              <a:rPr lang="en-GB" sz="600" dirty="0" err="1">
                <a:solidFill>
                  <a:srgbClr val="FF0000"/>
                </a:solidFill>
              </a:rPr>
              <a:t>scène</a:t>
            </a:r>
            <a:r>
              <a:rPr lang="en-GB" sz="600" dirty="0">
                <a:solidFill>
                  <a:srgbClr val="FF0000"/>
                </a:solidFill>
              </a:rPr>
              <a:t>, editing, sound, representation, aesthetic qualities of film, first moving images, silent film, rise of Hollywood, development of sound, introduction of colour film, emergence of widescreen technology and 3D film, development of portable cameras and Steadicam technology, role of computer-generated imagery in film, film review, independent film, criticism</a:t>
            </a:r>
          </a:p>
          <a:p>
            <a:r>
              <a:rPr lang="en-GB" sz="600" dirty="0">
                <a:solidFill>
                  <a:srgbClr val="FFC000"/>
                </a:solidFill>
              </a:rPr>
              <a:t>English: analysing how specific techniques have been used to generate spectator responses</a:t>
            </a:r>
          </a:p>
          <a:p>
            <a:r>
              <a:rPr lang="en-GB" sz="600" dirty="0">
                <a:solidFill>
                  <a:srgbClr val="FF47F2"/>
                </a:solidFill>
              </a:rPr>
              <a:t>Confidence, independence, resilience </a:t>
            </a:r>
          </a:p>
          <a:p>
            <a:r>
              <a:rPr lang="en-GB" sz="600" dirty="0">
                <a:solidFill>
                  <a:srgbClr val="00B0F0"/>
                </a:solidFill>
              </a:rPr>
              <a:t>Film director/producer, journalist, cameraman, sound specialist, set designer, film/video editor</a:t>
            </a:r>
            <a:endParaRPr lang="en-GB" sz="1000" dirty="0">
              <a:solidFill>
                <a:srgbClr val="00B0F0"/>
              </a:solidFill>
            </a:endParaRPr>
          </a:p>
        </p:txBody>
      </p:sp>
      <p:sp>
        <p:nvSpPr>
          <p:cNvPr id="17" name="Arrow: Right 16">
            <a:extLst>
              <a:ext uri="{FF2B5EF4-FFF2-40B4-BE49-F238E27FC236}">
                <a16:creationId xmlns:a16="http://schemas.microsoft.com/office/drawing/2014/main" id="{DD59D076-DF91-039D-E716-54272EFFD6F0}"/>
              </a:ext>
            </a:extLst>
          </p:cNvPr>
          <p:cNvSpPr/>
          <p:nvPr/>
        </p:nvSpPr>
        <p:spPr>
          <a:xfrm rot="5400000">
            <a:off x="1957166" y="7266999"/>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2B23ADC8-D62F-7C7F-CF26-40AFE4EB2802}"/>
              </a:ext>
            </a:extLst>
          </p:cNvPr>
          <p:cNvSpPr/>
          <p:nvPr/>
        </p:nvSpPr>
        <p:spPr>
          <a:xfrm rot="3286077">
            <a:off x="5336985" y="11416160"/>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ED96A17B-2ECD-A2E3-FB31-27F233C00FE7}"/>
              </a:ext>
            </a:extLst>
          </p:cNvPr>
          <p:cNvSpPr/>
          <p:nvPr/>
        </p:nvSpPr>
        <p:spPr>
          <a:xfrm rot="14267875">
            <a:off x="1533792" y="10738798"/>
            <a:ext cx="326066" cy="41270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7C2DEA928F2945AA5BBC7D92A723C1" ma:contentTypeVersion="15" ma:contentTypeDescription="Create a new document." ma:contentTypeScope="" ma:versionID="db7daeb26634574a781f9e2fb73cb20f">
  <xsd:schema xmlns:xsd="http://www.w3.org/2001/XMLSchema" xmlns:xs="http://www.w3.org/2001/XMLSchema" xmlns:p="http://schemas.microsoft.com/office/2006/metadata/properties" xmlns:ns3="294509fd-a39d-4d1a-8e1e-10e857cd4f6d" xmlns:ns4="9877f510-73cb-4c41-b292-595a220072e0" targetNamespace="http://schemas.microsoft.com/office/2006/metadata/properties" ma:root="true" ma:fieldsID="a24c72198f393389dbd969a98e353cee" ns3:_="" ns4:_="">
    <xsd:import namespace="294509fd-a39d-4d1a-8e1e-10e857cd4f6d"/>
    <xsd:import namespace="9877f510-73cb-4c41-b292-595a220072e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SearchProperties"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509fd-a39d-4d1a-8e1e-10e857cd4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77f510-73cb-4c41-b292-595a220072e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94509fd-a39d-4d1a-8e1e-10e857cd4f6d" xsi:nil="true"/>
  </documentManagement>
</p:properties>
</file>

<file path=customXml/itemProps1.xml><?xml version="1.0" encoding="utf-8"?>
<ds:datastoreItem xmlns:ds="http://schemas.openxmlformats.org/officeDocument/2006/customXml" ds:itemID="{61E065B8-0CA7-45DE-9F7B-0D738E1A2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509fd-a39d-4d1a-8e1e-10e857cd4f6d"/>
    <ds:schemaRef ds:uri="9877f510-73cb-4c41-b292-595a220072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52993D-4581-402E-8B17-A16DD01F3550}">
  <ds:schemaRefs>
    <ds:schemaRef ds:uri="http://schemas.microsoft.com/sharepoint/v3/contenttype/forms"/>
  </ds:schemaRefs>
</ds:datastoreItem>
</file>

<file path=customXml/itemProps3.xml><?xml version="1.0" encoding="utf-8"?>
<ds:datastoreItem xmlns:ds="http://schemas.openxmlformats.org/officeDocument/2006/customXml" ds:itemID="{78870034-1789-4B82-A1EB-D932D4BABDCD}">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294509fd-a39d-4d1a-8e1e-10e857cd4f6d"/>
    <ds:schemaRef ds:uri="http://schemas.openxmlformats.org/package/2006/metadata/core-properties"/>
    <ds:schemaRef ds:uri="9877f510-73cb-4c41-b292-595a220072e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1398</TotalTime>
  <Words>1422</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Sarkar</dc:creator>
  <cp:lastModifiedBy>Joanne MacKreth-Aylett</cp:lastModifiedBy>
  <cp:revision>48</cp:revision>
  <dcterms:created xsi:type="dcterms:W3CDTF">2018-02-08T08:28:53Z</dcterms:created>
  <dcterms:modified xsi:type="dcterms:W3CDTF">2024-08-28T09:53:22Z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0x010100487C2DEA928F2945AA5BBC7D92A723C1</vt:lpwstr>
  </property>
  <property fmtid="{D5CDD505-2E9C-101B-9397-08002B2CF9AE}" pid="3" name="MediaServiceImageTags">
    <vt:lpwstr/>
  </property>
</Properties>
</file>