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720263" cy="176403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" roundtripDataSignature="AMtx7mgFA9dE63QGsrZZpr1/3wS7wOnr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alee Sarkar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9" autoAdjust="0"/>
    <p:restoredTop sz="94660"/>
  </p:normalViewPr>
  <p:slideViewPr>
    <p:cSldViewPr>
      <p:cViewPr varScale="1">
        <p:scale>
          <a:sx n="44" d="100"/>
          <a:sy n="44" d="100"/>
        </p:scale>
        <p:origin x="3594" y="72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53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94;p1"/>
          <p:cNvSpPr/>
          <p:nvPr/>
        </p:nvSpPr>
        <p:spPr>
          <a:xfrm>
            <a:off x="3275955" y="1259310"/>
            <a:ext cx="4104456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Listening  Questions and Analysis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-5046920">
            <a:off x="1277523" y="13087467"/>
            <a:ext cx="3250323" cy="345728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686477" y="15426689"/>
            <a:ext cx="5852787" cy="1020788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dirty="0"/>
          </a:p>
        </p:txBody>
      </p:sp>
      <p:sp>
        <p:nvSpPr>
          <p:cNvPr id="91" name="Google Shape;91;p1"/>
          <p:cNvSpPr/>
          <p:nvPr/>
        </p:nvSpPr>
        <p:spPr>
          <a:xfrm rot="5400000" flipH="1">
            <a:off x="6324134" y="10976906"/>
            <a:ext cx="3169937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373851" y="13247748"/>
            <a:ext cx="5522817" cy="9507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552820" y="11013696"/>
            <a:ext cx="5360924" cy="9216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5400000">
            <a:off x="1160260" y="8331136"/>
            <a:ext cx="3205917" cy="4017074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 flipH="1">
            <a:off x="6101778" y="6317381"/>
            <a:ext cx="3349354" cy="3384376"/>
          </a:xfrm>
          <a:prstGeom prst="blockArc">
            <a:avLst>
              <a:gd name="adj1" fmla="val 10863769"/>
              <a:gd name="adj2" fmla="val 21541939"/>
              <a:gd name="adj3" fmla="val 27644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513307" y="8770001"/>
            <a:ext cx="5471054" cy="918995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440029" y="6336113"/>
            <a:ext cx="5549856" cy="899861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-5400000">
            <a:off x="807871" y="3808185"/>
            <a:ext cx="3345855" cy="3571663"/>
          </a:xfrm>
          <a:prstGeom prst="blockArc">
            <a:avLst>
              <a:gd name="adj1" fmla="val 10754056"/>
              <a:gd name="adj2" fmla="val 156513"/>
              <a:gd name="adj3" fmla="val 2821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5400000" flipH="1">
            <a:off x="5878462" y="1681138"/>
            <a:ext cx="3110459" cy="3274914"/>
          </a:xfrm>
          <a:prstGeom prst="blockArc">
            <a:avLst>
              <a:gd name="adj1" fmla="val 11091293"/>
              <a:gd name="adj2" fmla="val 569901"/>
              <a:gd name="adj3" fmla="val 27181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439131" y="3924681"/>
            <a:ext cx="5502787" cy="93814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7308403" y="6083846"/>
            <a:ext cx="1214980" cy="130486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7524427" y="629987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403747" y="10620350"/>
            <a:ext cx="1214980" cy="130486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619771" y="10836374"/>
            <a:ext cx="7803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860131" y="13068622"/>
            <a:ext cx="1214980" cy="13048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5076155" y="1328464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355840" y="1755875"/>
            <a:ext cx="6023138" cy="85269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4500091" y="3707582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4716115" y="392360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-5400000">
            <a:off x="371486" y="1787600"/>
            <a:ext cx="1231914" cy="806932"/>
          </a:xfrm>
          <a:prstGeom prst="triangl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5076155" y="13284646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</p:txBody>
      </p:sp>
      <p:sp>
        <p:nvSpPr>
          <p:cNvPr id="112" name="Google Shape;112;p1"/>
          <p:cNvSpPr txBox="1"/>
          <p:nvPr/>
        </p:nvSpPr>
        <p:spPr>
          <a:xfrm>
            <a:off x="1619771" y="10836374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</p:txBody>
      </p:sp>
      <p:sp>
        <p:nvSpPr>
          <p:cNvPr id="113" name="Google Shape;113;p1"/>
          <p:cNvSpPr txBox="1"/>
          <p:nvPr/>
        </p:nvSpPr>
        <p:spPr>
          <a:xfrm>
            <a:off x="7524427" y="6299870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114" name="Google Shape;114;p1"/>
          <p:cNvSpPr txBox="1"/>
          <p:nvPr/>
        </p:nvSpPr>
        <p:spPr>
          <a:xfrm>
            <a:off x="4716115" y="3923606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sp>
        <p:nvSpPr>
          <p:cNvPr id="115" name="Google Shape;115;p1"/>
          <p:cNvSpPr/>
          <p:nvPr/>
        </p:nvSpPr>
        <p:spPr>
          <a:xfrm>
            <a:off x="8236318" y="15302976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433786" y="15340030"/>
            <a:ext cx="8410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</p:txBody>
      </p:sp>
      <p:sp>
        <p:nvSpPr>
          <p:cNvPr id="121" name="Google Shape;121;p1"/>
          <p:cNvSpPr txBox="1"/>
          <p:nvPr/>
        </p:nvSpPr>
        <p:spPr>
          <a:xfrm>
            <a:off x="2611802" y="15719145"/>
            <a:ext cx="2038569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dirty="0"/>
          </a:p>
        </p:txBody>
      </p:sp>
      <p:sp>
        <p:nvSpPr>
          <p:cNvPr id="164" name="Google Shape;164;p1"/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956906" y="313474"/>
            <a:ext cx="5974516" cy="5847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Music Curriculum Map</a:t>
            </a:r>
            <a:endParaRPr dirty="0"/>
          </a:p>
        </p:txBody>
      </p:sp>
      <p:sp>
        <p:nvSpPr>
          <p:cNvPr id="308" name="Google Shape;308;p1"/>
          <p:cNvSpPr/>
          <p:nvPr/>
        </p:nvSpPr>
        <p:spPr>
          <a:xfrm>
            <a:off x="189938" y="229664"/>
            <a:ext cx="162219" cy="129584"/>
          </a:xfrm>
          <a:prstGeom prst="rect">
            <a:avLst/>
          </a:prstGeom>
          <a:solidFill>
            <a:srgbClr val="FF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"/>
          <p:cNvSpPr/>
          <p:nvPr/>
        </p:nvSpPr>
        <p:spPr>
          <a:xfrm>
            <a:off x="192972" y="582087"/>
            <a:ext cx="162219" cy="129584"/>
          </a:xfrm>
          <a:prstGeom prst="rect">
            <a:avLst/>
          </a:prstGeom>
          <a:solidFill>
            <a:srgbClr val="00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"/>
          <p:cNvSpPr/>
          <p:nvPr/>
        </p:nvSpPr>
        <p:spPr>
          <a:xfrm>
            <a:off x="197022" y="401398"/>
            <a:ext cx="162219" cy="12958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"/>
          <p:cNvSpPr/>
          <p:nvPr/>
        </p:nvSpPr>
        <p:spPr>
          <a:xfrm>
            <a:off x="189937" y="764089"/>
            <a:ext cx="162219" cy="12958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"/>
          <p:cNvSpPr txBox="1"/>
          <p:nvPr/>
        </p:nvSpPr>
        <p:spPr>
          <a:xfrm>
            <a:off x="538432" y="182108"/>
            <a:ext cx="141138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Virtues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 Curricular Links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Assessment Points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Specific Skills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CEIAG Links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"/>
          <p:cNvSpPr txBox="1"/>
          <p:nvPr/>
        </p:nvSpPr>
        <p:spPr>
          <a:xfrm>
            <a:off x="1033220" y="1809886"/>
            <a:ext cx="250100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Progression to next stage of learning: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Level Music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Music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Performing Arts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7F19D-87CD-4552-BCA7-9E2E13F40A20}"/>
              </a:ext>
            </a:extLst>
          </p:cNvPr>
          <p:cNvSpPr/>
          <p:nvPr/>
        </p:nvSpPr>
        <p:spPr>
          <a:xfrm>
            <a:off x="175115" y="947850"/>
            <a:ext cx="184126" cy="129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4C3A9C6-B30D-E185-C6F0-7CC993D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Google Shape;126;p1"/>
          <p:cNvSpPr txBox="1"/>
          <p:nvPr/>
        </p:nvSpPr>
        <p:spPr>
          <a:xfrm>
            <a:off x="4068043" y="15444886"/>
            <a:ext cx="41764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Just Play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(Keyboard, Ukulele and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Vocal Performance Skills)</a:t>
            </a:r>
            <a:endParaRPr sz="2000" dirty="0"/>
          </a:p>
        </p:txBody>
      </p:sp>
      <p:sp>
        <p:nvSpPr>
          <p:cNvPr id="234" name="Google Shape;127;p1"/>
          <p:cNvSpPr/>
          <p:nvPr/>
        </p:nvSpPr>
        <p:spPr>
          <a:xfrm>
            <a:off x="2411859" y="13500670"/>
            <a:ext cx="2160240" cy="400069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Blues</a:t>
            </a:r>
            <a:endParaRPr sz="2000" dirty="0"/>
          </a:p>
        </p:txBody>
      </p:sp>
      <p:sp>
        <p:nvSpPr>
          <p:cNvPr id="238" name="Google Shape;128;p1"/>
          <p:cNvSpPr txBox="1"/>
          <p:nvPr/>
        </p:nvSpPr>
        <p:spPr>
          <a:xfrm>
            <a:off x="6660331" y="13428662"/>
            <a:ext cx="216024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Soundtracks</a:t>
            </a:r>
            <a:endParaRPr sz="2000" dirty="0"/>
          </a:p>
        </p:txBody>
      </p:sp>
      <p:sp>
        <p:nvSpPr>
          <p:cNvPr id="242" name="Google Shape;128;p1"/>
          <p:cNvSpPr txBox="1"/>
          <p:nvPr/>
        </p:nvSpPr>
        <p:spPr>
          <a:xfrm>
            <a:off x="6732339" y="11124406"/>
            <a:ext cx="172819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Ground Bass Meets Hip Hop</a:t>
            </a:r>
            <a:endParaRPr sz="2000" dirty="0"/>
          </a:p>
        </p:txBody>
      </p:sp>
      <p:sp>
        <p:nvSpPr>
          <p:cNvPr id="243" name="Google Shape;128;p1"/>
          <p:cNvSpPr txBox="1"/>
          <p:nvPr/>
        </p:nvSpPr>
        <p:spPr>
          <a:xfrm>
            <a:off x="3347963" y="11268422"/>
            <a:ext cx="19125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Musical Theatre</a:t>
            </a:r>
            <a:endParaRPr sz="2000" dirty="0"/>
          </a:p>
        </p:txBody>
      </p:sp>
      <p:sp>
        <p:nvSpPr>
          <p:cNvPr id="244" name="Google Shape;128;p1"/>
          <p:cNvSpPr txBox="1"/>
          <p:nvPr/>
        </p:nvSpPr>
        <p:spPr>
          <a:xfrm>
            <a:off x="1115715" y="9036174"/>
            <a:ext cx="13782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Battle of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Bands</a:t>
            </a:r>
            <a:endParaRPr sz="2000" dirty="0"/>
          </a:p>
        </p:txBody>
      </p:sp>
      <p:sp>
        <p:nvSpPr>
          <p:cNvPr id="249" name="Google Shape;140;p1"/>
          <p:cNvSpPr txBox="1"/>
          <p:nvPr/>
        </p:nvSpPr>
        <p:spPr>
          <a:xfrm>
            <a:off x="4428083" y="9036174"/>
            <a:ext cx="144016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 Music</a:t>
            </a:r>
            <a:endParaRPr sz="2000" dirty="0"/>
          </a:p>
        </p:txBody>
      </p:sp>
      <p:sp>
        <p:nvSpPr>
          <p:cNvPr id="250" name="Google Shape;141;p1"/>
          <p:cNvSpPr txBox="1"/>
          <p:nvPr/>
        </p:nvSpPr>
        <p:spPr>
          <a:xfrm>
            <a:off x="7884467" y="8172078"/>
            <a:ext cx="1644758" cy="10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Video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dirty="0"/>
          </a:p>
        </p:txBody>
      </p:sp>
      <p:sp>
        <p:nvSpPr>
          <p:cNvPr id="257" name="Google Shape;225;p1"/>
          <p:cNvSpPr txBox="1"/>
          <p:nvPr/>
        </p:nvSpPr>
        <p:spPr>
          <a:xfrm>
            <a:off x="5436195" y="16525006"/>
            <a:ext cx="425631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Keyboard Performance Techniques (right hand melody,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left hand accompaniment, keyboard note names and finger positions)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Sharps and Flats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Vocal Performance Techniques (unison and part singing)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Ukulele Performance Techniques (strumming techniques, strumming patterns, frets, chords and palm muting) </a:t>
            </a:r>
            <a:endParaRPr dirty="0"/>
          </a:p>
        </p:txBody>
      </p:sp>
      <p:sp>
        <p:nvSpPr>
          <p:cNvPr id="265" name="Google Shape;188;p1"/>
          <p:cNvSpPr txBox="1"/>
          <p:nvPr/>
        </p:nvSpPr>
        <p:spPr>
          <a:xfrm>
            <a:off x="4932139" y="14652798"/>
            <a:ext cx="316835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Drama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Theatrical Performance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Diction and Pronunciation</a:t>
            </a:r>
          </a:p>
        </p:txBody>
      </p:sp>
      <p:sp>
        <p:nvSpPr>
          <p:cNvPr id="268" name="Google Shape;194;p1"/>
          <p:cNvSpPr/>
          <p:nvPr/>
        </p:nvSpPr>
        <p:spPr>
          <a:xfrm>
            <a:off x="3996035" y="16813038"/>
            <a:ext cx="237626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Performance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Ensemble Performance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26;p1"/>
          <p:cNvSpPr txBox="1"/>
          <p:nvPr/>
        </p:nvSpPr>
        <p:spPr>
          <a:xfrm>
            <a:off x="1403747" y="15372878"/>
            <a:ext cx="172819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Classical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dirty="0"/>
          </a:p>
        </p:txBody>
      </p:sp>
      <p:sp>
        <p:nvSpPr>
          <p:cNvPr id="279" name="Google Shape;194;p1"/>
          <p:cNvSpPr/>
          <p:nvPr/>
        </p:nvSpPr>
        <p:spPr>
          <a:xfrm>
            <a:off x="1907803" y="14652798"/>
            <a:ext cx="33123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Classical Music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Melody  and Accompaniment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Composition and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Notation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188;p1"/>
          <p:cNvSpPr txBox="1"/>
          <p:nvPr/>
        </p:nvSpPr>
        <p:spPr>
          <a:xfrm>
            <a:off x="1907803" y="16452998"/>
            <a:ext cx="16561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Motor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Context in the Classical Period</a:t>
            </a:r>
          </a:p>
        </p:txBody>
      </p:sp>
      <p:sp>
        <p:nvSpPr>
          <p:cNvPr id="290" name="Google Shape;225;p1"/>
          <p:cNvSpPr txBox="1"/>
          <p:nvPr/>
        </p:nvSpPr>
        <p:spPr>
          <a:xfrm>
            <a:off x="-108421" y="15347405"/>
            <a:ext cx="2123828" cy="229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Classical Music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Characteristics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(simple melodies and accompaniments and homophonic texture)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Melody Characteristics (steps and leaps and repetition)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Rhythmic Notation (semibreve, minim, crotchet and quaver)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Pitch Notation (FACE and EGBDF)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Chords Characteristics (triads, block, broken, 7th and suspended)</a:t>
            </a:r>
          </a:p>
        </p:txBody>
      </p:sp>
      <p:pic>
        <p:nvPicPr>
          <p:cNvPr id="291" name="Picture 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427" y="15444886"/>
            <a:ext cx="720080" cy="1008112"/>
          </a:xfrm>
          <a:prstGeom prst="rect">
            <a:avLst/>
          </a:prstGeom>
        </p:spPr>
      </p:pic>
      <p:sp>
        <p:nvSpPr>
          <p:cNvPr id="293" name="Google Shape;226;p1"/>
          <p:cNvSpPr txBox="1"/>
          <p:nvPr/>
        </p:nvSpPr>
        <p:spPr>
          <a:xfrm>
            <a:off x="-612477" y="14292758"/>
            <a:ext cx="244827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	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Independence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</a:p>
        </p:txBody>
      </p:sp>
      <p:sp>
        <p:nvSpPr>
          <p:cNvPr id="331" name="Google Shape;225;p1"/>
          <p:cNvSpPr txBox="1"/>
          <p:nvPr/>
        </p:nvSpPr>
        <p:spPr>
          <a:xfrm>
            <a:off x="5652219" y="14148742"/>
            <a:ext cx="252028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Soundtracks Characteristics (main theme, soundtrack, drone, leitmotif, semitone, melody and accompaniment)</a:t>
            </a:r>
            <a:endParaRPr dirty="0"/>
          </a:p>
        </p:txBody>
      </p:sp>
      <p:sp>
        <p:nvSpPr>
          <p:cNvPr id="338" name="Google Shape;225;p1"/>
          <p:cNvSpPr txBox="1"/>
          <p:nvPr/>
        </p:nvSpPr>
        <p:spPr>
          <a:xfrm>
            <a:off x="6084267" y="11916494"/>
            <a:ext cx="220880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Ground Bass and Hip Hop Characteristics (ground bass line, melody, additive texture, cyclic structure, lyrics, rhyme and remix)</a:t>
            </a:r>
            <a:endParaRPr dirty="0"/>
          </a:p>
        </p:txBody>
      </p:sp>
      <p:sp>
        <p:nvSpPr>
          <p:cNvPr id="339" name="Google Shape;188;p1"/>
          <p:cNvSpPr txBox="1"/>
          <p:nvPr/>
        </p:nvSpPr>
        <p:spPr>
          <a:xfrm>
            <a:off x="7956475" y="14076734"/>
            <a:ext cx="176378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Drama and English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Narrative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</p:txBody>
      </p:sp>
      <p:pic>
        <p:nvPicPr>
          <p:cNvPr id="340" name="Picture 3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91" y="13212638"/>
            <a:ext cx="576064" cy="1008112"/>
          </a:xfrm>
          <a:prstGeom prst="rect">
            <a:avLst/>
          </a:prstGeom>
        </p:spPr>
      </p:pic>
      <p:sp>
        <p:nvSpPr>
          <p:cNvPr id="341" name="Google Shape;194;p1"/>
          <p:cNvSpPr/>
          <p:nvPr/>
        </p:nvSpPr>
        <p:spPr>
          <a:xfrm>
            <a:off x="5580211" y="12564566"/>
            <a:ext cx="31683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endParaRPr lang="en-GB" sz="3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Soundtracks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Soundtracks Ensemble Performance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Soundtracks Composition and Notation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226;p1"/>
          <p:cNvSpPr txBox="1"/>
          <p:nvPr/>
        </p:nvSpPr>
        <p:spPr>
          <a:xfrm>
            <a:off x="4788123" y="12276534"/>
            <a:ext cx="1441109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Independence Resilience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554436" y="597746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2" name="Google Shape;194;p1"/>
          <p:cNvSpPr/>
          <p:nvPr/>
        </p:nvSpPr>
        <p:spPr>
          <a:xfrm>
            <a:off x="3635995" y="10116294"/>
            <a:ext cx="475252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Ground Bass Meets Hip Hop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Ground Bass Meets Hip Hop Remix and Arrangement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Ensemble Performance</a:t>
            </a: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226;p1"/>
          <p:cNvSpPr txBox="1"/>
          <p:nvPr/>
        </p:nvSpPr>
        <p:spPr>
          <a:xfrm>
            <a:off x="4788123" y="10620350"/>
            <a:ext cx="279122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Confidence   Decision Making</a:t>
            </a:r>
            <a:endParaRPr dirty="0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027" y="13212638"/>
            <a:ext cx="720080" cy="1080120"/>
          </a:xfrm>
          <a:prstGeom prst="rect">
            <a:avLst/>
          </a:prstGeom>
        </p:spPr>
      </p:pic>
      <p:sp>
        <p:nvSpPr>
          <p:cNvPr id="125" name="Google Shape;225;p1"/>
          <p:cNvSpPr txBox="1"/>
          <p:nvPr/>
        </p:nvSpPr>
        <p:spPr>
          <a:xfrm>
            <a:off x="1835795" y="12276534"/>
            <a:ext cx="338437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Musical Theatre Characteristics (lyrics, rhyme, melody, accompaniment, storytelling and strophic song form) </a:t>
            </a:r>
          </a:p>
        </p:txBody>
      </p:sp>
      <p:sp>
        <p:nvSpPr>
          <p:cNvPr id="126" name="Google Shape;194;p1"/>
          <p:cNvSpPr/>
          <p:nvPr/>
        </p:nvSpPr>
        <p:spPr>
          <a:xfrm>
            <a:off x="2555875" y="11916494"/>
            <a:ext cx="31683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Musical Theatre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Musical Theatre Ensemble Performance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88;p1"/>
          <p:cNvSpPr txBox="1"/>
          <p:nvPr/>
        </p:nvSpPr>
        <p:spPr>
          <a:xfrm>
            <a:off x="2411859" y="14148742"/>
            <a:ext cx="324036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The Slave Trade</a:t>
            </a:r>
          </a:p>
        </p:txBody>
      </p:sp>
      <p:sp>
        <p:nvSpPr>
          <p:cNvPr id="129" name="Google Shape;226;p1"/>
          <p:cNvSpPr txBox="1"/>
          <p:nvPr/>
        </p:nvSpPr>
        <p:spPr>
          <a:xfrm>
            <a:off x="2339851" y="16525006"/>
            <a:ext cx="331236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Independence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875" y="8676134"/>
            <a:ext cx="648072" cy="1008112"/>
          </a:xfrm>
          <a:prstGeom prst="rect">
            <a:avLst/>
          </a:prstGeom>
        </p:spPr>
      </p:pic>
      <p:sp>
        <p:nvSpPr>
          <p:cNvPr id="131" name="Google Shape;194;p1"/>
          <p:cNvSpPr/>
          <p:nvPr/>
        </p:nvSpPr>
        <p:spPr>
          <a:xfrm>
            <a:off x="-108421" y="8676134"/>
            <a:ext cx="122413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Battle of the    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Bands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Battle of the 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Bands Ensemble Performance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88;p1"/>
          <p:cNvSpPr txBox="1"/>
          <p:nvPr/>
        </p:nvSpPr>
        <p:spPr>
          <a:xfrm>
            <a:off x="1691779" y="9612238"/>
            <a:ext cx="2232248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     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Diction and Pronunciation</a:t>
            </a:r>
          </a:p>
          <a:p>
            <a:pPr algn="ctr"/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Popular Song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rgbClr val="FE5E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225;p1"/>
          <p:cNvSpPr txBox="1"/>
          <p:nvPr/>
        </p:nvSpPr>
        <p:spPr>
          <a:xfrm>
            <a:off x="0" y="7956054"/>
            <a:ext cx="2411859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Pop Song Characteristics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(lyrics, rhyme, melody, accompaniment, time signature, unique interpretation and strophic song form</a:t>
            </a:r>
            <a:endParaRPr dirty="0"/>
          </a:p>
        </p:txBody>
      </p:sp>
      <p:sp>
        <p:nvSpPr>
          <p:cNvPr id="136" name="Google Shape;194;p1"/>
          <p:cNvSpPr/>
          <p:nvPr/>
        </p:nvSpPr>
        <p:spPr>
          <a:xfrm>
            <a:off x="8373983" y="9324206"/>
            <a:ext cx="1331740" cy="1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Video Game Music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Video Game Music Composition and Notation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88;p1"/>
          <p:cNvSpPr txBox="1"/>
          <p:nvPr/>
        </p:nvSpPr>
        <p:spPr>
          <a:xfrm>
            <a:off x="6588323" y="7307982"/>
            <a:ext cx="208823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Creative </a:t>
            </a:r>
            <a:r>
              <a:rPr lang="en-GB" sz="1100" b="1" dirty="0" err="1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iMedia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- Game Production</a:t>
            </a:r>
          </a:p>
        </p:txBody>
      </p:sp>
      <p:sp>
        <p:nvSpPr>
          <p:cNvPr id="138" name="Google Shape;225;p1"/>
          <p:cNvSpPr txBox="1"/>
          <p:nvPr/>
        </p:nvSpPr>
        <p:spPr>
          <a:xfrm>
            <a:off x="4860131" y="7235974"/>
            <a:ext cx="223224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Video Game Music Characteristics (character theme, conjunct, </a:t>
            </a:r>
            <a:r>
              <a:rPr lang="en-GB" sz="11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disjunct</a:t>
            </a: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staccato, legato, semitone, syncopation,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ground theme and synth effects) </a:t>
            </a:r>
            <a:endParaRPr dirty="0"/>
          </a:p>
        </p:txBody>
      </p:sp>
      <p:sp>
        <p:nvSpPr>
          <p:cNvPr id="139" name="Google Shape;226;p1"/>
          <p:cNvSpPr txBox="1"/>
          <p:nvPr/>
        </p:nvSpPr>
        <p:spPr>
          <a:xfrm>
            <a:off x="-108421" y="10044286"/>
            <a:ext cx="115212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 dirty="0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251" y="8748142"/>
            <a:ext cx="720080" cy="936104"/>
          </a:xfrm>
          <a:prstGeom prst="rect">
            <a:avLst/>
          </a:prstGeom>
        </p:spPr>
      </p:pic>
      <p:sp>
        <p:nvSpPr>
          <p:cNvPr id="144" name="Google Shape;194;p1"/>
          <p:cNvSpPr/>
          <p:nvPr/>
        </p:nvSpPr>
        <p:spPr>
          <a:xfrm>
            <a:off x="3635995" y="9684246"/>
            <a:ext cx="3168352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Pop Music Listening Activity 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Pop Music Song Writing Composition and Notation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88;p1"/>
          <p:cNvSpPr txBox="1"/>
          <p:nvPr/>
        </p:nvSpPr>
        <p:spPr>
          <a:xfrm>
            <a:off x="-35665" y="11700470"/>
            <a:ext cx="223619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Drama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Theatrical Performance</a:t>
            </a:r>
          </a:p>
          <a:p>
            <a:pPr algn="ctr"/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  <a:p>
            <a:pPr algn="ctr"/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Diction and Pronunciation</a:t>
            </a:r>
          </a:p>
          <a:p>
            <a:pPr algn="ctr"/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– Context of the Musical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rgbClr val="FE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rgbClr val="FE5E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226;p1"/>
          <p:cNvSpPr txBox="1"/>
          <p:nvPr/>
        </p:nvSpPr>
        <p:spPr>
          <a:xfrm>
            <a:off x="2411859" y="7451998"/>
            <a:ext cx="294378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Confidence   Decision Making</a:t>
            </a:r>
            <a:endParaRPr dirty="0"/>
          </a:p>
        </p:txBody>
      </p:sp>
      <p:sp>
        <p:nvSpPr>
          <p:cNvPr id="149" name="Google Shape;188;p1"/>
          <p:cNvSpPr txBox="1"/>
          <p:nvPr/>
        </p:nvSpPr>
        <p:spPr>
          <a:xfrm>
            <a:off x="1907803" y="7812038"/>
            <a:ext cx="324036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Drama and English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Narrative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Diction and Pronunciation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Popular Song</a:t>
            </a:r>
          </a:p>
        </p:txBody>
      </p:sp>
      <p:sp>
        <p:nvSpPr>
          <p:cNvPr id="150" name="Google Shape;226;p1"/>
          <p:cNvSpPr txBox="1"/>
          <p:nvPr/>
        </p:nvSpPr>
        <p:spPr>
          <a:xfrm>
            <a:off x="6156275" y="9612238"/>
            <a:ext cx="259228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Confidence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 dirty="0"/>
          </a:p>
        </p:txBody>
      </p:sp>
      <p:sp>
        <p:nvSpPr>
          <p:cNvPr id="154" name="Google Shape;226;p1"/>
          <p:cNvSpPr txBox="1"/>
          <p:nvPr/>
        </p:nvSpPr>
        <p:spPr>
          <a:xfrm>
            <a:off x="7668443" y="4787702"/>
            <a:ext cx="280831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Independence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 dirty="0"/>
          </a:p>
        </p:txBody>
      </p:sp>
      <p:pic>
        <p:nvPicPr>
          <p:cNvPr id="4" name="Picture 3" descr="p084lyb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9" y="6371878"/>
            <a:ext cx="720080" cy="864096"/>
          </a:xfrm>
          <a:prstGeom prst="rect">
            <a:avLst/>
          </a:prstGeom>
        </p:spPr>
      </p:pic>
      <p:sp>
        <p:nvSpPr>
          <p:cNvPr id="159" name="Google Shape;225;p1"/>
          <p:cNvSpPr txBox="1"/>
          <p:nvPr/>
        </p:nvSpPr>
        <p:spPr>
          <a:xfrm>
            <a:off x="4572099" y="5219750"/>
            <a:ext cx="316835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Accuracy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Fluency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Technical Control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Expression and Interpretation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Stylistic Awareness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Ensemble Skills</a:t>
            </a:r>
            <a:endParaRPr dirty="0"/>
          </a:p>
        </p:txBody>
      </p:sp>
      <p:sp>
        <p:nvSpPr>
          <p:cNvPr id="160" name="Google Shape;226;p1"/>
          <p:cNvSpPr txBox="1"/>
          <p:nvPr/>
        </p:nvSpPr>
        <p:spPr>
          <a:xfrm>
            <a:off x="0" y="3563566"/>
            <a:ext cx="1475755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Confidence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 dirty="0"/>
          </a:p>
        </p:txBody>
      </p:sp>
      <p:sp>
        <p:nvSpPr>
          <p:cNvPr id="163" name="Google Shape;140;p1"/>
          <p:cNvSpPr txBox="1"/>
          <p:nvPr/>
        </p:nvSpPr>
        <p:spPr>
          <a:xfrm>
            <a:off x="5580211" y="6587902"/>
            <a:ext cx="17281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Performing</a:t>
            </a:r>
          </a:p>
        </p:txBody>
      </p:sp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23" y="6371878"/>
            <a:ext cx="720080" cy="864096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3" y="4787702"/>
            <a:ext cx="720080" cy="936104"/>
          </a:xfrm>
          <a:prstGeom prst="rect">
            <a:avLst/>
          </a:prstGeom>
        </p:spPr>
      </p:pic>
      <p:sp>
        <p:nvSpPr>
          <p:cNvPr id="167" name="Google Shape;225;p1"/>
          <p:cNvSpPr txBox="1"/>
          <p:nvPr/>
        </p:nvSpPr>
        <p:spPr>
          <a:xfrm>
            <a:off x="-19179" y="7163966"/>
            <a:ext cx="3456384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Creativity and Development of Ideas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Technical Control of Musical Elements and Resources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Structure and Stylistic Coherence</a:t>
            </a:r>
          </a:p>
        </p:txBody>
      </p:sp>
      <p:pic>
        <p:nvPicPr>
          <p:cNvPr id="7" name="Picture 6" descr="download (1)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35" y="6371878"/>
            <a:ext cx="720080" cy="864096"/>
          </a:xfrm>
          <a:prstGeom prst="rect">
            <a:avLst/>
          </a:prstGeom>
        </p:spPr>
      </p:pic>
      <p:sp>
        <p:nvSpPr>
          <p:cNvPr id="169" name="Google Shape;140;p1"/>
          <p:cNvSpPr txBox="1"/>
          <p:nvPr/>
        </p:nvSpPr>
        <p:spPr>
          <a:xfrm>
            <a:off x="1187723" y="4211638"/>
            <a:ext cx="237626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Composing</a:t>
            </a:r>
          </a:p>
        </p:txBody>
      </p:sp>
      <p:sp>
        <p:nvSpPr>
          <p:cNvPr id="170" name="Google Shape;140;p1"/>
          <p:cNvSpPr txBox="1"/>
          <p:nvPr/>
        </p:nvSpPr>
        <p:spPr>
          <a:xfrm>
            <a:off x="6804347" y="2051398"/>
            <a:ext cx="23042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Appraising</a:t>
            </a:r>
          </a:p>
        </p:txBody>
      </p:sp>
      <p:sp>
        <p:nvSpPr>
          <p:cNvPr id="171" name="Google Shape;194;p1"/>
          <p:cNvSpPr/>
          <p:nvPr/>
        </p:nvSpPr>
        <p:spPr>
          <a:xfrm>
            <a:off x="6156275" y="5219750"/>
            <a:ext cx="295232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Solo Performance</a:t>
            </a:r>
          </a:p>
        </p:txBody>
      </p:sp>
      <p:sp>
        <p:nvSpPr>
          <p:cNvPr id="172" name="Google Shape;188;p1"/>
          <p:cNvSpPr txBox="1"/>
          <p:nvPr/>
        </p:nvSpPr>
        <p:spPr>
          <a:xfrm>
            <a:off x="7524427" y="5867822"/>
            <a:ext cx="266429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Drama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Performance Skills</a:t>
            </a:r>
          </a:p>
        </p:txBody>
      </p:sp>
      <p:sp>
        <p:nvSpPr>
          <p:cNvPr id="175" name="Google Shape;225;p1"/>
          <p:cNvSpPr txBox="1"/>
          <p:nvPr/>
        </p:nvSpPr>
        <p:spPr>
          <a:xfrm>
            <a:off x="5868243" y="3419550"/>
            <a:ext cx="216024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World Music History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World Music Characteristics</a:t>
            </a:r>
          </a:p>
        </p:txBody>
      </p:sp>
      <p:sp>
        <p:nvSpPr>
          <p:cNvPr id="182" name="Google Shape;225;p1"/>
          <p:cNvSpPr txBox="1"/>
          <p:nvPr/>
        </p:nvSpPr>
        <p:spPr>
          <a:xfrm>
            <a:off x="6300291" y="1187302"/>
            <a:ext cx="216024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Film Music History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Film Music Characteristics</a:t>
            </a:r>
          </a:p>
        </p:txBody>
      </p:sp>
      <p:sp>
        <p:nvSpPr>
          <p:cNvPr id="184" name="Google Shape;194;p1"/>
          <p:cNvSpPr/>
          <p:nvPr/>
        </p:nvSpPr>
        <p:spPr>
          <a:xfrm>
            <a:off x="6084267" y="4931718"/>
            <a:ext cx="295232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Listening Questions and Analysis</a:t>
            </a:r>
          </a:p>
        </p:txBody>
      </p:sp>
      <p:sp>
        <p:nvSpPr>
          <p:cNvPr id="185" name="Google Shape;188;p1"/>
          <p:cNvSpPr txBox="1"/>
          <p:nvPr/>
        </p:nvSpPr>
        <p:spPr>
          <a:xfrm>
            <a:off x="-468461" y="5219750"/>
            <a:ext cx="158417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Musical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Styles</a:t>
            </a:r>
          </a:p>
        </p:txBody>
      </p:sp>
      <p:pic>
        <p:nvPicPr>
          <p:cNvPr id="11" name="Picture 10" descr="IMG_4393-1-600x500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43" y="3923606"/>
            <a:ext cx="720080" cy="936104"/>
          </a:xfrm>
          <a:prstGeom prst="rect">
            <a:avLst/>
          </a:prstGeom>
        </p:spPr>
      </p:pic>
      <p:sp>
        <p:nvSpPr>
          <p:cNvPr id="196" name="Google Shape;188;p1"/>
          <p:cNvSpPr txBox="1"/>
          <p:nvPr/>
        </p:nvSpPr>
        <p:spPr>
          <a:xfrm>
            <a:off x="8028483" y="2771478"/>
            <a:ext cx="266429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Computer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</a:p>
        </p:txBody>
      </p:sp>
      <p:pic>
        <p:nvPicPr>
          <p:cNvPr id="12" name="Picture 11" descr="FWzq5lNXoAESNcs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7" y="1763366"/>
            <a:ext cx="720080" cy="864096"/>
          </a:xfrm>
          <a:prstGeom prst="rect">
            <a:avLst/>
          </a:prstGeom>
        </p:spPr>
      </p:pic>
      <p:sp>
        <p:nvSpPr>
          <p:cNvPr id="203" name="Google Shape;226;p1"/>
          <p:cNvSpPr txBox="1"/>
          <p:nvPr/>
        </p:nvSpPr>
        <p:spPr>
          <a:xfrm>
            <a:off x="8373833" y="1259310"/>
            <a:ext cx="133174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 Decision Making</a:t>
            </a:r>
            <a:endParaRPr dirty="0"/>
          </a:p>
        </p:txBody>
      </p:sp>
      <p:sp>
        <p:nvSpPr>
          <p:cNvPr id="204" name="Google Shape;225;p1"/>
          <p:cNvSpPr txBox="1"/>
          <p:nvPr/>
        </p:nvSpPr>
        <p:spPr>
          <a:xfrm>
            <a:off x="-612477" y="2771478"/>
            <a:ext cx="345638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Exploring and Extending Ideas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Using Structure Effectively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Using Rhythmic and Melodic Patterns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Development of Harmony</a:t>
            </a:r>
          </a:p>
        </p:txBody>
      </p:sp>
      <p:sp>
        <p:nvSpPr>
          <p:cNvPr id="205" name="Google Shape;225;p1"/>
          <p:cNvSpPr txBox="1"/>
          <p:nvPr/>
        </p:nvSpPr>
        <p:spPr>
          <a:xfrm>
            <a:off x="1547763" y="1187302"/>
            <a:ext cx="266429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Musical Forms and Devices History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Musical Forms and Devices Characteristics</a:t>
            </a:r>
          </a:p>
        </p:txBody>
      </p:sp>
      <p:sp>
        <p:nvSpPr>
          <p:cNvPr id="206" name="Google Shape;188;p1"/>
          <p:cNvSpPr txBox="1"/>
          <p:nvPr/>
        </p:nvSpPr>
        <p:spPr>
          <a:xfrm>
            <a:off x="7452419" y="3707582"/>
            <a:ext cx="35283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    History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Musical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Forms and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Devices</a:t>
            </a: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517A7984-A2A8-4FBE-8276-19564565A7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8523" y="11340430"/>
            <a:ext cx="720080" cy="1008112"/>
          </a:xfrm>
          <a:prstGeom prst="rect">
            <a:avLst/>
          </a:prstGeom>
        </p:spPr>
      </p:pic>
      <p:pic>
        <p:nvPicPr>
          <p:cNvPr id="13" name="Picture 12" descr="maxresdefault.jpe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51" y="15444886"/>
            <a:ext cx="719263" cy="1008112"/>
          </a:xfrm>
          <a:prstGeom prst="rect">
            <a:avLst/>
          </a:prstGeom>
        </p:spPr>
      </p:pic>
      <p:sp>
        <p:nvSpPr>
          <p:cNvPr id="213" name="Google Shape;225;p1"/>
          <p:cNvSpPr txBox="1"/>
          <p:nvPr/>
        </p:nvSpPr>
        <p:spPr>
          <a:xfrm>
            <a:off x="1907803" y="5867822"/>
            <a:ext cx="31683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Development Routines   Technical Exercises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 Setting   Monitoring and Tracking Progress   </a:t>
            </a:r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1979" y="3923606"/>
            <a:ext cx="936104" cy="936104"/>
          </a:xfrm>
          <a:prstGeom prst="rect">
            <a:avLst/>
          </a:prstGeom>
        </p:spPr>
      </p:pic>
      <p:pic>
        <p:nvPicPr>
          <p:cNvPr id="17" name="Picture 16" descr="music-word-cloud_27c5571306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1" y="3923606"/>
            <a:ext cx="720080" cy="936104"/>
          </a:xfrm>
          <a:prstGeom prst="rect">
            <a:avLst/>
          </a:prstGeom>
        </p:spPr>
      </p:pic>
      <p:pic>
        <p:nvPicPr>
          <p:cNvPr id="18" name="Picture 17" descr="Beatles_ad_1965_just_the_beatles_crop.jpe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91" y="3419550"/>
            <a:ext cx="720080" cy="936104"/>
          </a:xfrm>
          <a:prstGeom prst="rect">
            <a:avLst/>
          </a:prstGeom>
        </p:spPr>
      </p:pic>
      <p:sp>
        <p:nvSpPr>
          <p:cNvPr id="218" name="Google Shape;225;p1"/>
          <p:cNvSpPr txBox="1"/>
          <p:nvPr/>
        </p:nvSpPr>
        <p:spPr>
          <a:xfrm>
            <a:off x="2051819" y="2771478"/>
            <a:ext cx="216024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Popular Music History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Popular Music Characteristics</a:t>
            </a:r>
          </a:p>
        </p:txBody>
      </p:sp>
      <p:sp>
        <p:nvSpPr>
          <p:cNvPr id="220" name="Google Shape;225;p1"/>
          <p:cNvSpPr txBox="1"/>
          <p:nvPr/>
        </p:nvSpPr>
        <p:spPr>
          <a:xfrm>
            <a:off x="1619771" y="3419550"/>
            <a:ext cx="259228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Western Classical Music History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Western Classical Music Characteristics</a:t>
            </a:r>
          </a:p>
        </p:txBody>
      </p:sp>
      <p:sp>
        <p:nvSpPr>
          <p:cNvPr id="222" name="Google Shape;194;p1"/>
          <p:cNvSpPr/>
          <p:nvPr/>
        </p:nvSpPr>
        <p:spPr>
          <a:xfrm>
            <a:off x="2051819" y="5435774"/>
            <a:ext cx="3528392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endParaRPr lang="en-GB" sz="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Free Composition                       Set Brief Composition</a:t>
            </a: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1907803" y="4931718"/>
            <a:ext cx="482453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Instrumentation   Texture   Timbre   Tonality   Scales and Modes   Harmony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Rhythmic Techniques   Structure   Melodic Techniques   Production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ed-sheeran--1666953393-editorial-short-form-0.jpe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47" y="1763366"/>
            <a:ext cx="720080" cy="864096"/>
          </a:xfrm>
          <a:prstGeom prst="rect">
            <a:avLst/>
          </a:prstGeom>
        </p:spPr>
      </p:pic>
      <p:sp>
        <p:nvSpPr>
          <p:cNvPr id="227" name="Google Shape;225;p1"/>
          <p:cNvSpPr txBox="1"/>
          <p:nvPr/>
        </p:nvSpPr>
        <p:spPr>
          <a:xfrm>
            <a:off x="5220171" y="2771478"/>
            <a:ext cx="345638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 for Ensemble History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 for Ensemble Characteristics</a:t>
            </a:r>
            <a:endParaRPr dirty="0"/>
          </a:p>
        </p:txBody>
      </p:sp>
      <p:pic>
        <p:nvPicPr>
          <p:cNvPr id="189" name="Picture 188" descr="200px-C_triad.svg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9" y="14148742"/>
            <a:ext cx="720080" cy="1080120"/>
          </a:xfrm>
          <a:prstGeom prst="rect">
            <a:avLst/>
          </a:prstGeom>
        </p:spPr>
      </p:pic>
      <p:pic>
        <p:nvPicPr>
          <p:cNvPr id="8" name="Picture 7" descr="musical-melody-symbols-on-sky-blue-splotch-free-vector.jpe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23" y="15444886"/>
            <a:ext cx="720080" cy="1013634"/>
          </a:xfrm>
          <a:prstGeom prst="rect">
            <a:avLst/>
          </a:prstGeom>
        </p:spPr>
      </p:pic>
      <p:pic>
        <p:nvPicPr>
          <p:cNvPr id="20" name="Picture 19" descr="istockphoto-1375156690-612x612.jpe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3" y="13212638"/>
            <a:ext cx="720080" cy="1008112"/>
          </a:xfrm>
          <a:prstGeom prst="rect">
            <a:avLst/>
          </a:prstGeom>
        </p:spPr>
      </p:pic>
      <p:sp>
        <p:nvSpPr>
          <p:cNvPr id="191" name="Google Shape;225;p1"/>
          <p:cNvSpPr txBox="1"/>
          <p:nvPr/>
        </p:nvSpPr>
        <p:spPr>
          <a:xfrm>
            <a:off x="-108421" y="13140630"/>
            <a:ext cx="170661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Blues Characteristics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(lyrics, rhyme, 12 bar blues chord sequence, walking bass line, blues scale, improvisation and strophic song form)</a:t>
            </a:r>
            <a:endParaRPr dirty="0"/>
          </a:p>
        </p:txBody>
      </p:sp>
      <p:sp>
        <p:nvSpPr>
          <p:cNvPr id="192" name="Google Shape;194;p1"/>
          <p:cNvSpPr/>
          <p:nvPr/>
        </p:nvSpPr>
        <p:spPr>
          <a:xfrm>
            <a:off x="1763787" y="12636574"/>
            <a:ext cx="403244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Blues Listening Activity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Blues Ensemble Performance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Composition and Notation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 descr="11318697_s.jpe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39" y="12708582"/>
            <a:ext cx="720080" cy="1008112"/>
          </a:xfrm>
          <a:prstGeom prst="rect">
            <a:avLst/>
          </a:prstGeom>
        </p:spPr>
      </p:pic>
      <p:pic>
        <p:nvPicPr>
          <p:cNvPr id="22" name="Picture 21" descr="istockphoto-1216964236-612x612.jpe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59" y="10980390"/>
            <a:ext cx="720080" cy="1008112"/>
          </a:xfrm>
          <a:prstGeom prst="rect">
            <a:avLst/>
          </a:prstGeom>
        </p:spPr>
      </p:pic>
      <p:pic>
        <p:nvPicPr>
          <p:cNvPr id="23" name="Picture 22" descr="7cc9e55d30b7eb698e3758e181d76160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71" y="10980390"/>
            <a:ext cx="720080" cy="936104"/>
          </a:xfrm>
          <a:prstGeom prst="rect">
            <a:avLst/>
          </a:prstGeom>
        </p:spPr>
      </p:pic>
      <p:pic>
        <p:nvPicPr>
          <p:cNvPr id="24" name="Picture 23" descr="musicaltheatre.jpe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91" y="11052398"/>
            <a:ext cx="720080" cy="864096"/>
          </a:xfrm>
          <a:prstGeom prst="rect">
            <a:avLst/>
          </a:prstGeom>
        </p:spPr>
      </p:pic>
      <p:sp>
        <p:nvSpPr>
          <p:cNvPr id="199" name="Google Shape;226;p1"/>
          <p:cNvSpPr txBox="1"/>
          <p:nvPr/>
        </p:nvSpPr>
        <p:spPr>
          <a:xfrm>
            <a:off x="251619" y="12780590"/>
            <a:ext cx="279122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Confidence   Decision Making</a:t>
            </a:r>
            <a:endParaRPr dirty="0"/>
          </a:p>
        </p:txBody>
      </p:sp>
      <p:sp>
        <p:nvSpPr>
          <p:cNvPr id="202" name="Google Shape;226;p1"/>
          <p:cNvSpPr txBox="1"/>
          <p:nvPr/>
        </p:nvSpPr>
        <p:spPr>
          <a:xfrm>
            <a:off x="2339851" y="10620350"/>
            <a:ext cx="279122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Confidence   Decision Making</a:t>
            </a:r>
            <a:endParaRPr dirty="0"/>
          </a:p>
        </p:txBody>
      </p:sp>
      <p:pic>
        <p:nvPicPr>
          <p:cNvPr id="25" name="Picture 24" descr="107521989-musician-playing-music-together-music-band-artist-graphic-vector.jpe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1" y="9756254"/>
            <a:ext cx="720080" cy="936104"/>
          </a:xfrm>
          <a:prstGeom prst="rect">
            <a:avLst/>
          </a:prstGeom>
        </p:spPr>
      </p:pic>
      <p:pic>
        <p:nvPicPr>
          <p:cNvPr id="26" name="Picture 25" descr="images.jpe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95" y="8748142"/>
            <a:ext cx="648072" cy="936104"/>
          </a:xfrm>
          <a:prstGeom prst="rect">
            <a:avLst/>
          </a:prstGeom>
        </p:spPr>
      </p:pic>
      <p:pic>
        <p:nvPicPr>
          <p:cNvPr id="27" name="Picture 26" descr="studio_spore-hero_winifred-phillips.jpe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1" y="8748142"/>
            <a:ext cx="720080" cy="936104"/>
          </a:xfrm>
          <a:prstGeom prst="rect">
            <a:avLst/>
          </a:prstGeom>
        </p:spPr>
      </p:pic>
      <p:pic>
        <p:nvPicPr>
          <p:cNvPr id="28" name="Picture 27" descr="A_Glimpse_Into_Classic_and_Modern_Video_Game_Music-750x331.jpe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39" y="7019950"/>
            <a:ext cx="720080" cy="936103"/>
          </a:xfrm>
          <a:prstGeom prst="rect">
            <a:avLst/>
          </a:prstGeom>
        </p:spPr>
      </p:pic>
      <p:sp>
        <p:nvSpPr>
          <p:cNvPr id="120" name="Google Shape;188;p1"/>
          <p:cNvSpPr txBox="1"/>
          <p:nvPr/>
        </p:nvSpPr>
        <p:spPr>
          <a:xfrm>
            <a:off x="7346094" y="10116294"/>
            <a:ext cx="237626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Numeracy</a:t>
            </a:r>
          </a:p>
          <a:p>
            <a:pPr algn="ctr"/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ICT and Art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Finger Dexterity and Fine Motor Skills</a:t>
            </a:r>
          </a:p>
          <a:p>
            <a:pPr algn="ctr"/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Diction and Pronunciation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mr-IN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Context in the Baroque Period and Hip Hop</a:t>
            </a:r>
          </a:p>
        </p:txBody>
      </p:sp>
      <p:pic>
        <p:nvPicPr>
          <p:cNvPr id="10" name="Picture 9" descr="feature_CMP2.jpe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15" y="5939830"/>
            <a:ext cx="720080" cy="936104"/>
          </a:xfrm>
          <a:prstGeom prst="rect">
            <a:avLst/>
          </a:prstGeom>
        </p:spPr>
      </p:pic>
      <p:pic>
        <p:nvPicPr>
          <p:cNvPr id="14" name="Picture 13" descr="how-to-produce-music.jpe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07" y="1763367"/>
            <a:ext cx="720080" cy="864096"/>
          </a:xfrm>
          <a:prstGeom prst="rect">
            <a:avLst/>
          </a:prstGeom>
        </p:spPr>
      </p:pic>
      <p:pic>
        <p:nvPicPr>
          <p:cNvPr id="15" name="Picture 14" descr="beginners-guide-to-music-production.jpe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87" y="1763366"/>
            <a:ext cx="720080" cy="864096"/>
          </a:xfrm>
          <a:prstGeom prst="rect">
            <a:avLst/>
          </a:prstGeom>
        </p:spPr>
      </p:pic>
      <p:sp>
        <p:nvSpPr>
          <p:cNvPr id="155" name="Google Shape;226;p1"/>
          <p:cNvSpPr txBox="1"/>
          <p:nvPr/>
        </p:nvSpPr>
        <p:spPr>
          <a:xfrm>
            <a:off x="5220171" y="8172078"/>
            <a:ext cx="324036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Collaboration   Independence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Resilience   Confidence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 dirty="0"/>
          </a:p>
        </p:txBody>
      </p:sp>
      <p:sp>
        <p:nvSpPr>
          <p:cNvPr id="152" name="Google Shape;194;p1"/>
          <p:cNvSpPr/>
          <p:nvPr/>
        </p:nvSpPr>
        <p:spPr>
          <a:xfrm>
            <a:off x="6156275" y="5507782"/>
            <a:ext cx="295232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Ensemble Performance</a:t>
            </a:r>
          </a:p>
        </p:txBody>
      </p:sp>
      <p:sp>
        <p:nvSpPr>
          <p:cNvPr id="151" name="Google Shape;225;p1"/>
          <p:cNvSpPr txBox="1"/>
          <p:nvPr/>
        </p:nvSpPr>
        <p:spPr>
          <a:xfrm>
            <a:off x="3852019" y="2771478"/>
            <a:ext cx="216024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Melody   Harmony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Tonality   Form and Structure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Dynamics   Sonority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Texture   Tempo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Rhythm   Metre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1" ma:contentTypeDescription="Create a new document." ma:contentTypeScope="" ma:versionID="94f782d8fa906e9ceafb9badd193454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03fed0d8365dbbc786059738861647d3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70034-1789-4B82-A1EB-D932D4BABDCD}">
  <ds:schemaRefs>
    <ds:schemaRef ds:uri="http://purl.org/dc/dcmitype/"/>
    <ds:schemaRef ds:uri="00ece83d-648b-4e71-82ab-7ad3ed221705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ba5dce25-404e-4194-9dc5-dcf768767489"/>
    <ds:schemaRef ds:uri="http://www.w3.org/XML/1998/namespace"/>
    <ds:schemaRef ds:uri="http://purl.org/dc/elements/1.1/"/>
    <ds:schemaRef ds:uri="0e13a264-7465-4452-bc5c-02dfe0376e2b"/>
    <ds:schemaRef ds:uri="dc0bc8c4-a75d-415d-96ea-cd24337c12ed"/>
  </ds:schemaRefs>
</ds:datastoreItem>
</file>

<file path=customXml/itemProps2.xml><?xml version="1.0" encoding="utf-8"?>
<ds:datastoreItem xmlns:ds="http://schemas.openxmlformats.org/officeDocument/2006/customXml" ds:itemID="{193A1189-3C4D-42D3-A6E3-209775099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bc8c4-a75d-415d-96ea-cd24337c12ed"/>
    <ds:schemaRef ds:uri="0e13a264-7465-4452-bc5c-02dfe0376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2993D-4581-402E-8B17-A16DD01F35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847</Words>
  <Application>Microsoft Office PowerPoint</Application>
  <PresentationFormat>Custom</PresentationFormat>
  <Paragraphs>215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Sarkar</dc:creator>
  <cp:lastModifiedBy>Joanne MacKreth-Aylett</cp:lastModifiedBy>
  <cp:revision>128</cp:revision>
  <dcterms:created xsi:type="dcterms:W3CDTF">2018-02-08T08:28:53Z</dcterms:created>
  <dcterms:modified xsi:type="dcterms:W3CDTF">2024-08-28T09:58:02Z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