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9720263" cy="17640300"/>
  <p:notesSz cx="6889750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FA9dE63QGsrZZpr1/3wS7wOnri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nalee Sarkar" initials="SS" lastIdx="3" clrIdx="0"/>
  <p:cmAuthor id="2" name="Gemma White" initials="GW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3522" y="54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86309" cy="501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1832" y="0"/>
            <a:ext cx="2986309" cy="501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13013" y="1252538"/>
            <a:ext cx="1863725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654" y="4821096"/>
            <a:ext cx="5512444" cy="3944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517216"/>
            <a:ext cx="2986309" cy="501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1832" y="9517216"/>
            <a:ext cx="2986309" cy="501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845341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3013" y="1252538"/>
            <a:ext cx="1863725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8654" y="4821096"/>
            <a:ext cx="5512444" cy="3944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01832" y="9517216"/>
            <a:ext cx="2986309" cy="501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/>
            </a:lvl1pPr>
            <a:lvl2pPr lvl="1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/>
            </a:lvl2pPr>
            <a:lvl3pPr lvl="2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/>
            </a:lvl3pPr>
            <a:lvl4pPr lvl="3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4pPr>
            <a:lvl5pPr lvl="4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5pPr>
            <a:lvl6pPr lvl="5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6pPr>
            <a:lvl7pPr lvl="6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7pPr>
            <a:lvl8pPr lvl="7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8pPr>
            <a:lvl9pPr lvl="8" algn="ctr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-736172" y="6100353"/>
            <a:ext cx="11192608" cy="838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529361" y="7365886"/>
            <a:ext cx="14949338" cy="2095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3723254" y="5330706"/>
            <a:ext cx="14949338" cy="616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78"/>
              <a:buFont typeface="Calibri"/>
              <a:buNone/>
              <a:defRPr sz="637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2126"/>
              <a:buNone/>
              <a:defRPr sz="212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913"/>
              <a:buNone/>
              <a:defRPr sz="1912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rgbClr val="888888"/>
              </a:buClr>
              <a:buSzPts val="1701"/>
              <a:buNone/>
              <a:defRPr sz="170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920883" y="4695913"/>
            <a:ext cx="4131112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69535" y="6443610"/>
            <a:ext cx="4112126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920884" y="4324325"/>
            <a:ext cx="4132378" cy="211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551"/>
              <a:buNone/>
              <a:defRPr sz="2551" b="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None/>
              <a:defRPr sz="2126" b="1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None/>
              <a:defRPr sz="1912" b="1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920884" y="6443610"/>
            <a:ext cx="4132378" cy="9477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4627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Char char="•"/>
              <a:defRPr sz="3402"/>
            </a:lvl1pPr>
            <a:lvl2pPr marL="914400" lvl="1" indent="-417576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Char char="•"/>
              <a:defRPr sz="2976"/>
            </a:lvl2pPr>
            <a:lvl3pPr marL="1371600" lvl="2" indent="-390588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Char char="•"/>
              <a:defRPr sz="2551"/>
            </a:lvl3pPr>
            <a:lvl4pPr marL="1828800" lvl="3" indent="-363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4pPr>
            <a:lvl5pPr marL="2286000" lvl="4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5pPr>
            <a:lvl6pPr marL="2743200" lvl="5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6pPr>
            <a:lvl7pPr marL="3200400" lvl="6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7pPr>
            <a:lvl8pPr marL="3657600" lvl="7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8pPr>
            <a:lvl9pPr marL="4114800" lvl="8" indent="-363601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Char char="•"/>
              <a:defRPr sz="2126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2"/>
              <a:buFont typeface="Calibri"/>
              <a:buNone/>
              <a:defRPr sz="340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3402"/>
              <a:buFont typeface="Arial"/>
              <a:buNone/>
              <a:defRPr sz="34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None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None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None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1701"/>
              <a:buNone/>
              <a:defRPr sz="1701"/>
            </a:lvl1pPr>
            <a:lvl2pPr marL="914400" lvl="1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2pPr>
            <a:lvl3pPr marL="1371600" lvl="2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276"/>
              <a:buNone/>
              <a:defRPr sz="1276"/>
            </a:lvl3pPr>
            <a:lvl4pPr marL="1828800" lvl="3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4pPr>
            <a:lvl5pPr marL="2286000" lvl="4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5pPr>
            <a:lvl6pPr marL="2743200" lvl="5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6pPr>
            <a:lvl7pPr marL="3200400" lvl="6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7pPr>
            <a:lvl8pPr marL="3657600" lvl="7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8pPr>
            <a:lvl9pPr marL="4114800" lvl="8" indent="-228600" algn="l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063"/>
              <a:buNone/>
              <a:defRPr sz="1063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77"/>
              <a:buFont typeface="Calibri"/>
              <a:buNone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7576" algn="l" rtl="0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976"/>
              <a:buFont typeface="Arial"/>
              <a:buChar char="•"/>
              <a:defRPr sz="29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0588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551"/>
              <a:buFont typeface="Arial"/>
              <a:buChar char="•"/>
              <a:defRPr sz="25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3600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2126"/>
              <a:buFont typeface="Arial"/>
              <a:buChar char="•"/>
              <a:defRPr sz="2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0075" algn="l" rtl="0">
              <a:lnSpc>
                <a:spcPct val="90000"/>
              </a:lnSpc>
              <a:spcBef>
                <a:spcPts val="532"/>
              </a:spcBef>
              <a:spcAft>
                <a:spcPts val="0"/>
              </a:spcAft>
              <a:buClr>
                <a:schemeClr val="dk1"/>
              </a:buClr>
              <a:buSzPts val="1913"/>
              <a:buFont typeface="Arial"/>
              <a:buChar char="•"/>
              <a:defRPr sz="19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fif"/><Relationship Id="rId5" Type="http://schemas.openxmlformats.org/officeDocument/2006/relationships/image" Target="../media/image3.jfif"/><Relationship Id="rId4" Type="http://schemas.openxmlformats.org/officeDocument/2006/relationships/image" Target="../media/image2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 rot="-5046920">
            <a:off x="1277301" y="13083974"/>
            <a:ext cx="3250323" cy="3457282"/>
          </a:xfrm>
          <a:prstGeom prst="blockArc">
            <a:avLst>
              <a:gd name="adj1" fmla="val 10879163"/>
              <a:gd name="adj2" fmla="val 20170414"/>
              <a:gd name="adj3" fmla="val 30549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696808" y="15426688"/>
            <a:ext cx="5842458" cy="1002879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55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</a:t>
            </a:r>
            <a:endParaRPr dirty="0"/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24134" y="10976906"/>
            <a:ext cx="3169937" cy="3250885"/>
          </a:xfrm>
          <a:prstGeom prst="blockArc">
            <a:avLst>
              <a:gd name="adj1" fmla="val 10692523"/>
              <a:gd name="adj2" fmla="val 33583"/>
              <a:gd name="adj3" fmla="val 29479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2404969" y="13256703"/>
            <a:ext cx="5522817" cy="950779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552820" y="11013696"/>
            <a:ext cx="5360924" cy="921620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-5400000">
            <a:off x="1160260" y="8331136"/>
            <a:ext cx="3205917" cy="4017074"/>
          </a:xfrm>
          <a:prstGeom prst="blockArc">
            <a:avLst>
              <a:gd name="adj1" fmla="val 10180899"/>
              <a:gd name="adj2" fmla="val 21197177"/>
              <a:gd name="adj3" fmla="val 28508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 flipH="1">
            <a:off x="6259068" y="6413101"/>
            <a:ext cx="3349934" cy="3123472"/>
          </a:xfrm>
          <a:prstGeom prst="blockArc">
            <a:avLst>
              <a:gd name="adj1" fmla="val 10800000"/>
              <a:gd name="adj2" fmla="val 21473179"/>
              <a:gd name="adj3" fmla="val 29362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2510535" y="8742521"/>
            <a:ext cx="5471054" cy="918995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2440029" y="6336113"/>
            <a:ext cx="5549856" cy="935116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 rot="-5400000">
            <a:off x="807871" y="3808185"/>
            <a:ext cx="3345855" cy="357166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/>
          <p:nvPr/>
        </p:nvSpPr>
        <p:spPr>
          <a:xfrm rot="5400000" flipH="1">
            <a:off x="5876092" y="1696136"/>
            <a:ext cx="3110459" cy="3274914"/>
          </a:xfrm>
          <a:prstGeom prst="blockArc">
            <a:avLst>
              <a:gd name="adj1" fmla="val 11091293"/>
              <a:gd name="adj2" fmla="val 569901"/>
              <a:gd name="adj3" fmla="val 27181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2447363" y="3897199"/>
            <a:ext cx="5571838" cy="938149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7209728" y="8549583"/>
            <a:ext cx="1214980" cy="1304869"/>
          </a:xfrm>
          <a:prstGeom prst="ellipse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7431322" y="8750366"/>
            <a:ext cx="7803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1355840" y="1755875"/>
            <a:ext cx="6023138" cy="852696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 rot="-5400000">
            <a:off x="371486" y="1787600"/>
            <a:ext cx="1231914" cy="806932"/>
          </a:xfrm>
          <a:prstGeom prst="triangl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7396681" y="8777134"/>
            <a:ext cx="841074" cy="827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dirty="0"/>
          </a:p>
        </p:txBody>
      </p:sp>
      <p:sp>
        <p:nvSpPr>
          <p:cNvPr id="115" name="Google Shape;115;p1"/>
          <p:cNvSpPr/>
          <p:nvPr/>
        </p:nvSpPr>
        <p:spPr>
          <a:xfrm>
            <a:off x="8237755" y="15318542"/>
            <a:ext cx="1214980" cy="1304869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8441836" y="15517880"/>
            <a:ext cx="841075" cy="903301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8464596" y="15387091"/>
            <a:ext cx="841074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dirty="0"/>
          </a:p>
        </p:txBody>
      </p:sp>
      <p:sp>
        <p:nvSpPr>
          <p:cNvPr id="164" name="Google Shape;164;p1"/>
          <p:cNvSpPr txBox="1"/>
          <p:nvPr/>
        </p:nvSpPr>
        <p:spPr>
          <a:xfrm>
            <a:off x="5893238" y="601579"/>
            <a:ext cx="184731" cy="4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55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1835795" y="313474"/>
            <a:ext cx="6264696" cy="1077178"/>
          </a:xfrm>
          <a:prstGeom prst="rect">
            <a:avLst/>
          </a:prstGeom>
          <a:noFill/>
          <a:ln w="9525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i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Health and Social Care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i="1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Curriculum Map</a:t>
            </a:r>
            <a:endParaRPr dirty="0"/>
          </a:p>
        </p:txBody>
      </p:sp>
      <p:sp>
        <p:nvSpPr>
          <p:cNvPr id="308" name="Google Shape;308;p1"/>
          <p:cNvSpPr/>
          <p:nvPr/>
        </p:nvSpPr>
        <p:spPr>
          <a:xfrm>
            <a:off x="189938" y="229664"/>
            <a:ext cx="162219" cy="129584"/>
          </a:xfrm>
          <a:prstGeom prst="rect">
            <a:avLst/>
          </a:prstGeom>
          <a:solidFill>
            <a:srgbClr val="FF00F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"/>
          <p:cNvSpPr/>
          <p:nvPr/>
        </p:nvSpPr>
        <p:spPr>
          <a:xfrm>
            <a:off x="192972" y="582087"/>
            <a:ext cx="162219" cy="129584"/>
          </a:xfrm>
          <a:prstGeom prst="rect">
            <a:avLst/>
          </a:prstGeom>
          <a:solidFill>
            <a:srgbClr val="00FF0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"/>
          <p:cNvSpPr/>
          <p:nvPr/>
        </p:nvSpPr>
        <p:spPr>
          <a:xfrm>
            <a:off x="197022" y="401398"/>
            <a:ext cx="162219" cy="129584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"/>
          <p:cNvSpPr/>
          <p:nvPr/>
        </p:nvSpPr>
        <p:spPr>
          <a:xfrm>
            <a:off x="189937" y="764089"/>
            <a:ext cx="162219" cy="129584"/>
          </a:xfrm>
          <a:prstGeom prst="rect">
            <a:avLst/>
          </a:prstGeom>
          <a:solidFill>
            <a:srgbClr val="FF0000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"/>
          <p:cNvSpPr txBox="1"/>
          <p:nvPr/>
        </p:nvSpPr>
        <p:spPr>
          <a:xfrm>
            <a:off x="538432" y="182108"/>
            <a:ext cx="2431619" cy="149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Character Virtues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Cross </a:t>
            </a:r>
            <a:r>
              <a:rPr lang="en-GB" sz="11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Curricular</a:t>
            </a: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Links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Assessment Points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Subject Specific Skills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CEIAG Links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Underlined = Deeper development of earlier skills / knowledge</a:t>
            </a:r>
            <a:endParaRPr dirty="0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F4C3A9C6-B30D-E185-C6F0-7CC993D73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273" y="226803"/>
            <a:ext cx="1293686" cy="7249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2" name="Google Shape;330;p1"/>
          <p:cNvSpPr txBox="1"/>
          <p:nvPr/>
        </p:nvSpPr>
        <p:spPr>
          <a:xfrm>
            <a:off x="1259731" y="1691358"/>
            <a:ext cx="3786883" cy="1277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Progression to next stage of learning:</a:t>
            </a:r>
            <a:endParaRPr sz="2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05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Rectangle 332">
            <a:extLst>
              <a:ext uri="{FF2B5EF4-FFF2-40B4-BE49-F238E27FC236}">
                <a16:creationId xmlns:a16="http://schemas.microsoft.com/office/drawing/2014/main" id="{7747F19D-87CD-4552-BCA7-9E2E13F40A20}"/>
              </a:ext>
            </a:extLst>
          </p:cNvPr>
          <p:cNvSpPr/>
          <p:nvPr/>
        </p:nvSpPr>
        <p:spPr>
          <a:xfrm>
            <a:off x="179611" y="971278"/>
            <a:ext cx="184126" cy="129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6" name="Google Shape;126;p1"/>
          <p:cNvSpPr txBox="1"/>
          <p:nvPr/>
        </p:nvSpPr>
        <p:spPr>
          <a:xfrm>
            <a:off x="7308403" y="15684390"/>
            <a:ext cx="100811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R032</a:t>
            </a:r>
            <a:r>
              <a:rPr lang="en-GB" sz="2000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  </a:t>
            </a:r>
            <a:endParaRPr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5EA838-407C-4BA9-A368-DBE7637B6EAA}"/>
              </a:ext>
            </a:extLst>
          </p:cNvPr>
          <p:cNvSpPr txBox="1"/>
          <p:nvPr/>
        </p:nvSpPr>
        <p:spPr>
          <a:xfrm>
            <a:off x="4771756" y="15313033"/>
            <a:ext cx="2508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Principles of care in health and social care settings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B2FA5A-4BDF-43C8-96BB-D84ED4786D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8557" y="15424051"/>
            <a:ext cx="1795564" cy="10055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D18EC4-D10C-4E81-AF1B-9CFB46EE2D1F}"/>
              </a:ext>
            </a:extLst>
          </p:cNvPr>
          <p:cNvSpPr txBox="1"/>
          <p:nvPr/>
        </p:nvSpPr>
        <p:spPr>
          <a:xfrm>
            <a:off x="1252910" y="13572678"/>
            <a:ext cx="1107996" cy="259228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The rights of </a:t>
            </a:r>
          </a:p>
          <a:p>
            <a:pPr algn="ctr"/>
            <a:r>
              <a:rPr lang="en-GB" sz="2000" dirty="0">
                <a:solidFill>
                  <a:srgbClr val="FFFF00"/>
                </a:solidFill>
              </a:rPr>
              <a:t>services a users in health and social care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06A8D7-48B0-45B1-B76D-DF7411EE3E8B}"/>
              </a:ext>
            </a:extLst>
          </p:cNvPr>
          <p:cNvSpPr txBox="1"/>
          <p:nvPr/>
        </p:nvSpPr>
        <p:spPr>
          <a:xfrm>
            <a:off x="593886" y="13941978"/>
            <a:ext cx="492443" cy="217499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2000" dirty="0"/>
              <a:t>Topic 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B85EA9-A079-4DBB-A729-BEDDE1236BBB}"/>
              </a:ext>
            </a:extLst>
          </p:cNvPr>
          <p:cNvSpPr txBox="1"/>
          <p:nvPr/>
        </p:nvSpPr>
        <p:spPr>
          <a:xfrm>
            <a:off x="4427838" y="13181736"/>
            <a:ext cx="21684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Effective communication in care settings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CCEB2A-16E5-42B4-B493-6A0E6DC4E2D7}"/>
              </a:ext>
            </a:extLst>
          </p:cNvPr>
          <p:cNvSpPr txBox="1"/>
          <p:nvPr/>
        </p:nvSpPr>
        <p:spPr>
          <a:xfrm>
            <a:off x="2536925" y="12880703"/>
            <a:ext cx="2378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Topic 2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0A7ACA8-9DC8-4071-824B-7028A94569B9}"/>
              </a:ext>
            </a:extLst>
          </p:cNvPr>
          <p:cNvSpPr txBox="1"/>
          <p:nvPr/>
        </p:nvSpPr>
        <p:spPr>
          <a:xfrm>
            <a:off x="4529719" y="12879771"/>
            <a:ext cx="2378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Topic 3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AA18791-1638-46D6-87E6-98A7EA786006}"/>
              </a:ext>
            </a:extLst>
          </p:cNvPr>
          <p:cNvSpPr txBox="1"/>
          <p:nvPr/>
        </p:nvSpPr>
        <p:spPr>
          <a:xfrm>
            <a:off x="2186708" y="13293251"/>
            <a:ext cx="2168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Person centred values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D2C1B3-B1D7-4124-8B25-AD15D3E849ED}"/>
              </a:ext>
            </a:extLst>
          </p:cNvPr>
          <p:cNvSpPr txBox="1"/>
          <p:nvPr/>
        </p:nvSpPr>
        <p:spPr>
          <a:xfrm>
            <a:off x="6542557" y="13232171"/>
            <a:ext cx="2536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Protecting service users and service providers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0488E10-0DCF-4181-ADE6-B2462AFFAEE7}"/>
              </a:ext>
            </a:extLst>
          </p:cNvPr>
          <p:cNvSpPr txBox="1"/>
          <p:nvPr/>
        </p:nvSpPr>
        <p:spPr>
          <a:xfrm>
            <a:off x="6966072" y="12927797"/>
            <a:ext cx="2378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Topic 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E90D1B-FABB-486B-8B69-915652ADC3AC}"/>
              </a:ext>
            </a:extLst>
          </p:cNvPr>
          <p:cNvSpPr txBox="1"/>
          <p:nvPr/>
        </p:nvSpPr>
        <p:spPr>
          <a:xfrm>
            <a:off x="8388523" y="11700470"/>
            <a:ext cx="988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R033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3B3E32-0C13-4F68-B3BF-819E32F56045}"/>
              </a:ext>
            </a:extLst>
          </p:cNvPr>
          <p:cNvSpPr txBox="1"/>
          <p:nvPr/>
        </p:nvSpPr>
        <p:spPr>
          <a:xfrm>
            <a:off x="4093874" y="11260455"/>
            <a:ext cx="22183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FF00"/>
                </a:solidFill>
              </a:rPr>
              <a:t>Life stages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99D2A4-2883-4D50-BDF1-B39860EE3A17}"/>
              </a:ext>
            </a:extLst>
          </p:cNvPr>
          <p:cNvSpPr/>
          <p:nvPr/>
        </p:nvSpPr>
        <p:spPr>
          <a:xfrm>
            <a:off x="4427838" y="10544701"/>
            <a:ext cx="13919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Topic1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4672743-5727-4B2A-9A21-57FA5F99F037}"/>
              </a:ext>
            </a:extLst>
          </p:cNvPr>
          <p:cNvSpPr txBox="1"/>
          <p:nvPr/>
        </p:nvSpPr>
        <p:spPr>
          <a:xfrm>
            <a:off x="2836129" y="10542064"/>
            <a:ext cx="2378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Topic 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5439DC9-84D3-47C5-8087-2CC20211AC4F}"/>
              </a:ext>
            </a:extLst>
          </p:cNvPr>
          <p:cNvSpPr txBox="1"/>
          <p:nvPr/>
        </p:nvSpPr>
        <p:spPr>
          <a:xfrm>
            <a:off x="1770587" y="9850387"/>
            <a:ext cx="2378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Topic 3</a:t>
            </a:r>
          </a:p>
        </p:txBody>
      </p:sp>
      <p:sp>
        <p:nvSpPr>
          <p:cNvPr id="58" name="Google Shape;94;p1">
            <a:extLst>
              <a:ext uri="{FF2B5EF4-FFF2-40B4-BE49-F238E27FC236}">
                <a16:creationId xmlns:a16="http://schemas.microsoft.com/office/drawing/2014/main" id="{9DC9F09F-8B48-4764-8860-D64844C93976}"/>
              </a:ext>
            </a:extLst>
          </p:cNvPr>
          <p:cNvSpPr/>
          <p:nvPr/>
        </p:nvSpPr>
        <p:spPr>
          <a:xfrm rot="-5400000">
            <a:off x="1137929" y="8331492"/>
            <a:ext cx="3205917" cy="4017074"/>
          </a:xfrm>
          <a:prstGeom prst="blockArc">
            <a:avLst>
              <a:gd name="adj1" fmla="val 10180899"/>
              <a:gd name="adj2" fmla="val 21197177"/>
              <a:gd name="adj3" fmla="val 28508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60EA948-A755-4684-875A-A04CA5EAC87F}"/>
              </a:ext>
            </a:extLst>
          </p:cNvPr>
          <p:cNvSpPr txBox="1"/>
          <p:nvPr/>
        </p:nvSpPr>
        <p:spPr>
          <a:xfrm>
            <a:off x="948827" y="9190725"/>
            <a:ext cx="800219" cy="220381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Sources of support</a:t>
            </a:r>
          </a:p>
        </p:txBody>
      </p:sp>
      <p:sp>
        <p:nvSpPr>
          <p:cNvPr id="60" name="Google Shape;126;p1">
            <a:extLst>
              <a:ext uri="{FF2B5EF4-FFF2-40B4-BE49-F238E27FC236}">
                <a16:creationId xmlns:a16="http://schemas.microsoft.com/office/drawing/2014/main" id="{87579C83-FAAD-44A5-A002-8CAF1D3974D5}"/>
              </a:ext>
            </a:extLst>
          </p:cNvPr>
          <p:cNvSpPr txBox="1"/>
          <p:nvPr/>
        </p:nvSpPr>
        <p:spPr>
          <a:xfrm>
            <a:off x="8504791" y="7774801"/>
            <a:ext cx="100811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R035  </a:t>
            </a:r>
            <a:endParaRPr sz="28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2BBF731-56BB-4C1B-A3CB-D183C8917700}"/>
              </a:ext>
            </a:extLst>
          </p:cNvPr>
          <p:cNvSpPr txBox="1"/>
          <p:nvPr/>
        </p:nvSpPr>
        <p:spPr>
          <a:xfrm>
            <a:off x="6564085" y="6449728"/>
            <a:ext cx="2508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Health Promotion Campaigns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1871826-09F0-4CA1-ACB2-8F9775281896}"/>
              </a:ext>
            </a:extLst>
          </p:cNvPr>
          <p:cNvSpPr txBox="1"/>
          <p:nvPr/>
        </p:nvSpPr>
        <p:spPr>
          <a:xfrm>
            <a:off x="1576768" y="11108004"/>
            <a:ext cx="2218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Impacts of life events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0716B3A-5371-4525-B24C-F655A6037D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3093" y="8559836"/>
            <a:ext cx="2218324" cy="1280468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B415C721-3ABE-4FB7-8CCD-6556E73E1530}"/>
              </a:ext>
            </a:extLst>
          </p:cNvPr>
          <p:cNvSpPr txBox="1"/>
          <p:nvPr/>
        </p:nvSpPr>
        <p:spPr>
          <a:xfrm>
            <a:off x="6200932" y="10942174"/>
            <a:ext cx="2508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Supporting individuals through life events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29ADB78-CB72-4CED-BC2D-9E421C608A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6969" y="6236717"/>
            <a:ext cx="2122135" cy="1245758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1EA12559-E210-45BE-A826-DEDCF67B31E1}"/>
              </a:ext>
            </a:extLst>
          </p:cNvPr>
          <p:cNvSpPr txBox="1"/>
          <p:nvPr/>
        </p:nvSpPr>
        <p:spPr>
          <a:xfrm>
            <a:off x="1818550" y="6321808"/>
            <a:ext cx="2536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Current public health issues and the impact on society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D7DADE6-1F15-48B3-96E6-96FCF53ACCF4}"/>
              </a:ext>
            </a:extLst>
          </p:cNvPr>
          <p:cNvSpPr/>
          <p:nvPr/>
        </p:nvSpPr>
        <p:spPr>
          <a:xfrm>
            <a:off x="2701596" y="5770036"/>
            <a:ext cx="13919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Topic 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587603B-5475-464E-9DB6-9B2B3DB0C5C3}"/>
              </a:ext>
            </a:extLst>
          </p:cNvPr>
          <p:cNvSpPr txBox="1"/>
          <p:nvPr/>
        </p:nvSpPr>
        <p:spPr>
          <a:xfrm>
            <a:off x="127921" y="4720762"/>
            <a:ext cx="492443" cy="201265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2000" dirty="0"/>
              <a:t>Topic  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515C4FD-96E4-4DF4-B9D9-1B26C3C84959}"/>
              </a:ext>
            </a:extLst>
          </p:cNvPr>
          <p:cNvSpPr txBox="1"/>
          <p:nvPr/>
        </p:nvSpPr>
        <p:spPr>
          <a:xfrm>
            <a:off x="2589164" y="4877135"/>
            <a:ext cx="2378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Topic 3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69A7FF6-83EC-41F6-95D3-C381D4372839}"/>
              </a:ext>
            </a:extLst>
          </p:cNvPr>
          <p:cNvSpPr txBox="1"/>
          <p:nvPr/>
        </p:nvSpPr>
        <p:spPr>
          <a:xfrm>
            <a:off x="5719133" y="5001962"/>
            <a:ext cx="2378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Topic 4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D34FF0D-2890-4F0C-A734-166D6BC87EE6}"/>
              </a:ext>
            </a:extLst>
          </p:cNvPr>
          <p:cNvSpPr txBox="1"/>
          <p:nvPr/>
        </p:nvSpPr>
        <p:spPr>
          <a:xfrm>
            <a:off x="899691" y="4283646"/>
            <a:ext cx="800219" cy="259228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Factors influencing health and well being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8543264-674D-4D79-B391-4578DB16487B}"/>
              </a:ext>
            </a:extLst>
          </p:cNvPr>
          <p:cNvSpPr txBox="1"/>
          <p:nvPr/>
        </p:nvSpPr>
        <p:spPr>
          <a:xfrm>
            <a:off x="2150618" y="3857187"/>
            <a:ext cx="2536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Plan and create a health promotion campaign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543ED6F-C3D2-4BC5-866E-D7F94AA3ABE8}"/>
              </a:ext>
            </a:extLst>
          </p:cNvPr>
          <p:cNvSpPr txBox="1"/>
          <p:nvPr/>
        </p:nvSpPr>
        <p:spPr>
          <a:xfrm>
            <a:off x="5046412" y="3781770"/>
            <a:ext cx="2536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Deliver and evaluate a health promotion campaign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539AA8-64A7-4B45-8123-88EC43BBDFED}"/>
              </a:ext>
            </a:extLst>
          </p:cNvPr>
          <p:cNvSpPr txBox="1"/>
          <p:nvPr/>
        </p:nvSpPr>
        <p:spPr>
          <a:xfrm>
            <a:off x="4212059" y="1691358"/>
            <a:ext cx="4198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Health Care apprenticeship</a:t>
            </a:r>
          </a:p>
          <a:p>
            <a:r>
              <a:rPr lang="en-GB" sz="18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BTEC Health and Social Care</a:t>
            </a:r>
          </a:p>
          <a:p>
            <a:r>
              <a:rPr lang="en-GB" sz="18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Child Care, Social Sciences, Midwifery</a:t>
            </a:r>
          </a:p>
        </p:txBody>
      </p:sp>
      <p:sp>
        <p:nvSpPr>
          <p:cNvPr id="77" name="Google Shape;296;p1">
            <a:extLst>
              <a:ext uri="{FF2B5EF4-FFF2-40B4-BE49-F238E27FC236}">
                <a16:creationId xmlns:a16="http://schemas.microsoft.com/office/drawing/2014/main" id="{69B6B6C5-425D-483A-960F-8DABAB125869}"/>
              </a:ext>
            </a:extLst>
          </p:cNvPr>
          <p:cNvSpPr txBox="1"/>
          <p:nvPr/>
        </p:nvSpPr>
        <p:spPr>
          <a:xfrm>
            <a:off x="3152508" y="14108972"/>
            <a:ext cx="2058531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Independence   Resilience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 Confidence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FF"/>
                </a:solidFill>
                <a:latin typeface="Calibri"/>
                <a:cs typeface="Calibri"/>
                <a:sym typeface="Calibri"/>
              </a:rPr>
              <a:t>Communication</a:t>
            </a:r>
            <a:endParaRPr sz="2000" dirty="0"/>
          </a:p>
        </p:txBody>
      </p:sp>
      <p:sp>
        <p:nvSpPr>
          <p:cNvPr id="78" name="Google Shape;296;p1">
            <a:extLst>
              <a:ext uri="{FF2B5EF4-FFF2-40B4-BE49-F238E27FC236}">
                <a16:creationId xmlns:a16="http://schemas.microsoft.com/office/drawing/2014/main" id="{BEA8090A-7DB1-4EB1-B827-F423C388EB7A}"/>
              </a:ext>
            </a:extLst>
          </p:cNvPr>
          <p:cNvSpPr txBox="1"/>
          <p:nvPr/>
        </p:nvSpPr>
        <p:spPr>
          <a:xfrm>
            <a:off x="5158524" y="9559600"/>
            <a:ext cx="205853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Independence   Resilience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 Confidence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FF00FF"/>
                </a:solidFill>
                <a:latin typeface="Calibri"/>
                <a:cs typeface="Calibri"/>
                <a:sym typeface="Calibri"/>
              </a:rPr>
              <a:t>Communication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FF00FF"/>
                </a:solidFill>
                <a:latin typeface="Calibri"/>
                <a:cs typeface="Calibri"/>
                <a:sym typeface="Calibri"/>
              </a:rPr>
              <a:t>Respect</a:t>
            </a:r>
            <a:endParaRPr sz="1800" dirty="0"/>
          </a:p>
        </p:txBody>
      </p:sp>
      <p:sp>
        <p:nvSpPr>
          <p:cNvPr id="79" name="Google Shape;296;p1">
            <a:extLst>
              <a:ext uri="{FF2B5EF4-FFF2-40B4-BE49-F238E27FC236}">
                <a16:creationId xmlns:a16="http://schemas.microsoft.com/office/drawing/2014/main" id="{0C399989-DA60-4F38-B96D-268C7AA2624B}"/>
              </a:ext>
            </a:extLst>
          </p:cNvPr>
          <p:cNvSpPr txBox="1"/>
          <p:nvPr/>
        </p:nvSpPr>
        <p:spPr>
          <a:xfrm>
            <a:off x="3635995" y="4931718"/>
            <a:ext cx="2058531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Team work   Relationships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 Confidence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FF00FF"/>
                </a:solidFill>
                <a:latin typeface="Calibri"/>
                <a:cs typeface="Calibri"/>
                <a:sym typeface="Calibri"/>
              </a:rPr>
              <a:t>Communication</a:t>
            </a:r>
            <a:endParaRPr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8D88EC-00A2-4EC0-8FB0-190978F331E3}"/>
              </a:ext>
            </a:extLst>
          </p:cNvPr>
          <p:cNvSpPr txBox="1"/>
          <p:nvPr/>
        </p:nvSpPr>
        <p:spPr>
          <a:xfrm>
            <a:off x="278131" y="11957837"/>
            <a:ext cx="1540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Child Care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490D232-9B8D-4645-84FB-3DA75FDB2DBE}"/>
              </a:ext>
            </a:extLst>
          </p:cNvPr>
          <p:cNvSpPr txBox="1"/>
          <p:nvPr/>
        </p:nvSpPr>
        <p:spPr>
          <a:xfrm>
            <a:off x="278131" y="7817950"/>
            <a:ext cx="1540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Midwifery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EE9862D-48D6-452B-8A12-DAEC139EFE43}"/>
              </a:ext>
            </a:extLst>
          </p:cNvPr>
          <p:cNvSpPr txBox="1"/>
          <p:nvPr/>
        </p:nvSpPr>
        <p:spPr>
          <a:xfrm>
            <a:off x="6804347" y="5291758"/>
            <a:ext cx="1540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Nursing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5366139-9D20-4404-81B4-B56A865AFB60}"/>
              </a:ext>
            </a:extLst>
          </p:cNvPr>
          <p:cNvSpPr txBox="1"/>
          <p:nvPr/>
        </p:nvSpPr>
        <p:spPr>
          <a:xfrm>
            <a:off x="7538726" y="10052224"/>
            <a:ext cx="1540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Social Care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BBE733C-6D0F-40E3-B8EA-2634F4F557E8}"/>
              </a:ext>
            </a:extLst>
          </p:cNvPr>
          <p:cNvSpPr txBox="1"/>
          <p:nvPr/>
        </p:nvSpPr>
        <p:spPr>
          <a:xfrm>
            <a:off x="7367680" y="14547113"/>
            <a:ext cx="2058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70C0"/>
                </a:solidFill>
              </a:rPr>
              <a:t>Social Sciences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CFADA1-863C-4D85-B248-5414FFF45B12}"/>
              </a:ext>
            </a:extLst>
          </p:cNvPr>
          <p:cNvSpPr txBox="1"/>
          <p:nvPr/>
        </p:nvSpPr>
        <p:spPr>
          <a:xfrm>
            <a:off x="179611" y="14652798"/>
            <a:ext cx="400110" cy="12807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Types of care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9B85464-F966-4275-A8AC-B721F8C59252}"/>
              </a:ext>
            </a:extLst>
          </p:cNvPr>
          <p:cNvSpPr txBox="1"/>
          <p:nvPr/>
        </p:nvSpPr>
        <p:spPr>
          <a:xfrm>
            <a:off x="6084267" y="16525006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Service users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48A3470-69CE-4371-8BD8-412F14FCF09A}"/>
              </a:ext>
            </a:extLst>
          </p:cNvPr>
          <p:cNvSpPr txBox="1"/>
          <p:nvPr/>
        </p:nvSpPr>
        <p:spPr>
          <a:xfrm>
            <a:off x="4572099" y="1674103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Protection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9FDEF17-2FFE-4726-A517-F2642D803942}"/>
              </a:ext>
            </a:extLst>
          </p:cNvPr>
          <p:cNvSpPr txBox="1"/>
          <p:nvPr/>
        </p:nvSpPr>
        <p:spPr>
          <a:xfrm>
            <a:off x="508180" y="13300649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Choices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1275544" y="12685841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Equality Act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A64EA4A2-5ADE-4526-8F11-3169AEDC098C}"/>
              </a:ext>
            </a:extLst>
          </p:cNvPr>
          <p:cNvSpPr txBox="1"/>
          <p:nvPr/>
        </p:nvSpPr>
        <p:spPr>
          <a:xfrm>
            <a:off x="57650" y="13772362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Confidentiality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96276816-99F5-49F9-B039-E66B573BD40E}"/>
              </a:ext>
            </a:extLst>
          </p:cNvPr>
          <p:cNvSpPr txBox="1"/>
          <p:nvPr/>
        </p:nvSpPr>
        <p:spPr>
          <a:xfrm>
            <a:off x="1547763" y="16525006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Law 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B688B86-56B1-4100-8816-778D680B21E5}"/>
              </a:ext>
            </a:extLst>
          </p:cNvPr>
          <p:cNvSpPr txBox="1"/>
          <p:nvPr/>
        </p:nvSpPr>
        <p:spPr>
          <a:xfrm>
            <a:off x="625317" y="12933947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Empowerment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B643E189-DB4B-4934-80A6-3353CBF42C8D}"/>
              </a:ext>
            </a:extLst>
          </p:cNvPr>
          <p:cNvSpPr txBox="1"/>
          <p:nvPr/>
        </p:nvSpPr>
        <p:spPr>
          <a:xfrm>
            <a:off x="2699891" y="16525006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Self esteem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692F6F9-75A2-4FC6-8266-C61A3B7571E3}"/>
              </a:ext>
            </a:extLst>
          </p:cNvPr>
          <p:cNvSpPr txBox="1"/>
          <p:nvPr/>
        </p:nvSpPr>
        <p:spPr>
          <a:xfrm>
            <a:off x="971699" y="16092958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Trust</a:t>
            </a:r>
          </a:p>
        </p:txBody>
      </p:sp>
      <p:sp>
        <p:nvSpPr>
          <p:cNvPr id="118" name="Google Shape;280;p1">
            <a:extLst>
              <a:ext uri="{FF2B5EF4-FFF2-40B4-BE49-F238E27FC236}">
                <a16:creationId xmlns:a16="http://schemas.microsoft.com/office/drawing/2014/main" id="{7B411D74-2471-43DD-B6D1-073E3FBCD549}"/>
              </a:ext>
            </a:extLst>
          </p:cNvPr>
          <p:cNvSpPr txBox="1"/>
          <p:nvPr/>
        </p:nvSpPr>
        <p:spPr>
          <a:xfrm>
            <a:off x="25411" y="2853394"/>
            <a:ext cx="3096344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FE5E00"/>
                </a:solidFill>
                <a:latin typeface="+mj-lt"/>
                <a:ea typeface="Calibri"/>
                <a:cs typeface="Calibri"/>
                <a:sym typeface="Calibri"/>
              </a:rPr>
              <a:t>Citizenship </a:t>
            </a:r>
            <a:r>
              <a:rPr lang="mr-IN" b="1" dirty="0">
                <a:solidFill>
                  <a:srgbClr val="FE5E00"/>
                </a:solidFill>
                <a:latin typeface="+mj-lt"/>
                <a:ea typeface="Calibri"/>
                <a:cs typeface="Calibri"/>
                <a:sym typeface="Calibri"/>
              </a:rPr>
              <a:t>–</a:t>
            </a:r>
            <a:r>
              <a:rPr lang="en-GB" b="1" dirty="0">
                <a:solidFill>
                  <a:srgbClr val="FE5E00"/>
                </a:solidFill>
                <a:latin typeface="+mj-lt"/>
                <a:ea typeface="Calibri"/>
                <a:cs typeface="Calibri"/>
                <a:sym typeface="Calibri"/>
              </a:rPr>
              <a:t> The impact of external </a:t>
            </a:r>
            <a:r>
              <a:rPr lang="en-GB" b="1" dirty="0" err="1">
                <a:solidFill>
                  <a:srgbClr val="FE5E00"/>
                </a:solidFill>
                <a:latin typeface="+mj-lt"/>
                <a:ea typeface="Calibri"/>
                <a:cs typeface="Calibri"/>
                <a:sym typeface="Calibri"/>
              </a:rPr>
              <a:t>envrionmental</a:t>
            </a:r>
            <a:r>
              <a:rPr lang="en-GB" b="1" dirty="0">
                <a:solidFill>
                  <a:srgbClr val="FE5E00"/>
                </a:solidFill>
                <a:latin typeface="+mj-lt"/>
                <a:ea typeface="Calibri"/>
                <a:cs typeface="Calibri"/>
                <a:sym typeface="Calibri"/>
              </a:rPr>
              <a:t> factors that can affect individual’s self-concept and self-image</a:t>
            </a:r>
            <a:endParaRPr sz="1800" dirty="0">
              <a:latin typeface="+mj-lt"/>
            </a:endParaRPr>
          </a:p>
        </p:txBody>
      </p:sp>
      <p:sp>
        <p:nvSpPr>
          <p:cNvPr id="120" name="Google Shape;280;p1">
            <a:extLst>
              <a:ext uri="{FF2B5EF4-FFF2-40B4-BE49-F238E27FC236}">
                <a16:creationId xmlns:a16="http://schemas.microsoft.com/office/drawing/2014/main" id="{1A807F43-1024-4706-AD0E-A2D85FEBF4D9}"/>
              </a:ext>
            </a:extLst>
          </p:cNvPr>
          <p:cNvSpPr txBox="1"/>
          <p:nvPr/>
        </p:nvSpPr>
        <p:spPr>
          <a:xfrm>
            <a:off x="3124514" y="2837931"/>
            <a:ext cx="3096344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rgbClr val="FE5E00"/>
                </a:solidFill>
                <a:latin typeface="+mj-lt"/>
                <a:ea typeface="Calibri"/>
                <a:cs typeface="Calibri"/>
                <a:sym typeface="Calibri"/>
              </a:rPr>
              <a:t>PE </a:t>
            </a:r>
            <a:r>
              <a:rPr lang="mr-IN" b="1" dirty="0">
                <a:solidFill>
                  <a:srgbClr val="FE5E00"/>
                </a:solidFill>
                <a:latin typeface="+mj-lt"/>
                <a:ea typeface="Calibri"/>
                <a:cs typeface="Calibri"/>
                <a:sym typeface="Calibri"/>
              </a:rPr>
              <a:t>–</a:t>
            </a:r>
            <a:r>
              <a:rPr lang="en-GB" b="1" dirty="0">
                <a:solidFill>
                  <a:srgbClr val="FE5E00"/>
                </a:solidFill>
                <a:latin typeface="+mj-lt"/>
                <a:ea typeface="Calibri"/>
                <a:cs typeface="Calibri"/>
                <a:sym typeface="Calibri"/>
              </a:rPr>
              <a:t> The impact of nutrition and a balanced diet on an individual’s growth and development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+mj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079E715-1E47-4D72-9F0D-E3BB0065F803}"/>
              </a:ext>
            </a:extLst>
          </p:cNvPr>
          <p:cNvSpPr/>
          <p:nvPr/>
        </p:nvSpPr>
        <p:spPr>
          <a:xfrm>
            <a:off x="4788616" y="3110072"/>
            <a:ext cx="485775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GB" b="1" dirty="0">
                <a:solidFill>
                  <a:srgbClr val="FE5E00"/>
                </a:solidFill>
                <a:ea typeface="Calibri"/>
                <a:cs typeface="Calibri"/>
                <a:sym typeface="Calibri"/>
              </a:rPr>
              <a:t>Science - Nutrition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1691779" y="12132518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Individuality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2483867" y="12564566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Choice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2843907" y="1206051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Rights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3491979" y="12348542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Independence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5220171" y="14436774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Privacy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6372299" y="14436774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Dignity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4068043" y="11988502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Respect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5220171" y="14796814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Partnership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4860131" y="12276534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Partnership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6444307" y="14868822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Decision Making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5580211" y="11988502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Clarity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5940251" y="12348542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Podiatrist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5436195" y="1278059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Patience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8172499" y="1422075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Sonographer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3491979" y="12708582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Obstetrician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6372299" y="12636574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Anaesthetist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6300291" y="11988502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Empathy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6948363" y="12276534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Safeguarding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8319919" y="10836374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Disclosures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6948363" y="1062035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Vulnerable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8100491" y="10404326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Puberty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4068043" y="1026031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Peer Group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2483867" y="10260310"/>
            <a:ext cx="1688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Gross Motor Skills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10319" y="11412438"/>
            <a:ext cx="1688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Fine Motor Skills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2843907" y="9900270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Cognitive Development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6948363" y="9828262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Menopause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27335" y="10476334"/>
            <a:ext cx="1400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Neural</a:t>
            </a:r>
          </a:p>
          <a:p>
            <a:r>
              <a:rPr lang="en-GB" dirty="0">
                <a:solidFill>
                  <a:srgbClr val="FF0000"/>
                </a:solidFill>
              </a:rPr>
              <a:t>Growth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0" y="8964166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Homeostasis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0" y="9684246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Disability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323627" y="846011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Bereavement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1475755" y="810007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Oncology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2411859" y="7884046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Cardiology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3347963" y="8172078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Holistic Care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3419971" y="774003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Statutory Care 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4644107" y="831609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Domiciliary Care Agency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1331739" y="7524006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Pathogen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2339851" y="737999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Bacteria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3347963" y="737999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Virus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539651" y="7235974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Fungi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4068043" y="7379990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MRSA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4788123" y="7596014"/>
            <a:ext cx="1400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Mortality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4788123" y="795605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Coronary Heart Disease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5652219" y="745199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Type 2 Diabetes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6876355" y="817207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Emphysema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7020371" y="7740030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Bronchitis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7092379" y="7379990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Pneumonia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7488015" y="586782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Haemophilia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7956475" y="478770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Sickle Cell Anaemia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7092379" y="507573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Cystic Fibrosis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8028483" y="5435774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Type 1 Diabetes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73E48B07-7057-4CDC-BB46-BAF2D9EBF9CC}"/>
              </a:ext>
            </a:extLst>
          </p:cNvPr>
          <p:cNvSpPr txBox="1"/>
          <p:nvPr/>
        </p:nvSpPr>
        <p:spPr>
          <a:xfrm>
            <a:off x="5652219" y="5939830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Zero Hours Contract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98543264-674D-4D79-B391-4578DB16487B}"/>
              </a:ext>
            </a:extLst>
          </p:cNvPr>
          <p:cNvSpPr txBox="1"/>
          <p:nvPr/>
        </p:nvSpPr>
        <p:spPr>
          <a:xfrm rot="18069958">
            <a:off x="7083680" y="3616183"/>
            <a:ext cx="2536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RO35 Assessment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8543264-674D-4D79-B391-4578DB16487B}"/>
              </a:ext>
            </a:extLst>
          </p:cNvPr>
          <p:cNvSpPr txBox="1"/>
          <p:nvPr/>
        </p:nvSpPr>
        <p:spPr>
          <a:xfrm>
            <a:off x="4716115" y="8964166"/>
            <a:ext cx="2536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RO33 Assessment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98543264-674D-4D79-B391-4578DB16487B}"/>
              </a:ext>
            </a:extLst>
          </p:cNvPr>
          <p:cNvSpPr txBox="1"/>
          <p:nvPr/>
        </p:nvSpPr>
        <p:spPr>
          <a:xfrm>
            <a:off x="8276200" y="12420550"/>
            <a:ext cx="1475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FF00"/>
                </a:solidFill>
              </a:rPr>
              <a:t>RO32 Exam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F394A59126B8488735767F8BC7F060" ma:contentTypeVersion="15" ma:contentTypeDescription="Create a new document." ma:contentTypeScope="" ma:versionID="460348885cd6e14e28c6dcacd04f23da">
  <xsd:schema xmlns:xsd="http://www.w3.org/2001/XMLSchema" xmlns:xs="http://www.w3.org/2001/XMLSchema" xmlns:p="http://schemas.microsoft.com/office/2006/metadata/properties" xmlns:ns3="a34ad95c-5692-45a8-8f28-ae370919e825" xmlns:ns4="7514c421-9abe-438b-adc1-82f95566dde7" targetNamespace="http://schemas.microsoft.com/office/2006/metadata/properties" ma:root="true" ma:fieldsID="9872a34172c12fd8229e83a4edf7ecb8" ns3:_="" ns4:_="">
    <xsd:import namespace="a34ad95c-5692-45a8-8f28-ae370919e825"/>
    <xsd:import namespace="7514c421-9abe-438b-adc1-82f95566dd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LengthInSecond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4ad95c-5692-45a8-8f28-ae370919e8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4c421-9abe-438b-adc1-82f95566dde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34ad95c-5692-45a8-8f28-ae370919e82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B9E22A-4F18-4EFA-A25A-1D333A985D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4ad95c-5692-45a8-8f28-ae370919e825"/>
    <ds:schemaRef ds:uri="7514c421-9abe-438b-adc1-82f95566dd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870034-1789-4B82-A1EB-D932D4BABDC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34ad95c-5692-45a8-8f28-ae370919e825"/>
    <ds:schemaRef ds:uri="http://purl.org/dc/terms/"/>
    <ds:schemaRef ds:uri="http://schemas.openxmlformats.org/package/2006/metadata/core-properties"/>
    <ds:schemaRef ds:uri="7514c421-9abe-438b-adc1-82f95566dde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352993D-4581-402E-8B17-A16DD01F35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312</Words>
  <Application>Microsoft Office PowerPoint</Application>
  <PresentationFormat>Custom</PresentationFormat>
  <Paragraphs>130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Sarkar</dc:creator>
  <cp:lastModifiedBy>Joanne MacKreth-Aylett</cp:lastModifiedBy>
  <cp:revision>46</cp:revision>
  <cp:lastPrinted>2022-08-23T16:37:27Z</cp:lastPrinted>
  <dcterms:created xsi:type="dcterms:W3CDTF">2018-02-08T08:28:53Z</dcterms:created>
  <dcterms:modified xsi:type="dcterms:W3CDTF">2024-08-28T09:58:28Z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0x01010037F394A59126B8488735767F8BC7F060</vt:lpwstr>
  </property>
</Properties>
</file>