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6"/>
  </p:notesMasterIdLst>
  <p:sldIdLst>
    <p:sldId id="256" r:id="rId5"/>
  </p:sldIdLst>
  <p:sldSz cx="9720263" cy="17640300"/>
  <p:notesSz cx="6889750" cy="100187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5556">
          <p15:clr>
            <a:srgbClr val="A4A3A4"/>
          </p15:clr>
        </p15:guide>
        <p15:guide id="2" pos="3061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8" roundtripDataSignature="AMtx7mgFA9dE63QGsrZZpr1/3wS7wOnri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nalee Sarkar" initials="SS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3522" y="54"/>
      </p:cViewPr>
      <p:guideLst>
        <p:guide orient="horz" pos="5556"/>
        <p:guide pos="30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customschemas.google.com/relationships/presentationmetadata" Target="metadata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86309" cy="501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01832" y="0"/>
            <a:ext cx="2986309" cy="501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513013" y="1252538"/>
            <a:ext cx="1863725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8654" y="4821096"/>
            <a:ext cx="5512444" cy="3944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517216"/>
            <a:ext cx="2986309" cy="501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01832" y="9517216"/>
            <a:ext cx="2986309" cy="501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4845341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3013" y="1252538"/>
            <a:ext cx="1863725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8654" y="4821096"/>
            <a:ext cx="5512444" cy="3944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901832" y="9517216"/>
            <a:ext cx="2986309" cy="501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729020" y="2886967"/>
            <a:ext cx="8262224" cy="6141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78"/>
              <a:buFont typeface="Calibri"/>
              <a:buNone/>
              <a:defRPr sz="6378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215033" y="9265242"/>
            <a:ext cx="7290197" cy="4258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2551"/>
              <a:buNone/>
              <a:defRPr sz="2551"/>
            </a:lvl1pPr>
            <a:lvl2pPr lvl="1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None/>
              <a:defRPr sz="2126"/>
            </a:lvl2pPr>
            <a:lvl3pPr lvl="2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None/>
              <a:defRPr sz="1912"/>
            </a:lvl3pPr>
            <a:lvl4pPr lvl="3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4pPr>
            <a:lvl5pPr lvl="4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5pPr>
            <a:lvl6pPr lvl="5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6pPr>
            <a:lvl7pPr lvl="6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7pPr>
            <a:lvl8pPr lvl="7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8pPr>
            <a:lvl9pPr lvl="8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title"/>
          </p:nvPr>
        </p:nvSpPr>
        <p:spPr>
          <a:xfrm>
            <a:off x="668268" y="939186"/>
            <a:ext cx="8383727" cy="3409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body" idx="1"/>
          </p:nvPr>
        </p:nvSpPr>
        <p:spPr>
          <a:xfrm rot="5400000">
            <a:off x="-736172" y="6100353"/>
            <a:ext cx="11192608" cy="8383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>
            <a:spLocks noGrp="1"/>
          </p:cNvSpPr>
          <p:nvPr>
            <p:ph type="title"/>
          </p:nvPr>
        </p:nvSpPr>
        <p:spPr>
          <a:xfrm rot="5400000">
            <a:off x="529361" y="7365886"/>
            <a:ext cx="14949338" cy="2095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body" idx="1"/>
          </p:nvPr>
        </p:nvSpPr>
        <p:spPr>
          <a:xfrm rot="5400000">
            <a:off x="-3723254" y="5330706"/>
            <a:ext cx="14949338" cy="6166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668268" y="939186"/>
            <a:ext cx="8383727" cy="3409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668268" y="4695913"/>
            <a:ext cx="8383727" cy="11192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663206" y="4397830"/>
            <a:ext cx="8383727" cy="7337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78"/>
              <a:buFont typeface="Calibri"/>
              <a:buNone/>
              <a:defRPr sz="6378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663206" y="11805123"/>
            <a:ext cx="8383727" cy="3858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2551"/>
              <a:buNone/>
              <a:defRPr sz="2551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2126"/>
              <a:buNone/>
              <a:defRPr sz="2126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1913"/>
              <a:buNone/>
              <a:defRPr sz="1912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1701"/>
              <a:buNone/>
              <a:defRPr sz="1701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1701"/>
              <a:buNone/>
              <a:defRPr sz="1701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1701"/>
              <a:buNone/>
              <a:defRPr sz="1701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1701"/>
              <a:buNone/>
              <a:defRPr sz="1701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1701"/>
              <a:buNone/>
              <a:defRPr sz="1701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1701"/>
              <a:buNone/>
              <a:defRPr sz="1701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668268" y="939186"/>
            <a:ext cx="8383727" cy="3409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668268" y="4695913"/>
            <a:ext cx="4131112" cy="11192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920883" y="4695913"/>
            <a:ext cx="4131112" cy="11192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669534" y="939186"/>
            <a:ext cx="8383727" cy="3409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669535" y="4324325"/>
            <a:ext cx="4112126" cy="2119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2551"/>
              <a:buNone/>
              <a:defRPr sz="2551" b="1"/>
            </a:lvl1pPr>
            <a:lvl2pPr marL="914400" lvl="1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None/>
              <a:defRPr sz="2126" b="1"/>
            </a:lvl2pPr>
            <a:lvl3pPr marL="1371600" lvl="2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None/>
              <a:defRPr sz="1912" b="1"/>
            </a:lvl3pPr>
            <a:lvl4pPr marL="1828800" lvl="3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4pPr>
            <a:lvl5pPr marL="2286000" lvl="4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5pPr>
            <a:lvl6pPr marL="2743200" lvl="5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6pPr>
            <a:lvl7pPr marL="3200400" lvl="6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7pPr>
            <a:lvl8pPr marL="3657600" lvl="7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8pPr>
            <a:lvl9pPr marL="4114800" lvl="8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669535" y="6443610"/>
            <a:ext cx="4112126" cy="9477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920884" y="4324325"/>
            <a:ext cx="4132378" cy="2119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2551"/>
              <a:buNone/>
              <a:defRPr sz="2551" b="1"/>
            </a:lvl1pPr>
            <a:lvl2pPr marL="914400" lvl="1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None/>
              <a:defRPr sz="2126" b="1"/>
            </a:lvl2pPr>
            <a:lvl3pPr marL="1371600" lvl="2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None/>
              <a:defRPr sz="1912" b="1"/>
            </a:lvl3pPr>
            <a:lvl4pPr marL="1828800" lvl="3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4pPr>
            <a:lvl5pPr marL="2286000" lvl="4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5pPr>
            <a:lvl6pPr marL="2743200" lvl="5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6pPr>
            <a:lvl7pPr marL="3200400" lvl="6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7pPr>
            <a:lvl8pPr marL="3657600" lvl="7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8pPr>
            <a:lvl9pPr marL="4114800" lvl="8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920884" y="6443610"/>
            <a:ext cx="4132378" cy="9477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668268" y="939186"/>
            <a:ext cx="8383727" cy="3409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2"/>
              <a:buFont typeface="Calibri"/>
              <a:buNone/>
              <a:defRPr sz="3402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1"/>
          </p:nvPr>
        </p:nvSpPr>
        <p:spPr>
          <a:xfrm>
            <a:off x="4132378" y="2539880"/>
            <a:ext cx="4920883" cy="12536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44627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3402"/>
              <a:buChar char="•"/>
              <a:defRPr sz="3402"/>
            </a:lvl1pPr>
            <a:lvl2pPr marL="914400" lvl="1" indent="-417576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976"/>
              <a:buChar char="•"/>
              <a:defRPr sz="2976"/>
            </a:lvl2pPr>
            <a:lvl3pPr marL="1371600" lvl="2" indent="-390588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551"/>
              <a:buChar char="•"/>
              <a:defRPr sz="2551"/>
            </a:lvl3pPr>
            <a:lvl4pPr marL="1828800" lvl="3" indent="-363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Char char="•"/>
              <a:defRPr sz="2126"/>
            </a:lvl4pPr>
            <a:lvl5pPr marL="2286000" lvl="4" indent="-363601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Char char="•"/>
              <a:defRPr sz="2126"/>
            </a:lvl5pPr>
            <a:lvl6pPr marL="2743200" lvl="5" indent="-363601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Char char="•"/>
              <a:defRPr sz="2126"/>
            </a:lvl6pPr>
            <a:lvl7pPr marL="3200400" lvl="6" indent="-363601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Char char="•"/>
              <a:defRPr sz="2126"/>
            </a:lvl7pPr>
            <a:lvl8pPr marL="3657600" lvl="7" indent="-363601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Char char="•"/>
              <a:defRPr sz="2126"/>
            </a:lvl8pPr>
            <a:lvl9pPr marL="4114800" lvl="8" indent="-363601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Char char="•"/>
              <a:defRPr sz="2126"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2"/>
          </p:nvPr>
        </p:nvSpPr>
        <p:spPr>
          <a:xfrm>
            <a:off x="669534" y="5292090"/>
            <a:ext cx="3135038" cy="9804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1pPr>
            <a:lvl2pPr marL="914400" lvl="1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488"/>
              <a:buNone/>
              <a:defRPr sz="1488"/>
            </a:lvl2pPr>
            <a:lvl3pPr marL="1371600" lvl="2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276"/>
              <a:buNone/>
              <a:defRPr sz="1276"/>
            </a:lvl3pPr>
            <a:lvl4pPr marL="1828800" lvl="3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4pPr>
            <a:lvl5pPr marL="2286000" lvl="4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5pPr>
            <a:lvl6pPr marL="2743200" lvl="5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6pPr>
            <a:lvl7pPr marL="3200400" lvl="6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7pPr>
            <a:lvl8pPr marL="3657600" lvl="7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8pPr>
            <a:lvl9pPr marL="4114800" lvl="8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2"/>
              <a:buFont typeface="Calibri"/>
              <a:buNone/>
              <a:defRPr sz="3402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>
            <a:spLocks noGrp="1"/>
          </p:cNvSpPr>
          <p:nvPr>
            <p:ph type="pic" idx="2"/>
          </p:nvPr>
        </p:nvSpPr>
        <p:spPr>
          <a:xfrm>
            <a:off x="4132378" y="2539880"/>
            <a:ext cx="4920883" cy="12536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3402"/>
              <a:buFont typeface="Arial"/>
              <a:buNone/>
              <a:defRPr sz="34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976"/>
              <a:buFont typeface="Arial"/>
              <a:buNone/>
              <a:defRPr sz="297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551"/>
              <a:buFont typeface="Arial"/>
              <a:buNone/>
              <a:defRPr sz="25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Font typeface="Arial"/>
              <a:buNone/>
              <a:defRPr sz="21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Font typeface="Arial"/>
              <a:buNone/>
              <a:defRPr sz="21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Font typeface="Arial"/>
              <a:buNone/>
              <a:defRPr sz="21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Font typeface="Arial"/>
              <a:buNone/>
              <a:defRPr sz="21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Font typeface="Arial"/>
              <a:buNone/>
              <a:defRPr sz="21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Font typeface="Arial"/>
              <a:buNone/>
              <a:defRPr sz="21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669534" y="5292090"/>
            <a:ext cx="3135038" cy="9804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1pPr>
            <a:lvl2pPr marL="914400" lvl="1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488"/>
              <a:buNone/>
              <a:defRPr sz="1488"/>
            </a:lvl2pPr>
            <a:lvl3pPr marL="1371600" lvl="2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276"/>
              <a:buNone/>
              <a:defRPr sz="1276"/>
            </a:lvl3pPr>
            <a:lvl4pPr marL="1828800" lvl="3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4pPr>
            <a:lvl5pPr marL="2286000" lvl="4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5pPr>
            <a:lvl6pPr marL="2743200" lvl="5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6pPr>
            <a:lvl7pPr marL="3200400" lvl="6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7pPr>
            <a:lvl8pPr marL="3657600" lvl="7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8pPr>
            <a:lvl9pPr marL="4114800" lvl="8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668268" y="939186"/>
            <a:ext cx="8383727" cy="3409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77"/>
              <a:buFont typeface="Calibri"/>
              <a:buNone/>
              <a:defRPr sz="467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668268" y="4695913"/>
            <a:ext cx="8383727" cy="11192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17576" algn="l" rtl="0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2976"/>
              <a:buFont typeface="Arial"/>
              <a:buChar char="•"/>
              <a:defRPr sz="297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0588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551"/>
              <a:buFont typeface="Arial"/>
              <a:buChar char="•"/>
              <a:defRPr sz="25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3600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Font typeface="Arial"/>
              <a:buChar char="•"/>
              <a:defRPr sz="21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0075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Font typeface="Arial"/>
              <a:buChar char="•"/>
              <a:defRPr sz="19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0075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Font typeface="Arial"/>
              <a:buChar char="•"/>
              <a:defRPr sz="19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0075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Font typeface="Arial"/>
              <a:buChar char="•"/>
              <a:defRPr sz="19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0075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Font typeface="Arial"/>
              <a:buChar char="•"/>
              <a:defRPr sz="19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0075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Font typeface="Arial"/>
              <a:buChar char="•"/>
              <a:defRPr sz="19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0075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Font typeface="Arial"/>
              <a:buChar char="•"/>
              <a:defRPr sz="19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tmp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/>
          <p:nvPr/>
        </p:nvSpPr>
        <p:spPr>
          <a:xfrm rot="-5046920">
            <a:off x="1277301" y="13083974"/>
            <a:ext cx="3250323" cy="3457282"/>
          </a:xfrm>
          <a:prstGeom prst="blockArc">
            <a:avLst>
              <a:gd name="adj1" fmla="val 10879163"/>
              <a:gd name="adj2" fmla="val 20170414"/>
              <a:gd name="adj3" fmla="val 30549"/>
            </a:avLst>
          </a:pr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155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2696808" y="15426688"/>
            <a:ext cx="5842458" cy="1002879"/>
          </a:xfrm>
          <a:prstGeom prst="rect">
            <a:avLst/>
          </a:pr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Office Applications</a:t>
            </a:r>
            <a:endParaRPr sz="2000" dirty="0"/>
          </a:p>
        </p:txBody>
      </p:sp>
      <p:sp>
        <p:nvSpPr>
          <p:cNvPr id="91" name="Google Shape;91;p1"/>
          <p:cNvSpPr/>
          <p:nvPr/>
        </p:nvSpPr>
        <p:spPr>
          <a:xfrm rot="5400000" flipH="1">
            <a:off x="6324134" y="10976906"/>
            <a:ext cx="3169937" cy="3250885"/>
          </a:xfrm>
          <a:prstGeom prst="blockArc">
            <a:avLst>
              <a:gd name="adj1" fmla="val 10692523"/>
              <a:gd name="adj2" fmla="val 33583"/>
              <a:gd name="adj3" fmla="val 29479"/>
            </a:avLst>
          </a:pr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2404969" y="13256703"/>
            <a:ext cx="5522817" cy="950779"/>
          </a:xfrm>
          <a:prstGeom prst="rect">
            <a:avLst/>
          </a:pr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"/>
          <p:cNvSpPr/>
          <p:nvPr/>
        </p:nvSpPr>
        <p:spPr>
          <a:xfrm>
            <a:off x="2552820" y="11013696"/>
            <a:ext cx="5360924" cy="921620"/>
          </a:xfrm>
          <a:prstGeom prst="rect">
            <a:avLst/>
          </a:pr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"/>
          <p:cNvSpPr/>
          <p:nvPr/>
        </p:nvSpPr>
        <p:spPr>
          <a:xfrm rot="-5400000">
            <a:off x="1160260" y="8331136"/>
            <a:ext cx="3205917" cy="4017074"/>
          </a:xfrm>
          <a:prstGeom prst="blockArc">
            <a:avLst>
              <a:gd name="adj1" fmla="val 10180899"/>
              <a:gd name="adj2" fmla="val 21197177"/>
              <a:gd name="adj3" fmla="val 28508"/>
            </a:avLst>
          </a:pr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"/>
          <p:cNvSpPr/>
          <p:nvPr/>
        </p:nvSpPr>
        <p:spPr>
          <a:xfrm rot="5400000" flipH="1">
            <a:off x="6225350" y="6440953"/>
            <a:ext cx="3290515" cy="3052054"/>
          </a:xfrm>
          <a:prstGeom prst="blockArc">
            <a:avLst>
              <a:gd name="adj1" fmla="val 10768427"/>
              <a:gd name="adj2" fmla="val 21541939"/>
              <a:gd name="adj3" fmla="val 27644"/>
            </a:avLst>
          </a:pr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"/>
          <p:cNvSpPr/>
          <p:nvPr/>
        </p:nvSpPr>
        <p:spPr>
          <a:xfrm>
            <a:off x="2483867" y="8748142"/>
            <a:ext cx="5471054" cy="918995"/>
          </a:xfrm>
          <a:custGeom>
            <a:avLst/>
            <a:gdLst/>
            <a:ahLst/>
            <a:cxnLst/>
            <a:rect l="l" t="t" r="r" b="b"/>
            <a:pathLst>
              <a:path w="5909338" h="652772" extrusionOk="0">
                <a:moveTo>
                  <a:pt x="0" y="0"/>
                </a:moveTo>
                <a:lnTo>
                  <a:pt x="5909338" y="0"/>
                </a:lnTo>
                <a:lnTo>
                  <a:pt x="5826211" y="652772"/>
                </a:lnTo>
                <a:lnTo>
                  <a:pt x="0" y="642380"/>
                </a:lnTo>
                <a:lnTo>
                  <a:pt x="0" y="0"/>
                </a:lnTo>
                <a:close/>
              </a:path>
            </a:pathLst>
          </a:cu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155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"/>
          <p:cNvSpPr/>
          <p:nvPr/>
        </p:nvSpPr>
        <p:spPr>
          <a:xfrm>
            <a:off x="2590624" y="6309228"/>
            <a:ext cx="5549856" cy="935116"/>
          </a:xfrm>
          <a:prstGeom prst="rect">
            <a:avLst/>
          </a:pr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"/>
          <p:cNvSpPr/>
          <p:nvPr/>
        </p:nvSpPr>
        <p:spPr>
          <a:xfrm rot="-5400000">
            <a:off x="1083963" y="3766623"/>
            <a:ext cx="3345855" cy="3571663"/>
          </a:xfrm>
          <a:prstGeom prst="blockArc">
            <a:avLst>
              <a:gd name="adj1" fmla="val 10800000"/>
              <a:gd name="adj2" fmla="val 156513"/>
              <a:gd name="adj3" fmla="val 28217"/>
            </a:avLst>
          </a:pr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"/>
          <p:cNvSpPr/>
          <p:nvPr/>
        </p:nvSpPr>
        <p:spPr>
          <a:xfrm rot="5400000" flipH="1">
            <a:off x="5975465" y="1670143"/>
            <a:ext cx="3110459" cy="3274914"/>
          </a:xfrm>
          <a:prstGeom prst="blockArc">
            <a:avLst>
              <a:gd name="adj1" fmla="val 11091293"/>
              <a:gd name="adj2" fmla="val 569901"/>
              <a:gd name="adj3" fmla="val 27181"/>
            </a:avLst>
          </a:pr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"/>
          <p:cNvSpPr/>
          <p:nvPr/>
        </p:nvSpPr>
        <p:spPr>
          <a:xfrm>
            <a:off x="2707552" y="3911806"/>
            <a:ext cx="5509347" cy="899538"/>
          </a:xfrm>
          <a:prstGeom prst="rect">
            <a:avLst/>
          </a:pr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media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industry</a:t>
            </a:r>
            <a:endParaRPr lang="en-GB" sz="2000" dirty="0"/>
          </a:p>
        </p:txBody>
      </p:sp>
      <p:sp>
        <p:nvSpPr>
          <p:cNvPr id="101" name="Google Shape;101;p1"/>
          <p:cNvSpPr/>
          <p:nvPr/>
        </p:nvSpPr>
        <p:spPr>
          <a:xfrm>
            <a:off x="1187544" y="4125957"/>
            <a:ext cx="1214980" cy="1304869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"/>
          <p:cNvSpPr/>
          <p:nvPr/>
        </p:nvSpPr>
        <p:spPr>
          <a:xfrm>
            <a:off x="1340003" y="4329228"/>
            <a:ext cx="907420" cy="92391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"/>
          <p:cNvSpPr/>
          <p:nvPr/>
        </p:nvSpPr>
        <p:spPr>
          <a:xfrm>
            <a:off x="4932139" y="8532118"/>
            <a:ext cx="1214980" cy="1304869"/>
          </a:xfrm>
          <a:prstGeom prst="ellipse">
            <a:avLst/>
          </a:prstGeom>
          <a:solidFill>
            <a:srgbClr val="FF0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"/>
          <p:cNvSpPr/>
          <p:nvPr/>
        </p:nvSpPr>
        <p:spPr>
          <a:xfrm>
            <a:off x="5148163" y="8748142"/>
            <a:ext cx="780375" cy="903301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"/>
          <p:cNvSpPr/>
          <p:nvPr/>
        </p:nvSpPr>
        <p:spPr>
          <a:xfrm>
            <a:off x="7308403" y="12996614"/>
            <a:ext cx="1214980" cy="130486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"/>
          <p:cNvSpPr/>
          <p:nvPr/>
        </p:nvSpPr>
        <p:spPr>
          <a:xfrm>
            <a:off x="7452419" y="13212638"/>
            <a:ext cx="841075" cy="903301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"/>
          <p:cNvSpPr/>
          <p:nvPr/>
        </p:nvSpPr>
        <p:spPr>
          <a:xfrm>
            <a:off x="1355840" y="1755875"/>
            <a:ext cx="6023138" cy="852696"/>
          </a:xfrm>
          <a:prstGeom prst="rect">
            <a:avLst/>
          </a:pr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"/>
          <p:cNvSpPr/>
          <p:nvPr/>
        </p:nvSpPr>
        <p:spPr>
          <a:xfrm>
            <a:off x="7989190" y="2150926"/>
            <a:ext cx="1214980" cy="130486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"/>
          <p:cNvSpPr/>
          <p:nvPr/>
        </p:nvSpPr>
        <p:spPr>
          <a:xfrm>
            <a:off x="8183216" y="2354279"/>
            <a:ext cx="841075" cy="903301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"/>
          <p:cNvSpPr/>
          <p:nvPr/>
        </p:nvSpPr>
        <p:spPr>
          <a:xfrm rot="-5400000">
            <a:off x="371486" y="1787600"/>
            <a:ext cx="1231914" cy="806932"/>
          </a:xfrm>
          <a:prstGeom prst="triangle">
            <a:avLst>
              <a:gd name="adj" fmla="val 50000"/>
            </a:avLst>
          </a:pr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"/>
          <p:cNvSpPr txBox="1"/>
          <p:nvPr/>
        </p:nvSpPr>
        <p:spPr>
          <a:xfrm>
            <a:off x="7524427" y="13212638"/>
            <a:ext cx="841074" cy="827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 dirty="0"/>
          </a:p>
        </p:txBody>
      </p:sp>
      <p:sp>
        <p:nvSpPr>
          <p:cNvPr id="112" name="Google Shape;112;p1"/>
          <p:cNvSpPr txBox="1"/>
          <p:nvPr/>
        </p:nvSpPr>
        <p:spPr>
          <a:xfrm>
            <a:off x="5148163" y="8748142"/>
            <a:ext cx="841074" cy="827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endParaRPr dirty="0"/>
          </a:p>
        </p:txBody>
      </p:sp>
      <p:sp>
        <p:nvSpPr>
          <p:cNvPr id="113" name="Google Shape;113;p1"/>
          <p:cNvSpPr txBox="1"/>
          <p:nvPr/>
        </p:nvSpPr>
        <p:spPr>
          <a:xfrm>
            <a:off x="1388720" y="4328233"/>
            <a:ext cx="841074" cy="827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 dirty="0"/>
          </a:p>
        </p:txBody>
      </p:sp>
      <p:sp>
        <p:nvSpPr>
          <p:cNvPr id="114" name="Google Shape;114;p1"/>
          <p:cNvSpPr txBox="1"/>
          <p:nvPr/>
        </p:nvSpPr>
        <p:spPr>
          <a:xfrm>
            <a:off x="8183437" y="2382581"/>
            <a:ext cx="841074" cy="827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r>
            <a:endParaRPr dirty="0"/>
          </a:p>
        </p:txBody>
      </p:sp>
      <p:sp>
        <p:nvSpPr>
          <p:cNvPr id="115" name="Google Shape;115;p1"/>
          <p:cNvSpPr/>
          <p:nvPr/>
        </p:nvSpPr>
        <p:spPr>
          <a:xfrm>
            <a:off x="8237755" y="15318542"/>
            <a:ext cx="1214980" cy="130486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"/>
          <p:cNvSpPr/>
          <p:nvPr/>
        </p:nvSpPr>
        <p:spPr>
          <a:xfrm>
            <a:off x="8441836" y="15517880"/>
            <a:ext cx="841075" cy="903301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"/>
          <p:cNvSpPr txBox="1"/>
          <p:nvPr/>
        </p:nvSpPr>
        <p:spPr>
          <a:xfrm>
            <a:off x="8464596" y="15387091"/>
            <a:ext cx="841074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/>
          </a:p>
        </p:txBody>
      </p:sp>
      <p:cxnSp>
        <p:nvCxnSpPr>
          <p:cNvPr id="118" name="Google Shape;118;p1"/>
          <p:cNvCxnSpPr/>
          <p:nvPr/>
        </p:nvCxnSpPr>
        <p:spPr>
          <a:xfrm>
            <a:off x="5004978" y="15643695"/>
            <a:ext cx="0" cy="576464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0" name="Google Shape;120;p1"/>
          <p:cNvCxnSpPr/>
          <p:nvPr/>
        </p:nvCxnSpPr>
        <p:spPr>
          <a:xfrm flipH="1">
            <a:off x="4652390" y="8885662"/>
            <a:ext cx="14490" cy="626603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1" name="Google Shape;121;p1"/>
          <p:cNvSpPr txBox="1"/>
          <p:nvPr/>
        </p:nvSpPr>
        <p:spPr>
          <a:xfrm>
            <a:off x="755675" y="15012838"/>
            <a:ext cx="2038569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 </a:t>
            </a:r>
            <a:r>
              <a:rPr lang="en-GB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Graphics</a:t>
            </a:r>
            <a:endParaRPr sz="2000" dirty="0"/>
          </a:p>
        </p:txBody>
      </p:sp>
      <p:sp>
        <p:nvSpPr>
          <p:cNvPr id="123" name="Google Shape;123;p1"/>
          <p:cNvSpPr txBox="1"/>
          <p:nvPr/>
        </p:nvSpPr>
        <p:spPr>
          <a:xfrm>
            <a:off x="3635995" y="13500670"/>
            <a:ext cx="1380089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Scratch</a:t>
            </a:r>
            <a:endParaRPr sz="2000" dirty="0">
              <a:solidFill>
                <a:schemeClr val="bg1"/>
              </a:solidFill>
            </a:endParaRPr>
          </a:p>
        </p:txBody>
      </p:sp>
      <p:sp>
        <p:nvSpPr>
          <p:cNvPr id="127" name="Google Shape;127;p1"/>
          <p:cNvSpPr/>
          <p:nvPr/>
        </p:nvSpPr>
        <p:spPr>
          <a:xfrm rot="4327164">
            <a:off x="8120570" y="12213795"/>
            <a:ext cx="1745488" cy="707846"/>
          </a:xfrm>
          <a:custGeom>
            <a:avLst/>
            <a:gdLst/>
            <a:ahLst/>
            <a:cxnLst/>
            <a:rect l="l" t="t" r="r" b="b"/>
            <a:pathLst>
              <a:path w="1601694" h="644502" extrusionOk="0">
                <a:moveTo>
                  <a:pt x="0" y="72675"/>
                </a:moveTo>
                <a:cubicBezTo>
                  <a:pt x="483562" y="48450"/>
                  <a:pt x="852422" y="529001"/>
                  <a:pt x="1450686" y="0"/>
                </a:cubicBezTo>
                <a:lnTo>
                  <a:pt x="1601694" y="644502"/>
                </a:lnTo>
                <a:lnTo>
                  <a:pt x="33049" y="644502"/>
                </a:lnTo>
                <a:lnTo>
                  <a:pt x="0" y="72675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Understanding Computers</a:t>
            </a:r>
            <a:endParaRPr sz="2000" dirty="0"/>
          </a:p>
        </p:txBody>
      </p:sp>
      <p:sp>
        <p:nvSpPr>
          <p:cNvPr id="131" name="Google Shape;131;p1"/>
          <p:cNvSpPr txBox="1"/>
          <p:nvPr/>
        </p:nvSpPr>
        <p:spPr>
          <a:xfrm>
            <a:off x="4932139" y="11268422"/>
            <a:ext cx="1573572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Animation</a:t>
            </a:r>
            <a:endParaRPr sz="2000" dirty="0"/>
          </a:p>
        </p:txBody>
      </p:sp>
      <p:sp>
        <p:nvSpPr>
          <p:cNvPr id="141" name="Google Shape;141;p1"/>
          <p:cNvSpPr txBox="1"/>
          <p:nvPr/>
        </p:nvSpPr>
        <p:spPr>
          <a:xfrm>
            <a:off x="4029408" y="1918613"/>
            <a:ext cx="3884336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Digital interactive media</a:t>
            </a:r>
            <a:endParaRPr sz="2000" dirty="0"/>
          </a:p>
        </p:txBody>
      </p:sp>
      <p:sp>
        <p:nvSpPr>
          <p:cNvPr id="164" name="Google Shape;164;p1"/>
          <p:cNvSpPr txBox="1"/>
          <p:nvPr/>
        </p:nvSpPr>
        <p:spPr>
          <a:xfrm>
            <a:off x="5893238" y="601579"/>
            <a:ext cx="184731" cy="423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5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1"/>
          <p:cNvSpPr txBox="1"/>
          <p:nvPr/>
        </p:nvSpPr>
        <p:spPr>
          <a:xfrm>
            <a:off x="2037359" y="135420"/>
            <a:ext cx="5974516" cy="1077178"/>
          </a:xfrm>
          <a:prstGeom prst="rect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i="1" dirty="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Computing and Creative </a:t>
            </a:r>
            <a:r>
              <a:rPr lang="en-GB" sz="3200" i="1" dirty="0" err="1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iMedia</a:t>
            </a:r>
            <a:r>
              <a:rPr lang="en-GB" sz="3200" i="1" dirty="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 Curriculum Map</a:t>
            </a:r>
            <a:endParaRPr dirty="0"/>
          </a:p>
        </p:txBody>
      </p:sp>
      <p:sp>
        <p:nvSpPr>
          <p:cNvPr id="166" name="Google Shape;166;p1"/>
          <p:cNvSpPr/>
          <p:nvPr/>
        </p:nvSpPr>
        <p:spPr>
          <a:xfrm>
            <a:off x="4860131" y="16597014"/>
            <a:ext cx="3768484" cy="577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Question: Does formatting make a document outstanding?  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Exploring formatting styles and techniques- Pupils create and analyse a wide variety of formatting styles.</a:t>
            </a:r>
            <a:endParaRPr sz="1200" dirty="0"/>
          </a:p>
        </p:txBody>
      </p:sp>
      <p:sp>
        <p:nvSpPr>
          <p:cNvPr id="167" name="Google Shape;167;p1"/>
          <p:cNvSpPr/>
          <p:nvPr/>
        </p:nvSpPr>
        <p:spPr>
          <a:xfrm>
            <a:off x="3996035" y="11988502"/>
            <a:ext cx="2664296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Question: How important is understanding binary?                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Exploring the requirement of data to be stored as binary and the usefulness of this. </a:t>
            </a:r>
            <a:endParaRPr dirty="0"/>
          </a:p>
        </p:txBody>
      </p:sp>
      <p:sp>
        <p:nvSpPr>
          <p:cNvPr id="169" name="Google Shape;169;p1"/>
          <p:cNvSpPr/>
          <p:nvPr/>
        </p:nvSpPr>
        <p:spPr>
          <a:xfrm>
            <a:off x="251619" y="3275534"/>
            <a:ext cx="1245030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Question: What are the client requirements: Students to create their own requirements.</a:t>
            </a:r>
          </a:p>
        </p:txBody>
      </p:sp>
      <p:sp>
        <p:nvSpPr>
          <p:cNvPr id="170" name="Google Shape;170;p1"/>
          <p:cNvSpPr/>
          <p:nvPr/>
        </p:nvSpPr>
        <p:spPr>
          <a:xfrm>
            <a:off x="6342738" y="2628736"/>
            <a:ext cx="1774379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Question: What are the technical element of medias?    </a:t>
            </a:r>
            <a:r>
              <a:rPr lang="en-GB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R094:– Students to have experimentation throughout the analysis of this</a:t>
            </a:r>
            <a:endParaRPr sz="1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"/>
          <p:cNvSpPr/>
          <p:nvPr/>
        </p:nvSpPr>
        <p:spPr>
          <a:xfrm>
            <a:off x="3708003" y="1259310"/>
            <a:ext cx="485775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Question: How is digital media implementing into our society?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R097: Understanding interactive media- wider society links.  </a:t>
            </a:r>
            <a:endParaRPr dirty="0"/>
          </a:p>
        </p:txBody>
      </p:sp>
      <p:sp>
        <p:nvSpPr>
          <p:cNvPr id="172" name="Google Shape;172;p1"/>
          <p:cNvSpPr/>
          <p:nvPr/>
        </p:nvSpPr>
        <p:spPr>
          <a:xfrm>
            <a:off x="3223658" y="3181346"/>
            <a:ext cx="2311789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Question: What roles are available in the media industry?   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R093: Exploring the requirements and roles</a:t>
            </a:r>
            <a:endParaRPr dirty="0"/>
          </a:p>
        </p:txBody>
      </p:sp>
      <p:sp>
        <p:nvSpPr>
          <p:cNvPr id="173" name="Google Shape;173;p1"/>
          <p:cNvSpPr/>
          <p:nvPr/>
        </p:nvSpPr>
        <p:spPr>
          <a:xfrm>
            <a:off x="11750" y="16597014"/>
            <a:ext cx="3553221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Question:  How can a creator use purpose to create a product</a:t>
            </a:r>
            <a:r>
              <a:rPr lang="en-GB" sz="10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                                      </a:t>
            </a:r>
            <a:endParaRPr sz="11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r>
              <a:rPr lang="en-GB" sz="10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sing software to create a movie poster that will be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linked to a specific purpose</a:t>
            </a:r>
            <a:endParaRPr sz="1100" dirty="0"/>
          </a:p>
        </p:txBody>
      </p:sp>
      <p:sp>
        <p:nvSpPr>
          <p:cNvPr id="174" name="Google Shape;174;p1"/>
          <p:cNvSpPr/>
          <p:nvPr/>
        </p:nvSpPr>
        <p:spPr>
          <a:xfrm>
            <a:off x="5559177" y="9844566"/>
            <a:ext cx="4136721" cy="600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Question: How secure is our data?                   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Security issues to be explored and a variety of preventive techniques. 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Being able to give secure advice of how to protect data. </a:t>
            </a:r>
            <a:endParaRPr dirty="0"/>
          </a:p>
        </p:txBody>
      </p:sp>
      <p:sp>
        <p:nvSpPr>
          <p:cNvPr id="188" name="Google Shape;188;p1"/>
          <p:cNvSpPr txBox="1"/>
          <p:nvPr/>
        </p:nvSpPr>
        <p:spPr>
          <a:xfrm>
            <a:off x="2555875" y="15084846"/>
            <a:ext cx="1167307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rgbClr val="FE5E00"/>
                </a:solidFill>
                <a:latin typeface="Calibri"/>
                <a:ea typeface="Calibri"/>
                <a:cs typeface="Calibri"/>
                <a:sym typeface="Calibri"/>
              </a:rPr>
              <a:t>Creative Media</a:t>
            </a:r>
            <a:endParaRPr dirty="0"/>
          </a:p>
        </p:txBody>
      </p:sp>
      <p:sp>
        <p:nvSpPr>
          <p:cNvPr id="189" name="Google Shape;189;p1"/>
          <p:cNvSpPr txBox="1"/>
          <p:nvPr/>
        </p:nvSpPr>
        <p:spPr>
          <a:xfrm>
            <a:off x="6444307" y="12924606"/>
            <a:ext cx="1888659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rgbClr val="FE5E00"/>
                </a:solidFill>
                <a:latin typeface="Calibri"/>
                <a:ea typeface="Calibri"/>
                <a:cs typeface="Calibri"/>
                <a:sym typeface="Calibri"/>
              </a:rPr>
              <a:t>Maths- Addition </a:t>
            </a:r>
            <a:endParaRPr dirty="0"/>
          </a:p>
        </p:txBody>
      </p:sp>
      <p:sp>
        <p:nvSpPr>
          <p:cNvPr id="196" name="Google Shape;196;p1"/>
          <p:cNvSpPr txBox="1"/>
          <p:nvPr/>
        </p:nvSpPr>
        <p:spPr>
          <a:xfrm>
            <a:off x="3419971" y="16597014"/>
            <a:ext cx="1440160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Using a search engine</a:t>
            </a:r>
            <a:endParaRPr dirty="0"/>
          </a:p>
        </p:txBody>
      </p:sp>
      <p:sp>
        <p:nvSpPr>
          <p:cNvPr id="200" name="Google Shape;200;p1"/>
          <p:cNvSpPr txBox="1"/>
          <p:nvPr/>
        </p:nvSpPr>
        <p:spPr>
          <a:xfrm>
            <a:off x="2123827" y="14364766"/>
            <a:ext cx="1741054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rgbClr val="FE5E00"/>
                </a:solidFill>
                <a:latin typeface="Calibri"/>
                <a:cs typeface="Calibri"/>
                <a:sym typeface="Calibri"/>
              </a:rPr>
              <a:t>Maths- Arithmetic operations</a:t>
            </a:r>
            <a:endParaRPr dirty="0"/>
          </a:p>
        </p:txBody>
      </p:sp>
      <p:sp>
        <p:nvSpPr>
          <p:cNvPr id="201" name="Google Shape;201;p1"/>
          <p:cNvSpPr txBox="1"/>
          <p:nvPr/>
        </p:nvSpPr>
        <p:spPr>
          <a:xfrm>
            <a:off x="5076155" y="14148742"/>
            <a:ext cx="104387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Sequencing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rgbClr val="FF00FF"/>
                </a:solidFill>
                <a:latin typeface="Calibri"/>
                <a:cs typeface="Calibri"/>
                <a:sym typeface="Calibri"/>
              </a:rPr>
              <a:t>Block-Based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2" name="Google Shape;202;p1"/>
          <p:cNvSpPr txBox="1"/>
          <p:nvPr/>
        </p:nvSpPr>
        <p:spPr>
          <a:xfrm>
            <a:off x="539651" y="16092958"/>
            <a:ext cx="1751550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GB" sz="1100" b="1" dirty="0">
                <a:solidFill>
                  <a:srgbClr val="00B050"/>
                </a:solidFill>
                <a:latin typeface="Calibri"/>
                <a:cs typeface="Calibri"/>
                <a:sym typeface="Calibri"/>
              </a:rPr>
              <a:t>Creation of a product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GB" sz="1100" b="1" dirty="0">
                <a:solidFill>
                  <a:srgbClr val="00B050"/>
                </a:solidFill>
                <a:latin typeface="Calibri"/>
                <a:cs typeface="Calibri"/>
                <a:sym typeface="Calibri"/>
              </a:rPr>
              <a:t>Reviewing a product</a:t>
            </a:r>
            <a:endParaRPr dirty="0"/>
          </a:p>
        </p:txBody>
      </p:sp>
      <p:sp>
        <p:nvSpPr>
          <p:cNvPr id="206" name="Google Shape;206;p1"/>
          <p:cNvSpPr/>
          <p:nvPr/>
        </p:nvSpPr>
        <p:spPr>
          <a:xfrm>
            <a:off x="1115715" y="12636574"/>
            <a:ext cx="3168352" cy="600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Question: How does block-based coding support advanced programming skills? </a:t>
            </a:r>
            <a:r>
              <a:rPr lang="en-GB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Transferable skills: Students will understand the foundation of coding. </a:t>
            </a:r>
            <a:endParaRPr dirty="0"/>
          </a:p>
        </p:txBody>
      </p:sp>
      <p:sp>
        <p:nvSpPr>
          <p:cNvPr id="225" name="Google Shape;225;p1"/>
          <p:cNvSpPr txBox="1"/>
          <p:nvPr/>
        </p:nvSpPr>
        <p:spPr>
          <a:xfrm>
            <a:off x="7668443" y="14868822"/>
            <a:ext cx="1269469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Formatting</a:t>
            </a:r>
            <a:endParaRPr dirty="0"/>
          </a:p>
        </p:txBody>
      </p:sp>
      <p:sp>
        <p:nvSpPr>
          <p:cNvPr id="226" name="Google Shape;226;p1"/>
          <p:cNvSpPr txBox="1"/>
          <p:nvPr/>
        </p:nvSpPr>
        <p:spPr>
          <a:xfrm>
            <a:off x="5220171" y="14940830"/>
            <a:ext cx="1602054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Animation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rgbClr val="FF00FF"/>
                </a:solidFill>
                <a:latin typeface="Calibri"/>
                <a:cs typeface="Calibri"/>
                <a:sym typeface="Calibri"/>
              </a:rPr>
              <a:t>Transition</a:t>
            </a:r>
            <a:endParaRPr dirty="0"/>
          </a:p>
        </p:txBody>
      </p:sp>
      <p:sp>
        <p:nvSpPr>
          <p:cNvPr id="229" name="Google Shape;229;p1"/>
          <p:cNvSpPr txBox="1"/>
          <p:nvPr/>
        </p:nvSpPr>
        <p:spPr>
          <a:xfrm>
            <a:off x="8573471" y="10908382"/>
            <a:ext cx="1146792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Binary addition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Convergence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1" name="Google Shape;231;p1"/>
          <p:cNvSpPr txBox="1"/>
          <p:nvPr/>
        </p:nvSpPr>
        <p:spPr>
          <a:xfrm>
            <a:off x="7092379" y="10620350"/>
            <a:ext cx="2266967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Health and safety, Providing justification</a:t>
            </a:r>
            <a:endParaRPr dirty="0"/>
          </a:p>
        </p:txBody>
      </p:sp>
      <p:sp>
        <p:nvSpPr>
          <p:cNvPr id="259" name="Google Shape;259;p1"/>
          <p:cNvSpPr txBox="1"/>
          <p:nvPr/>
        </p:nvSpPr>
        <p:spPr>
          <a:xfrm>
            <a:off x="2699891" y="11988502"/>
            <a:ext cx="1549789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Editing, Digital media </a:t>
            </a:r>
            <a:endParaRPr dirty="0"/>
          </a:p>
        </p:txBody>
      </p:sp>
      <p:sp>
        <p:nvSpPr>
          <p:cNvPr id="294" name="Google Shape;294;p1"/>
          <p:cNvSpPr txBox="1"/>
          <p:nvPr/>
        </p:nvSpPr>
        <p:spPr>
          <a:xfrm>
            <a:off x="2731088" y="3016555"/>
            <a:ext cx="2221745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rgbClr val="00B050"/>
                </a:solidFill>
                <a:latin typeface="Calibri"/>
                <a:cs typeface="Calibri"/>
                <a:sym typeface="Calibri"/>
              </a:rPr>
              <a:t>Roles/ Media evolution</a:t>
            </a:r>
            <a:endParaRPr dirty="0"/>
          </a:p>
        </p:txBody>
      </p:sp>
      <p:sp>
        <p:nvSpPr>
          <p:cNvPr id="295" name="Google Shape;295;p1"/>
          <p:cNvSpPr txBox="1"/>
          <p:nvPr/>
        </p:nvSpPr>
        <p:spPr>
          <a:xfrm>
            <a:off x="5398923" y="2705505"/>
            <a:ext cx="966931" cy="1154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Analysis.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Debating skills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Verbal reasoning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96;p1"/>
          <p:cNvSpPr txBox="1"/>
          <p:nvPr/>
        </p:nvSpPr>
        <p:spPr>
          <a:xfrm>
            <a:off x="2187482" y="3146510"/>
            <a:ext cx="872355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Honesty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Kindness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Forgiveness</a:t>
            </a:r>
            <a:endParaRPr dirty="0"/>
          </a:p>
        </p:txBody>
      </p:sp>
      <p:sp>
        <p:nvSpPr>
          <p:cNvPr id="303" name="Google Shape;303;p1"/>
          <p:cNvSpPr/>
          <p:nvPr/>
        </p:nvSpPr>
        <p:spPr>
          <a:xfrm>
            <a:off x="8316515" y="1547342"/>
            <a:ext cx="1099279" cy="600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Creating products for a purpose</a:t>
            </a:r>
            <a:endParaRPr sz="1100" b="1" dirty="0">
              <a:solidFill>
                <a:srgbClr val="FF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1"/>
          <p:cNvSpPr/>
          <p:nvPr/>
        </p:nvSpPr>
        <p:spPr>
          <a:xfrm>
            <a:off x="118044" y="446785"/>
            <a:ext cx="155135" cy="135768"/>
          </a:xfrm>
          <a:prstGeom prst="rect">
            <a:avLst/>
          </a:prstGeom>
          <a:solidFill>
            <a:srgbClr val="00FF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1"/>
          <p:cNvSpPr/>
          <p:nvPr/>
        </p:nvSpPr>
        <p:spPr>
          <a:xfrm>
            <a:off x="122094" y="266096"/>
            <a:ext cx="155135" cy="135768"/>
          </a:xfrm>
          <a:prstGeom prst="rect">
            <a:avLst/>
          </a:prstGeom>
          <a:solidFill>
            <a:srgbClr val="FFC0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1"/>
          <p:cNvSpPr/>
          <p:nvPr/>
        </p:nvSpPr>
        <p:spPr>
          <a:xfrm>
            <a:off x="115009" y="628787"/>
            <a:ext cx="155135" cy="135768"/>
          </a:xfrm>
          <a:prstGeom prst="rect">
            <a:avLst/>
          </a:prstGeom>
          <a:solidFill>
            <a:srgbClr val="FF00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1"/>
          <p:cNvSpPr txBox="1"/>
          <p:nvPr/>
        </p:nvSpPr>
        <p:spPr>
          <a:xfrm>
            <a:off x="291438" y="46078"/>
            <a:ext cx="2431619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Technical Knowledge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Cross Curricular Links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Assessment Points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Subject Specific Skills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CEIAG Links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Underlined</a:t>
            </a:r>
            <a:r>
              <a:rPr lang="en-GB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Deeper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development of earlier skills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/ knowledge</a:t>
            </a:r>
            <a:endParaRPr dirty="0"/>
          </a:p>
        </p:txBody>
      </p:sp>
      <p:sp>
        <p:nvSpPr>
          <p:cNvPr id="330" name="Google Shape;330;p1"/>
          <p:cNvSpPr txBox="1"/>
          <p:nvPr/>
        </p:nvSpPr>
        <p:spPr>
          <a:xfrm>
            <a:off x="1033220" y="1809886"/>
            <a:ext cx="2501006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Progression to next stage of learning: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 Level ICT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Extended diploma IT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Level 3 Creative media</a:t>
            </a:r>
            <a:endParaRPr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747F19D-87CD-4552-BCA7-9E2E13F40A20}"/>
              </a:ext>
            </a:extLst>
          </p:cNvPr>
          <p:cNvSpPr/>
          <p:nvPr/>
        </p:nvSpPr>
        <p:spPr>
          <a:xfrm>
            <a:off x="111140" y="820955"/>
            <a:ext cx="155135" cy="1194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F4C3A9C6-B30D-E185-C6F0-7CC993D73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8273" y="226803"/>
            <a:ext cx="1293686" cy="72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icrosoft Office Professional 2021 Review | PCMag">
            <a:extLst>
              <a:ext uri="{FF2B5EF4-FFF2-40B4-BE49-F238E27FC236}">
                <a16:creationId xmlns:a16="http://schemas.microsoft.com/office/drawing/2014/main" id="{BBF9072F-0185-39EE-EBE7-D4CB7FEEA8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863" y="15598694"/>
            <a:ext cx="1199639" cy="674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Eng:Scratch Cat - Test-Scratch-Wiki">
            <a:extLst>
              <a:ext uri="{FF2B5EF4-FFF2-40B4-BE49-F238E27FC236}">
                <a16:creationId xmlns:a16="http://schemas.microsoft.com/office/drawing/2014/main" id="{E353D5B7-EFE4-7695-1C6C-6AC49C0B0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179" y="13284646"/>
            <a:ext cx="875083" cy="875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Graphical user interface&#10;&#10;Description automatically generated">
            <a:extLst>
              <a:ext uri="{FF2B5EF4-FFF2-40B4-BE49-F238E27FC236}">
                <a16:creationId xmlns:a16="http://schemas.microsoft.com/office/drawing/2014/main" id="{957C6BE3-39FF-DEFF-6536-62CA132C812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51" t="38413" r="69660" b="36866"/>
          <a:stretch/>
        </p:blipFill>
        <p:spPr>
          <a:xfrm>
            <a:off x="8316515" y="3419550"/>
            <a:ext cx="683670" cy="790297"/>
          </a:xfrm>
          <a:prstGeom prst="rect">
            <a:avLst/>
          </a:prstGeom>
        </p:spPr>
      </p:pic>
      <p:sp>
        <p:nvSpPr>
          <p:cNvPr id="13" name="Google Shape;308;p1">
            <a:extLst>
              <a:ext uri="{FF2B5EF4-FFF2-40B4-BE49-F238E27FC236}">
                <a16:creationId xmlns:a16="http://schemas.microsoft.com/office/drawing/2014/main" id="{E8728E08-7487-6443-FB75-DFAA8DF8B9B7}"/>
              </a:ext>
            </a:extLst>
          </p:cNvPr>
          <p:cNvSpPr/>
          <p:nvPr/>
        </p:nvSpPr>
        <p:spPr>
          <a:xfrm>
            <a:off x="125657" y="123749"/>
            <a:ext cx="155134" cy="119478"/>
          </a:xfrm>
          <a:prstGeom prst="rect">
            <a:avLst/>
          </a:prstGeom>
          <a:solidFill>
            <a:srgbClr val="FF00FF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5543" tIns="17767" rIns="35543" bIns="17767" anchor="ctr" anchorCtr="0">
            <a:noAutofit/>
          </a:bodyPr>
          <a:lstStyle/>
          <a:p>
            <a:pPr algn="ctr"/>
            <a:endParaRPr sz="83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94;p1">
            <a:extLst>
              <a:ext uri="{FF2B5EF4-FFF2-40B4-BE49-F238E27FC236}">
                <a16:creationId xmlns:a16="http://schemas.microsoft.com/office/drawing/2014/main" id="{F38DD63C-D588-39B0-B02A-13324E5899AC}"/>
              </a:ext>
            </a:extLst>
          </p:cNvPr>
          <p:cNvSpPr/>
          <p:nvPr/>
        </p:nvSpPr>
        <p:spPr>
          <a:xfrm>
            <a:off x="6156275" y="14796814"/>
            <a:ext cx="2581008" cy="1000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100"/>
            </a:pPr>
            <a:r>
              <a:rPr lang="en-GB" sz="11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Providing justification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100"/>
            </a:pPr>
            <a:r>
              <a:rPr lang="en-GB" sz="11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Creation of a product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100"/>
            </a:pPr>
            <a:r>
              <a:rPr lang="en-GB" sz="11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Implementing format</a:t>
            </a:r>
          </a:p>
          <a:p>
            <a:pPr marL="0" marR="0" lvl="0" indent="-69850" algn="l" rtl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100"/>
              <a:buFont typeface="Noto Sans Symbols"/>
              <a:buChar char="▪"/>
            </a:pP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96;p1">
            <a:extLst>
              <a:ext uri="{FF2B5EF4-FFF2-40B4-BE49-F238E27FC236}">
                <a16:creationId xmlns:a16="http://schemas.microsoft.com/office/drawing/2014/main" id="{82567069-A3F9-E8AA-639B-EC13C680E105}"/>
              </a:ext>
            </a:extLst>
          </p:cNvPr>
          <p:cNvSpPr txBox="1"/>
          <p:nvPr/>
        </p:nvSpPr>
        <p:spPr>
          <a:xfrm>
            <a:off x="683667" y="13356654"/>
            <a:ext cx="1169485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Ordering of instructions</a:t>
            </a:r>
            <a:endParaRPr dirty="0"/>
          </a:p>
        </p:txBody>
      </p:sp>
      <p:sp>
        <p:nvSpPr>
          <p:cNvPr id="15" name="Google Shape;196;p1">
            <a:extLst>
              <a:ext uri="{FF2B5EF4-FFF2-40B4-BE49-F238E27FC236}">
                <a16:creationId xmlns:a16="http://schemas.microsoft.com/office/drawing/2014/main" id="{9435F909-19C2-AE6B-D52B-D2E3978604BB}"/>
              </a:ext>
            </a:extLst>
          </p:cNvPr>
          <p:cNvSpPr txBox="1"/>
          <p:nvPr/>
        </p:nvSpPr>
        <p:spPr>
          <a:xfrm>
            <a:off x="3347963" y="14220750"/>
            <a:ext cx="2088232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Formatting, Calculations, Formulas</a:t>
            </a:r>
            <a:endParaRPr dirty="0"/>
          </a:p>
        </p:txBody>
      </p:sp>
      <p:sp>
        <p:nvSpPr>
          <p:cNvPr id="41" name="Google Shape;191;p1">
            <a:extLst>
              <a:ext uri="{FF2B5EF4-FFF2-40B4-BE49-F238E27FC236}">
                <a16:creationId xmlns:a16="http://schemas.microsoft.com/office/drawing/2014/main" id="{6D777D8C-F373-2EC9-63D7-8228886472E1}"/>
              </a:ext>
            </a:extLst>
          </p:cNvPr>
          <p:cNvSpPr/>
          <p:nvPr/>
        </p:nvSpPr>
        <p:spPr>
          <a:xfrm>
            <a:off x="6588323" y="11916494"/>
            <a:ext cx="1554685" cy="600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Problem solving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Conversions of binary numbers</a:t>
            </a:r>
            <a:endParaRPr sz="20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210;p1">
            <a:extLst>
              <a:ext uri="{FF2B5EF4-FFF2-40B4-BE49-F238E27FC236}">
                <a16:creationId xmlns:a16="http://schemas.microsoft.com/office/drawing/2014/main" id="{8A10CE3F-2AC3-7943-CF0D-F19FA6911483}"/>
              </a:ext>
            </a:extLst>
          </p:cNvPr>
          <p:cNvSpPr txBox="1"/>
          <p:nvPr/>
        </p:nvSpPr>
        <p:spPr>
          <a:xfrm>
            <a:off x="6588323" y="12492558"/>
            <a:ext cx="2126367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Elements of the computer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Problem solving</a:t>
            </a:r>
          </a:p>
        </p:txBody>
      </p:sp>
      <p:sp>
        <p:nvSpPr>
          <p:cNvPr id="4" name="Google Shape;141;p1">
            <a:extLst>
              <a:ext uri="{FF2B5EF4-FFF2-40B4-BE49-F238E27FC236}">
                <a16:creationId xmlns:a16="http://schemas.microsoft.com/office/drawing/2014/main" id="{B6FC6502-4D71-9839-FE6B-3AF6292A2032}"/>
              </a:ext>
            </a:extLst>
          </p:cNvPr>
          <p:cNvSpPr txBox="1"/>
          <p:nvPr/>
        </p:nvSpPr>
        <p:spPr>
          <a:xfrm rot="21197125">
            <a:off x="4896147" y="4128667"/>
            <a:ext cx="3884336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Identity and digital graphics</a:t>
            </a:r>
            <a:endParaRPr sz="2000" dirty="0"/>
          </a:p>
        </p:txBody>
      </p:sp>
      <p:sp>
        <p:nvSpPr>
          <p:cNvPr id="19" name="Google Shape;295;p1">
            <a:extLst>
              <a:ext uri="{FF2B5EF4-FFF2-40B4-BE49-F238E27FC236}">
                <a16:creationId xmlns:a16="http://schemas.microsoft.com/office/drawing/2014/main" id="{1BC27241-A3CD-25DE-60C3-981655A28AAC}"/>
              </a:ext>
            </a:extLst>
          </p:cNvPr>
          <p:cNvSpPr txBox="1"/>
          <p:nvPr/>
        </p:nvSpPr>
        <p:spPr>
          <a:xfrm>
            <a:off x="1296987" y="3291528"/>
            <a:ext cx="966931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Creation of a product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" name="Google Shape;294;p1">
            <a:extLst>
              <a:ext uri="{FF2B5EF4-FFF2-40B4-BE49-F238E27FC236}">
                <a16:creationId xmlns:a16="http://schemas.microsoft.com/office/drawing/2014/main" id="{D8FEE35F-208D-8361-CC49-EDCE7A0C2BE1}"/>
              </a:ext>
            </a:extLst>
          </p:cNvPr>
          <p:cNvSpPr txBox="1"/>
          <p:nvPr/>
        </p:nvSpPr>
        <p:spPr>
          <a:xfrm>
            <a:off x="6660331" y="3491558"/>
            <a:ext cx="2221745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rgbClr val="00B050"/>
                </a:solidFill>
                <a:latin typeface="Calibri"/>
                <a:cs typeface="Calibri"/>
                <a:sym typeface="Calibri"/>
              </a:rPr>
              <a:t>Implementation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rgbClr val="00B050"/>
                </a:solidFill>
                <a:latin typeface="Calibri"/>
                <a:cs typeface="Calibri"/>
                <a:sym typeface="Calibri"/>
              </a:rPr>
              <a:t>Creation of a product</a:t>
            </a:r>
            <a:endParaRPr dirty="0"/>
          </a:p>
        </p:txBody>
      </p:sp>
      <p:sp>
        <p:nvSpPr>
          <p:cNvPr id="25" name="Google Shape;208;p1">
            <a:extLst>
              <a:ext uri="{FF2B5EF4-FFF2-40B4-BE49-F238E27FC236}">
                <a16:creationId xmlns:a16="http://schemas.microsoft.com/office/drawing/2014/main" id="{9436E744-642D-2080-EC1A-C41B32108CED}"/>
              </a:ext>
            </a:extLst>
          </p:cNvPr>
          <p:cNvSpPr txBox="1"/>
          <p:nvPr/>
        </p:nvSpPr>
        <p:spPr>
          <a:xfrm>
            <a:off x="8964587" y="3569679"/>
            <a:ext cx="817708" cy="577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 dirty="0">
                <a:solidFill>
                  <a:srgbClr val="FE5E00"/>
                </a:solidFill>
                <a:latin typeface="Calibri"/>
                <a:ea typeface="Calibri"/>
                <a:cs typeface="Calibri"/>
                <a:sym typeface="Calibri"/>
              </a:rPr>
              <a:t>Science- testing, implement</a:t>
            </a:r>
          </a:p>
        </p:txBody>
      </p:sp>
      <p:sp>
        <p:nvSpPr>
          <p:cNvPr id="29" name="AutoShape 2" descr="Newspaper cartoon Vector Art Stock Images | Depositphotos">
            <a:extLst>
              <a:ext uri="{FF2B5EF4-FFF2-40B4-BE49-F238E27FC236}">
                <a16:creationId xmlns:a16="http://schemas.microsoft.com/office/drawing/2014/main" id="{5DC49613-CDEF-EB46-8AEB-414CDD24005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06938" y="86677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" name="AutoShape 4" descr="Newspaper cartoon Vector Art Stock Images | Depositphotos">
            <a:extLst>
              <a:ext uri="{FF2B5EF4-FFF2-40B4-BE49-F238E27FC236}">
                <a16:creationId xmlns:a16="http://schemas.microsoft.com/office/drawing/2014/main" id="{ADC47F96-67D4-5B5A-8ECD-143997FBA58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59338" y="88201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4" name="AutoShape 6" descr="Newspaper cartoon Vector Art Stock Images | Depositphotos">
            <a:extLst>
              <a:ext uri="{FF2B5EF4-FFF2-40B4-BE49-F238E27FC236}">
                <a16:creationId xmlns:a16="http://schemas.microsoft.com/office/drawing/2014/main" id="{BEB52075-C454-A4E2-1140-325429018D9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011738" y="89725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9" name="AutoShape 8" descr="Newspaper cartoon Vector Art Stock Images | Depositphotos">
            <a:extLst>
              <a:ext uri="{FF2B5EF4-FFF2-40B4-BE49-F238E27FC236}">
                <a16:creationId xmlns:a16="http://schemas.microsoft.com/office/drawing/2014/main" id="{00EF7695-44B7-D5EE-CD5D-EEC6D37CDA2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164138" y="91249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3" name="Google Shape;172;p1">
            <a:extLst>
              <a:ext uri="{FF2B5EF4-FFF2-40B4-BE49-F238E27FC236}">
                <a16:creationId xmlns:a16="http://schemas.microsoft.com/office/drawing/2014/main" id="{7EF81651-C139-DB75-CC21-89E600D0A52D}"/>
              </a:ext>
            </a:extLst>
          </p:cNvPr>
          <p:cNvSpPr/>
          <p:nvPr/>
        </p:nvSpPr>
        <p:spPr>
          <a:xfrm>
            <a:off x="4788123" y="4931718"/>
            <a:ext cx="4135130" cy="600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Question: What is the best way of planning digital media?   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R093: Students to analyse a range of media from a variety of companies. </a:t>
            </a:r>
            <a:endParaRPr dirty="0"/>
          </a:p>
        </p:txBody>
      </p:sp>
      <p:sp>
        <p:nvSpPr>
          <p:cNvPr id="45" name="AutoShape 14" descr="Seriously engaging animation, videos, infographics - Senate Media">
            <a:extLst>
              <a:ext uri="{FF2B5EF4-FFF2-40B4-BE49-F238E27FC236}">
                <a16:creationId xmlns:a16="http://schemas.microsoft.com/office/drawing/2014/main" id="{BC727765-CED2-7F04-F23C-FFBA3D773F2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16538" y="9277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40" name="Picture 16" descr="Media Guide: Autism and Language - What's the Right Word? - AsIAm.ie">
            <a:extLst>
              <a:ext uri="{FF2B5EF4-FFF2-40B4-BE49-F238E27FC236}">
                <a16:creationId xmlns:a16="http://schemas.microsoft.com/office/drawing/2014/main" id="{08305280-CA5B-FDFE-E5A1-50C6C8E6F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059" y="3995614"/>
            <a:ext cx="1023762" cy="682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2D Animation Online Training Courses | LinkedIn Learning, formerly Lynda.com">
            <a:extLst>
              <a:ext uri="{FF2B5EF4-FFF2-40B4-BE49-F238E27FC236}">
                <a16:creationId xmlns:a16="http://schemas.microsoft.com/office/drawing/2014/main" id="{D40B0AF0-7F60-48B0-9DD3-7EA468173F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963" y="1835374"/>
            <a:ext cx="1099452" cy="615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2" descr="Cartoon Phone Images – Browse 230,798 Stock Photos, Vectors, and Video |  Adobe Stock">
            <a:extLst>
              <a:ext uri="{FF2B5EF4-FFF2-40B4-BE49-F238E27FC236}">
                <a16:creationId xmlns:a16="http://schemas.microsoft.com/office/drawing/2014/main" id="{FC3552A3-4B59-80E9-ED33-323E8F0A2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411" y="1763366"/>
            <a:ext cx="739194" cy="799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2" name="Google Shape;196;p1">
            <a:extLst>
              <a:ext uri="{FF2B5EF4-FFF2-40B4-BE49-F238E27FC236}">
                <a16:creationId xmlns:a16="http://schemas.microsoft.com/office/drawing/2014/main" id="{99FD8889-93A4-CBB8-8255-368C92483542}"/>
              </a:ext>
            </a:extLst>
          </p:cNvPr>
          <p:cNvSpPr txBox="1"/>
          <p:nvPr/>
        </p:nvSpPr>
        <p:spPr>
          <a:xfrm>
            <a:off x="611659" y="15588902"/>
            <a:ext cx="1743231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Editing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Digital media</a:t>
            </a:r>
          </a:p>
        </p:txBody>
      </p:sp>
      <p:sp>
        <p:nvSpPr>
          <p:cNvPr id="260" name="Google Shape;201;p1">
            <a:extLst>
              <a:ext uri="{FF2B5EF4-FFF2-40B4-BE49-F238E27FC236}">
                <a16:creationId xmlns:a16="http://schemas.microsoft.com/office/drawing/2014/main" id="{821A9D3E-1001-AD6F-8F54-3B269A5A75D0}"/>
              </a:ext>
            </a:extLst>
          </p:cNvPr>
          <p:cNvSpPr txBox="1"/>
          <p:nvPr/>
        </p:nvSpPr>
        <p:spPr>
          <a:xfrm>
            <a:off x="26222" y="15012838"/>
            <a:ext cx="1368152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Vector/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rgbClr val="FF00FF"/>
                </a:solidFill>
                <a:latin typeface="Calibri"/>
                <a:cs typeface="Calibri"/>
                <a:sym typeface="Calibri"/>
              </a:rPr>
              <a:t>Bitmap graphics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6" name="Picture 25" descr="iStock-1191609321 (1).jpe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731" y="14004726"/>
            <a:ext cx="972107" cy="648071"/>
          </a:xfrm>
          <a:prstGeom prst="rect">
            <a:avLst/>
          </a:prstGeom>
        </p:spPr>
      </p:pic>
      <p:pic>
        <p:nvPicPr>
          <p:cNvPr id="261" name="Picture 26" descr="How Binary Numbers Work - Alpenglow Industries">
            <a:extLst>
              <a:ext uri="{FF2B5EF4-FFF2-40B4-BE49-F238E27FC236}">
                <a16:creationId xmlns:a16="http://schemas.microsoft.com/office/drawing/2014/main" id="{BDE10109-E6A0-477E-97F5-C452349473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50258">
            <a:off x="7928452" y="11413024"/>
            <a:ext cx="953468" cy="428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66" name="Google Shape;249;p1"/>
          <p:cNvSpPr/>
          <p:nvPr/>
        </p:nvSpPr>
        <p:spPr>
          <a:xfrm>
            <a:off x="2483867" y="10116294"/>
            <a:ext cx="2855217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Question: Can animation be used in all areas of the media?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Animation to advertise- Exploring the use of animation within the media. </a:t>
            </a:r>
            <a:endParaRPr sz="1100" dirty="0"/>
          </a:p>
        </p:txBody>
      </p:sp>
      <p:pic>
        <p:nvPicPr>
          <p:cNvPr id="269" name="Picture 34" descr="Applications of Computer Animation You Didn't Know About">
            <a:extLst>
              <a:ext uri="{FF2B5EF4-FFF2-40B4-BE49-F238E27FC236}">
                <a16:creationId xmlns:a16="http://schemas.microsoft.com/office/drawing/2014/main" id="{0FE6901B-4D1B-26D0-C97E-4925848381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979" y="11124406"/>
            <a:ext cx="1031971" cy="69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72" name="Google Shape;253;p1"/>
          <p:cNvSpPr txBox="1"/>
          <p:nvPr/>
        </p:nvSpPr>
        <p:spPr>
          <a:xfrm>
            <a:off x="1979811" y="11988502"/>
            <a:ext cx="780983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Planning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rgbClr val="FF00FF"/>
                </a:solidFill>
                <a:latin typeface="Calibri"/>
                <a:cs typeface="Calibri"/>
                <a:sym typeface="Calibri"/>
              </a:rPr>
              <a:t>Designing</a:t>
            </a:r>
            <a:endParaRPr dirty="0"/>
          </a:p>
        </p:txBody>
      </p:sp>
      <p:sp>
        <p:nvSpPr>
          <p:cNvPr id="273" name="Google Shape;264;p1"/>
          <p:cNvSpPr txBox="1"/>
          <p:nvPr/>
        </p:nvSpPr>
        <p:spPr>
          <a:xfrm>
            <a:off x="899691" y="11844486"/>
            <a:ext cx="914033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Advertising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rgbClr val="FF00FF"/>
                </a:solidFill>
                <a:latin typeface="Calibri"/>
                <a:cs typeface="Calibri"/>
                <a:sym typeface="Calibri"/>
              </a:rPr>
              <a:t>Reviewing</a:t>
            </a:r>
            <a:endParaRPr dirty="0"/>
          </a:p>
        </p:txBody>
      </p:sp>
      <p:sp>
        <p:nvSpPr>
          <p:cNvPr id="277" name="Google Shape;231;p1">
            <a:extLst>
              <a:ext uri="{FF2B5EF4-FFF2-40B4-BE49-F238E27FC236}">
                <a16:creationId xmlns:a16="http://schemas.microsoft.com/office/drawing/2014/main" id="{98E838FA-FA6C-460B-8145-4980D9461E2E}"/>
              </a:ext>
            </a:extLst>
          </p:cNvPr>
          <p:cNvSpPr txBox="1"/>
          <p:nvPr/>
        </p:nvSpPr>
        <p:spPr>
          <a:xfrm>
            <a:off x="2051819" y="9828262"/>
            <a:ext cx="3326862" cy="25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 dirty="0">
                <a:solidFill>
                  <a:srgbClr val="00B050"/>
                </a:solidFill>
                <a:latin typeface="Calibri"/>
                <a:cs typeface="Calibri"/>
                <a:sym typeface="Calibri"/>
              </a:rPr>
              <a:t>Animation reviewing,</a:t>
            </a:r>
            <a:r>
              <a:rPr lang="en-GB" sz="1050" b="1" u="sng" dirty="0">
                <a:solidFill>
                  <a:srgbClr val="00B050"/>
                </a:solidFill>
                <a:latin typeface="Calibri"/>
                <a:cs typeface="Calibri"/>
                <a:sym typeface="Calibri"/>
              </a:rPr>
              <a:t> Justification </a:t>
            </a:r>
            <a:endParaRPr sz="1200" u="sng" dirty="0"/>
          </a:p>
        </p:txBody>
      </p:sp>
      <p:sp>
        <p:nvSpPr>
          <p:cNvPr id="278" name="Google Shape;126;p1"/>
          <p:cNvSpPr txBox="1"/>
          <p:nvPr/>
        </p:nvSpPr>
        <p:spPr>
          <a:xfrm>
            <a:off x="251619" y="9612238"/>
            <a:ext cx="1992981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  </a:t>
            </a:r>
            <a:r>
              <a:rPr lang="en-GB" sz="20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Microbit</a:t>
            </a:r>
            <a:endParaRPr sz="2000" dirty="0"/>
          </a:p>
        </p:txBody>
      </p:sp>
      <p:pic>
        <p:nvPicPr>
          <p:cNvPr id="279" name="Picture 24" descr="Micro:bit Educational Foundation | micro:bit">
            <a:extLst>
              <a:ext uri="{FF2B5EF4-FFF2-40B4-BE49-F238E27FC236}">
                <a16:creationId xmlns:a16="http://schemas.microsoft.com/office/drawing/2014/main" id="{9708B62C-B0AF-484B-8B48-213B19F438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5" r="7418"/>
          <a:stretch/>
        </p:blipFill>
        <p:spPr bwMode="auto">
          <a:xfrm>
            <a:off x="1979811" y="8820150"/>
            <a:ext cx="936104" cy="767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82" name="Google Shape;219;p1"/>
          <p:cNvSpPr/>
          <p:nvPr/>
        </p:nvSpPr>
        <p:spPr>
          <a:xfrm>
            <a:off x="0" y="8172078"/>
            <a:ext cx="2483868" cy="600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Question: What is physical computing?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Exploring interactivity through displays, buttons and sound</a:t>
            </a:r>
            <a:endParaRPr dirty="0"/>
          </a:p>
        </p:txBody>
      </p:sp>
      <p:sp>
        <p:nvSpPr>
          <p:cNvPr id="283" name="Google Shape;222;p1"/>
          <p:cNvSpPr txBox="1"/>
          <p:nvPr/>
        </p:nvSpPr>
        <p:spPr>
          <a:xfrm>
            <a:off x="107603" y="9180190"/>
            <a:ext cx="1761133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rgbClr val="FE5E00"/>
                </a:solidFill>
                <a:latin typeface="Calibri"/>
                <a:ea typeface="Calibri"/>
                <a:cs typeface="Calibri"/>
                <a:sym typeface="Calibri"/>
              </a:rPr>
              <a:t>Maths- Plotting coordinates</a:t>
            </a:r>
            <a:endParaRPr dirty="0"/>
          </a:p>
        </p:txBody>
      </p:sp>
      <p:sp>
        <p:nvSpPr>
          <p:cNvPr id="286" name="Google Shape;221;p1"/>
          <p:cNvSpPr txBox="1"/>
          <p:nvPr/>
        </p:nvSpPr>
        <p:spPr>
          <a:xfrm>
            <a:off x="19294" y="11196414"/>
            <a:ext cx="1659429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Problem solving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rgbClr val="00B050"/>
                </a:solidFill>
                <a:latin typeface="Calibri"/>
                <a:cs typeface="Calibri"/>
                <a:sym typeface="Calibri"/>
              </a:rPr>
              <a:t>Creation of a product</a:t>
            </a:r>
          </a:p>
        </p:txBody>
      </p:sp>
      <p:sp>
        <p:nvSpPr>
          <p:cNvPr id="288" name="Google Shape;191;p1"/>
          <p:cNvSpPr/>
          <p:nvPr/>
        </p:nvSpPr>
        <p:spPr>
          <a:xfrm>
            <a:off x="3347963" y="8244086"/>
            <a:ext cx="1294904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Physical computing</a:t>
            </a:r>
            <a:endParaRPr sz="20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01;p1">
            <a:extLst>
              <a:ext uri="{FF2B5EF4-FFF2-40B4-BE49-F238E27FC236}">
                <a16:creationId xmlns:a16="http://schemas.microsoft.com/office/drawing/2014/main" id="{C6E2E1D0-86CB-B26F-35C3-B63944C9E098}"/>
              </a:ext>
            </a:extLst>
          </p:cNvPr>
          <p:cNvSpPr txBox="1"/>
          <p:nvPr/>
        </p:nvSpPr>
        <p:spPr>
          <a:xfrm>
            <a:off x="2483867" y="8244086"/>
            <a:ext cx="1043876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LED lights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rgbClr val="FF00FF"/>
                </a:solidFill>
                <a:latin typeface="Calibri"/>
                <a:cs typeface="Calibri"/>
                <a:sym typeface="Calibri"/>
              </a:rPr>
              <a:t>Sound</a:t>
            </a:r>
          </a:p>
        </p:txBody>
      </p:sp>
      <p:sp>
        <p:nvSpPr>
          <p:cNvPr id="304" name="Google Shape;134;p1">
            <a:extLst>
              <a:ext uri="{FF2B5EF4-FFF2-40B4-BE49-F238E27FC236}">
                <a16:creationId xmlns:a16="http://schemas.microsoft.com/office/drawing/2014/main" id="{ADE6ED66-7CA6-DEF2-DBA8-0A83F57A32CB}"/>
              </a:ext>
            </a:extLst>
          </p:cNvPr>
          <p:cNvSpPr txBox="1"/>
          <p:nvPr/>
        </p:nvSpPr>
        <p:spPr>
          <a:xfrm>
            <a:off x="6156275" y="8820150"/>
            <a:ext cx="2353264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Web Development and Cyber Security</a:t>
            </a:r>
            <a:endParaRPr sz="2000" dirty="0"/>
          </a:p>
        </p:txBody>
      </p:sp>
      <p:sp>
        <p:nvSpPr>
          <p:cNvPr id="307" name="Google Shape;135;p1"/>
          <p:cNvSpPr txBox="1"/>
          <p:nvPr/>
        </p:nvSpPr>
        <p:spPr>
          <a:xfrm rot="2472890">
            <a:off x="8029752" y="7189007"/>
            <a:ext cx="1872208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Video Production</a:t>
            </a:r>
            <a:endParaRPr sz="2000" dirty="0"/>
          </a:p>
        </p:txBody>
      </p:sp>
      <p:sp>
        <p:nvSpPr>
          <p:cNvPr id="308" name="Google Shape;135;p1"/>
          <p:cNvSpPr txBox="1"/>
          <p:nvPr/>
        </p:nvSpPr>
        <p:spPr>
          <a:xfrm>
            <a:off x="5940251" y="6515894"/>
            <a:ext cx="1872208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Networks</a:t>
            </a:r>
            <a:endParaRPr sz="2000" dirty="0"/>
          </a:p>
        </p:txBody>
      </p:sp>
      <p:sp>
        <p:nvSpPr>
          <p:cNvPr id="313" name="Google Shape;135;p1"/>
          <p:cNvSpPr txBox="1"/>
          <p:nvPr/>
        </p:nvSpPr>
        <p:spPr>
          <a:xfrm>
            <a:off x="3203947" y="6515894"/>
            <a:ext cx="1872208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Spreadsheets</a:t>
            </a:r>
            <a:endParaRPr sz="2000" dirty="0"/>
          </a:p>
        </p:txBody>
      </p:sp>
      <p:sp>
        <p:nvSpPr>
          <p:cNvPr id="314" name="Google Shape;135;p1"/>
          <p:cNvSpPr txBox="1"/>
          <p:nvPr/>
        </p:nvSpPr>
        <p:spPr>
          <a:xfrm rot="2248623">
            <a:off x="756178" y="5738156"/>
            <a:ext cx="1872208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Python and Next Steps</a:t>
            </a:r>
            <a:endParaRPr sz="2000" dirty="0"/>
          </a:p>
        </p:txBody>
      </p:sp>
      <p:pic>
        <p:nvPicPr>
          <p:cNvPr id="315" name="Picture 30" descr="Python (programming language) - Wikipedia">
            <a:extLst>
              <a:ext uri="{FF2B5EF4-FFF2-40B4-BE49-F238E27FC236}">
                <a16:creationId xmlns:a16="http://schemas.microsoft.com/office/drawing/2014/main" id="{ACCB64DA-F223-192D-6DED-A098ACC3AD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835" y="6371878"/>
            <a:ext cx="627865" cy="627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54" descr="spreadsheet_01_0 (1)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140" y="6371878"/>
            <a:ext cx="1152127" cy="841053"/>
          </a:xfrm>
          <a:prstGeom prst="rect">
            <a:avLst/>
          </a:prstGeom>
        </p:spPr>
      </p:pic>
      <p:pic>
        <p:nvPicPr>
          <p:cNvPr id="57" name="Picture 56" descr="computer-network.jpe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427" y="6371878"/>
            <a:ext cx="1079303" cy="809477"/>
          </a:xfrm>
          <a:prstGeom prst="rect">
            <a:avLst/>
          </a:prstGeom>
        </p:spPr>
      </p:pic>
      <p:sp>
        <p:nvSpPr>
          <p:cNvPr id="316" name="Google Shape;238;p1">
            <a:extLst>
              <a:ext uri="{FF2B5EF4-FFF2-40B4-BE49-F238E27FC236}">
                <a16:creationId xmlns:a16="http://schemas.microsoft.com/office/drawing/2014/main" id="{749311C3-DCC3-283A-550E-567F28FB18DF}"/>
              </a:ext>
            </a:extLst>
          </p:cNvPr>
          <p:cNvSpPr txBox="1"/>
          <p:nvPr/>
        </p:nvSpPr>
        <p:spPr>
          <a:xfrm>
            <a:off x="8352111" y="9396214"/>
            <a:ext cx="1368152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Data protection act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rgbClr val="FF00FF"/>
                </a:solidFill>
                <a:latin typeface="Calibri"/>
                <a:cs typeface="Calibri"/>
                <a:sym typeface="Calibri"/>
              </a:rPr>
              <a:t>Legalisation</a:t>
            </a:r>
            <a:endParaRPr lang="en-GB" dirty="0"/>
          </a:p>
        </p:txBody>
      </p:sp>
      <p:sp>
        <p:nvSpPr>
          <p:cNvPr id="317" name="Google Shape;231;p1"/>
          <p:cNvSpPr txBox="1"/>
          <p:nvPr/>
        </p:nvSpPr>
        <p:spPr>
          <a:xfrm>
            <a:off x="2987923" y="7884046"/>
            <a:ext cx="2266967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Health and safety, </a:t>
            </a:r>
            <a:r>
              <a:rPr lang="en-GB" sz="1100" b="1" u="sng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Providing justification</a:t>
            </a:r>
            <a:endParaRPr u="sng" dirty="0"/>
          </a:p>
        </p:txBody>
      </p:sp>
      <p:sp>
        <p:nvSpPr>
          <p:cNvPr id="318" name="Google Shape;270;p1"/>
          <p:cNvSpPr txBox="1"/>
          <p:nvPr/>
        </p:nvSpPr>
        <p:spPr>
          <a:xfrm>
            <a:off x="6732339" y="5795814"/>
            <a:ext cx="1148071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Debating skills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Networking</a:t>
            </a:r>
          </a:p>
        </p:txBody>
      </p:sp>
      <p:sp>
        <p:nvSpPr>
          <p:cNvPr id="319" name="Google Shape;174;p1"/>
          <p:cNvSpPr/>
          <p:nvPr/>
        </p:nvSpPr>
        <p:spPr>
          <a:xfrm>
            <a:off x="4932139" y="7812038"/>
            <a:ext cx="3816424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Question: How secure is our data?                   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Security issues to be explored and a variety of preventive techniques. 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Being able to give secure advice of how to protect data. </a:t>
            </a:r>
            <a:endParaRPr dirty="0"/>
          </a:p>
        </p:txBody>
      </p:sp>
      <p:sp>
        <p:nvSpPr>
          <p:cNvPr id="320" name="Google Shape;258;p1">
            <a:extLst>
              <a:ext uri="{FF2B5EF4-FFF2-40B4-BE49-F238E27FC236}">
                <a16:creationId xmlns:a16="http://schemas.microsoft.com/office/drawing/2014/main" id="{58E91C5C-5595-491F-7CEA-A6DC7057F4B8}"/>
              </a:ext>
            </a:extLst>
          </p:cNvPr>
          <p:cNvSpPr/>
          <p:nvPr/>
        </p:nvSpPr>
        <p:spPr>
          <a:xfrm>
            <a:off x="4428083" y="8172078"/>
            <a:ext cx="1843774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rgbClr val="FE5E00"/>
                </a:solidFill>
                <a:latin typeface="Calibri"/>
                <a:ea typeface="Calibri"/>
                <a:cs typeface="Calibri"/>
                <a:sym typeface="Calibri"/>
              </a:rPr>
              <a:t>PSHCE- E safety</a:t>
            </a:r>
            <a:endParaRPr dirty="0"/>
          </a:p>
        </p:txBody>
      </p:sp>
      <p:sp>
        <p:nvSpPr>
          <p:cNvPr id="321" name="Google Shape;191;p1">
            <a:extLst>
              <a:ext uri="{FF2B5EF4-FFF2-40B4-BE49-F238E27FC236}">
                <a16:creationId xmlns:a16="http://schemas.microsoft.com/office/drawing/2014/main" id="{8A86E834-DF2D-6F46-671F-EDDBC85E9437}"/>
              </a:ext>
            </a:extLst>
          </p:cNvPr>
          <p:cNvSpPr/>
          <p:nvPr/>
        </p:nvSpPr>
        <p:spPr>
          <a:xfrm>
            <a:off x="8893713" y="8820150"/>
            <a:ext cx="821136" cy="600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Recallin</a:t>
            </a:r>
            <a:r>
              <a:rPr lang="en-GB" sz="1100" b="1" u="sng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Legal knowledge</a:t>
            </a:r>
            <a:endParaRPr lang="en-GB" sz="20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174;p1"/>
          <p:cNvSpPr/>
          <p:nvPr/>
        </p:nvSpPr>
        <p:spPr>
          <a:xfrm>
            <a:off x="4356075" y="7379990"/>
            <a:ext cx="4248472" cy="600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Question: How do you produce the visual and sound for a video?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Exploring how to create the visuals and sound for a video</a:t>
            </a:r>
            <a:r>
              <a:rPr lang="en-GB" sz="1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11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276;p1">
            <a:extLst>
              <a:ext uri="{FF2B5EF4-FFF2-40B4-BE49-F238E27FC236}">
                <a16:creationId xmlns:a16="http://schemas.microsoft.com/office/drawing/2014/main" id="{0F2EEC5A-710A-C0C3-8078-6790A95C6510}"/>
              </a:ext>
            </a:extLst>
          </p:cNvPr>
          <p:cNvSpPr txBox="1"/>
          <p:nvPr/>
        </p:nvSpPr>
        <p:spPr>
          <a:xfrm>
            <a:off x="8316515" y="5939830"/>
            <a:ext cx="995785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Scientific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325" name="Google Shape;240;p1">
            <a:extLst>
              <a:ext uri="{FF2B5EF4-FFF2-40B4-BE49-F238E27FC236}">
                <a16:creationId xmlns:a16="http://schemas.microsoft.com/office/drawing/2014/main" id="{E7969A73-B84C-CE27-5975-F00A9065F8F4}"/>
              </a:ext>
            </a:extLst>
          </p:cNvPr>
          <p:cNvSpPr/>
          <p:nvPr/>
        </p:nvSpPr>
        <p:spPr>
          <a:xfrm>
            <a:off x="4932139" y="5579790"/>
            <a:ext cx="1906087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Question: How are network types decided?</a:t>
            </a:r>
            <a:endParaRPr sz="11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Developing an understanding of </a:t>
            </a:r>
            <a:r>
              <a:rPr lang="en-GB" sz="1000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LAN and WAN networks.</a:t>
            </a:r>
          </a:p>
        </p:txBody>
      </p:sp>
      <p:sp>
        <p:nvSpPr>
          <p:cNvPr id="326" name="Google Shape;264;p1">
            <a:extLst>
              <a:ext uri="{FF2B5EF4-FFF2-40B4-BE49-F238E27FC236}">
                <a16:creationId xmlns:a16="http://schemas.microsoft.com/office/drawing/2014/main" id="{327C5F99-DCCB-17B8-4385-03CB2EA91E2D}"/>
              </a:ext>
            </a:extLst>
          </p:cNvPr>
          <p:cNvSpPr txBox="1"/>
          <p:nvPr/>
        </p:nvSpPr>
        <p:spPr>
          <a:xfrm>
            <a:off x="7740451" y="5435774"/>
            <a:ext cx="914033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 dirty="0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Client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 dirty="0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Peer to Peer</a:t>
            </a:r>
          </a:p>
        </p:txBody>
      </p:sp>
      <p:sp>
        <p:nvSpPr>
          <p:cNvPr id="327" name="Google Shape;172;p1">
            <a:extLst>
              <a:ext uri="{FF2B5EF4-FFF2-40B4-BE49-F238E27FC236}">
                <a16:creationId xmlns:a16="http://schemas.microsoft.com/office/drawing/2014/main" id="{7EF81651-C139-DB75-CC21-89E600D0A52D}"/>
              </a:ext>
            </a:extLst>
          </p:cNvPr>
          <p:cNvSpPr/>
          <p:nvPr/>
        </p:nvSpPr>
        <p:spPr>
          <a:xfrm>
            <a:off x="2051819" y="5579790"/>
            <a:ext cx="4135130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Question: What are the uses of a </a:t>
            </a:r>
            <a:r>
              <a:rPr lang="en-GB" sz="11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spreadsheet</a:t>
            </a:r>
            <a:r>
              <a:rPr lang="en-GB" sz="1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Exploring how to enter data and use formulae </a:t>
            </a:r>
            <a:endParaRPr dirty="0"/>
          </a:p>
        </p:txBody>
      </p:sp>
      <p:sp>
        <p:nvSpPr>
          <p:cNvPr id="328" name="Google Shape;189;p1"/>
          <p:cNvSpPr txBox="1"/>
          <p:nvPr/>
        </p:nvSpPr>
        <p:spPr>
          <a:xfrm>
            <a:off x="2627883" y="6011838"/>
            <a:ext cx="1888659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rgbClr val="FE5E00"/>
                </a:solidFill>
                <a:latin typeface="Calibri"/>
                <a:ea typeface="Calibri"/>
                <a:cs typeface="Calibri"/>
                <a:sym typeface="Calibri"/>
              </a:rPr>
              <a:t>Maths- Calculations</a:t>
            </a:r>
            <a:endParaRPr dirty="0"/>
          </a:p>
        </p:txBody>
      </p:sp>
      <p:sp>
        <p:nvSpPr>
          <p:cNvPr id="329" name="Google Shape;266;p1">
            <a:extLst>
              <a:ext uri="{FF2B5EF4-FFF2-40B4-BE49-F238E27FC236}">
                <a16:creationId xmlns:a16="http://schemas.microsoft.com/office/drawing/2014/main" id="{74810F5C-2B6C-D630-36F0-3B3B1B002B80}"/>
              </a:ext>
            </a:extLst>
          </p:cNvPr>
          <p:cNvSpPr/>
          <p:nvPr/>
        </p:nvSpPr>
        <p:spPr>
          <a:xfrm>
            <a:off x="0" y="7163966"/>
            <a:ext cx="3076895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Question: What makes a functioning program? </a:t>
            </a:r>
            <a:r>
              <a:rPr lang="en-GB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Explore a range of features within programming. </a:t>
            </a:r>
            <a:endParaRPr dirty="0"/>
          </a:p>
        </p:txBody>
      </p:sp>
      <p:sp>
        <p:nvSpPr>
          <p:cNvPr id="331" name="Google Shape;216;p1">
            <a:extLst>
              <a:ext uri="{FF2B5EF4-FFF2-40B4-BE49-F238E27FC236}">
                <a16:creationId xmlns:a16="http://schemas.microsoft.com/office/drawing/2014/main" id="{C2880F33-4D90-F2AA-CC60-9D7359D4ECF9}"/>
              </a:ext>
            </a:extLst>
          </p:cNvPr>
          <p:cNvSpPr txBox="1"/>
          <p:nvPr/>
        </p:nvSpPr>
        <p:spPr>
          <a:xfrm>
            <a:off x="251619" y="6515894"/>
            <a:ext cx="1402948" cy="600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Editing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u="sng" dirty="0">
                <a:solidFill>
                  <a:srgbClr val="00B050"/>
                </a:solidFill>
                <a:latin typeface="Calibri"/>
                <a:cs typeface="Calibri"/>
                <a:sym typeface="Calibri"/>
              </a:rPr>
              <a:t>Implementing format</a:t>
            </a:r>
            <a:endParaRPr u="sng" dirty="0"/>
          </a:p>
        </p:txBody>
      </p:sp>
      <p:sp>
        <p:nvSpPr>
          <p:cNvPr id="332" name="Google Shape;276;p1">
            <a:extLst>
              <a:ext uri="{FF2B5EF4-FFF2-40B4-BE49-F238E27FC236}">
                <a16:creationId xmlns:a16="http://schemas.microsoft.com/office/drawing/2014/main" id="{EA367FB3-2958-90FE-DD14-34FE8082DA12}"/>
              </a:ext>
            </a:extLst>
          </p:cNvPr>
          <p:cNvSpPr txBox="1"/>
          <p:nvPr/>
        </p:nvSpPr>
        <p:spPr>
          <a:xfrm>
            <a:off x="251619" y="6083846"/>
            <a:ext cx="995785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u="sng" dirty="0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Syntax</a:t>
            </a:r>
            <a:endParaRPr u="sng" dirty="0">
              <a:solidFill>
                <a:srgbClr val="FF0000"/>
              </a:solidFill>
            </a:endParaRPr>
          </a:p>
        </p:txBody>
      </p:sp>
      <p:sp>
        <p:nvSpPr>
          <p:cNvPr id="333" name="Google Shape;280;p1">
            <a:extLst>
              <a:ext uri="{FF2B5EF4-FFF2-40B4-BE49-F238E27FC236}">
                <a16:creationId xmlns:a16="http://schemas.microsoft.com/office/drawing/2014/main" id="{118AD0C1-E9BE-8BD8-8CA7-7F999CE55C7E}"/>
              </a:ext>
            </a:extLst>
          </p:cNvPr>
          <p:cNvSpPr txBox="1"/>
          <p:nvPr/>
        </p:nvSpPr>
        <p:spPr>
          <a:xfrm>
            <a:off x="107603" y="5651798"/>
            <a:ext cx="951243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rgbClr val="FE5E00"/>
                </a:solidFill>
                <a:latin typeface="Calibri"/>
                <a:ea typeface="Calibri"/>
                <a:cs typeface="Calibri"/>
                <a:sym typeface="Calibri"/>
              </a:rPr>
              <a:t>Maths- Index/lists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C07C022DB1064193F76987736EB696" ma:contentTypeVersion="15" ma:contentTypeDescription="Create a new document." ma:contentTypeScope="" ma:versionID="cce72fb227095567e70e4a6a762d0489">
  <xsd:schema xmlns:xsd="http://www.w3.org/2001/XMLSchema" xmlns:xs="http://www.w3.org/2001/XMLSchema" xmlns:p="http://schemas.microsoft.com/office/2006/metadata/properties" xmlns:ns2="00ece83d-648b-4e71-82ab-7ad3ed221705" xmlns:ns3="ba5dce25-404e-4194-9dc5-dcf768767489" targetNamespace="http://schemas.microsoft.com/office/2006/metadata/properties" ma:root="true" ma:fieldsID="4946a2affd6d6cd743f10798a082b61a" ns2:_="" ns3:_="">
    <xsd:import namespace="00ece83d-648b-4e71-82ab-7ad3ed221705"/>
    <xsd:import namespace="ba5dce25-404e-4194-9dc5-dcf76876748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ece83d-648b-4e71-82ab-7ad3ed2217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e24e1a49-5359-40bb-be82-f5868c263e5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5dce25-404e-4194-9dc5-dcf76876748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fd36f04-e721-47e1-b840-750d2d534e67}" ma:internalName="TaxCatchAll" ma:showField="CatchAllData" ma:web="ba5dce25-404e-4194-9dc5-dcf76876748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a5dce25-404e-4194-9dc5-dcf768767489" xsi:nil="true"/>
    <lcf76f155ced4ddcb4097134ff3c332f xmlns="00ece83d-648b-4e71-82ab-7ad3ed22170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352993D-4581-402E-8B17-A16DD01F355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59BECA7-C3D0-4841-8F2D-D3D15848E8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0ece83d-648b-4e71-82ab-7ad3ed221705"/>
    <ds:schemaRef ds:uri="ba5dce25-404e-4194-9dc5-dcf76876748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8870034-1789-4B82-A1EB-D932D4BABDCD}">
  <ds:schemaRefs>
    <ds:schemaRef ds:uri="http://schemas.microsoft.com/office/2006/metadata/properties"/>
    <ds:schemaRef ds:uri="http://schemas.microsoft.com/office/infopath/2007/PartnerControls"/>
    <ds:schemaRef ds:uri="ba5dce25-404e-4194-9dc5-dcf768767489"/>
    <ds:schemaRef ds:uri="00ece83d-648b-4e71-82ab-7ad3ed22170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466</TotalTime>
  <Words>626</Words>
  <Application>Microsoft Office PowerPoint</Application>
  <PresentationFormat>Custom</PresentationFormat>
  <Paragraphs>135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Noto Sans Symbols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 Sarkar</dc:creator>
  <cp:lastModifiedBy>Joanne MacKreth-Aylett</cp:lastModifiedBy>
  <cp:revision>23</cp:revision>
  <dcterms:created xsi:type="dcterms:W3CDTF">2018-02-08T08:28:53Z</dcterms:created>
  <dcterms:modified xsi:type="dcterms:W3CDTF">2024-08-28T09:59:01Z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0x01010085C07C022DB1064193F76987736EB696</vt:lpwstr>
  </property>
</Properties>
</file>