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52826-A015-E902-2884-521DED32A9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016E4D1-D16F-FE8B-F189-AFA56C5545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7B3788-14C0-4A0D-C5DE-F0FE0CADEF39}"/>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BB1E6493-DDA4-298D-E6F6-2CBEA514BD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2B5C47-7E16-297F-9AEB-E056BD071CD2}"/>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355772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FF34-6E99-EF1C-61BF-45A986A99B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6FBDC8-F908-4392-3185-C00D9925ED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1F108C-55A1-EF07-CA93-6CFFF9F5C86A}"/>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D34AD0FE-E7DC-7DB6-7179-45D8F9F19E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21FF1E-A229-AC38-1C07-4C1D12BF2BE1}"/>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319588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1E8941-DCDA-A018-45E4-F3C4181FC1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802003-857C-23AA-2177-C2018C8A61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B3B6C0-48C1-067A-B8C5-542E4B480F93}"/>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40011A28-7AED-9036-2877-36EA0AC4B5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885A60-BA4C-E5C2-F33B-77E21862E19E}"/>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3707871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2D5D9-DDDA-5B27-3B8E-E28DC7E26F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FEA968B-544C-BAFB-8945-C00292D6B5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186313-8D39-7B38-69B6-0EE765C8FE94}"/>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62BABF0F-47E2-CE47-3B60-5F8475C594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31B523-B0C4-F862-B98E-26AEF80A126D}"/>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411611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837BF-6F2D-33DC-9BAE-E01D304CA1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F3C611-1CC4-249A-1A9C-9E5D32866C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A1993F-5F18-69F0-34ED-88B1587F24FA}"/>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49E7F046-98B0-1602-8394-65D41DEEDC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8EF4B1-A976-06BD-28E1-D24963B10F21}"/>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2407887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9E54E-D850-C02E-9BB7-3B25E31B76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13D33E-CA52-17A2-D8F1-242A16B0E7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D22279B-C957-A5B2-9798-3A8EEF0343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0E470F-147A-8D74-F8D3-DE0F5CBD745E}"/>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6" name="Footer Placeholder 5">
            <a:extLst>
              <a:ext uri="{FF2B5EF4-FFF2-40B4-BE49-F238E27FC236}">
                <a16:creationId xmlns:a16="http://schemas.microsoft.com/office/drawing/2014/main" id="{58D56DD8-63BB-871A-4BBD-DE09D28507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82254E-A75E-67B9-E991-6C4A0EC83D94}"/>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323308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C8A3E-5E8F-1996-14B6-527CAB731E1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8AB898-6D16-C3D3-07C7-CFDDCED580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2A586B-798D-77E9-D199-B4B943566F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BF2378-3A59-73EC-DA7D-F4CF6928C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CF8358-37F5-4DDC-991D-5065CDFCF8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824BF5-95DC-DC21-FCD4-EC3F4F058AFB}"/>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8" name="Footer Placeholder 7">
            <a:extLst>
              <a:ext uri="{FF2B5EF4-FFF2-40B4-BE49-F238E27FC236}">
                <a16:creationId xmlns:a16="http://schemas.microsoft.com/office/drawing/2014/main" id="{D77DC049-8A4E-C9F0-DBAC-142290A983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18971C7-1849-1907-3E5F-F570C40ADAB2}"/>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07745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EA2E3-EC82-C6C8-6C65-35D0C9B436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38531B-1FF3-BE8B-9CA5-E09DD07DB4A9}"/>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4" name="Footer Placeholder 3">
            <a:extLst>
              <a:ext uri="{FF2B5EF4-FFF2-40B4-BE49-F238E27FC236}">
                <a16:creationId xmlns:a16="http://schemas.microsoft.com/office/drawing/2014/main" id="{11FB6C15-0F5D-964C-7127-C94C93830E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E2AFFC-6192-640E-06B8-C40BBD8DCCBC}"/>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2296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6C8CF8-EC51-2FE4-3072-BB1258B20F00}"/>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3" name="Footer Placeholder 2">
            <a:extLst>
              <a:ext uri="{FF2B5EF4-FFF2-40B4-BE49-F238E27FC236}">
                <a16:creationId xmlns:a16="http://schemas.microsoft.com/office/drawing/2014/main" id="{F3FA1009-936B-2D83-2C3C-CB8B2DF3976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20D6B4-1821-4A58-99A9-F749DAF1E8D8}"/>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40661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BAB7D-337A-FA84-D837-4702FC1CEC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621184-6E60-F2B8-B563-573F80722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6CB7AD-F6B3-F192-8E1C-B4DDFF3B3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8344D5-243A-A4BF-A879-2FED1CD97728}"/>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6" name="Footer Placeholder 5">
            <a:extLst>
              <a:ext uri="{FF2B5EF4-FFF2-40B4-BE49-F238E27FC236}">
                <a16:creationId xmlns:a16="http://schemas.microsoft.com/office/drawing/2014/main" id="{614D906C-4203-8DF5-E225-7B7E7A6769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5BDF05-9280-0BBF-4B15-46CF78168CB5}"/>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144154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A1B6-BDC7-57DF-0521-3E74FF15C5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F3504B-4C73-E448-F0F5-A3934FA9A8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713FCF-5293-FD2D-E843-661CC35E3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56BC38-CE75-D894-3733-38B7457E8FF8}"/>
              </a:ext>
            </a:extLst>
          </p:cNvPr>
          <p:cNvSpPr>
            <a:spLocks noGrp="1"/>
          </p:cNvSpPr>
          <p:nvPr>
            <p:ph type="dt" sz="half" idx="10"/>
          </p:nvPr>
        </p:nvSpPr>
        <p:spPr/>
        <p:txBody>
          <a:bodyPr/>
          <a:lstStyle/>
          <a:p>
            <a:fld id="{D64C1529-9E58-4BA1-B48D-6AD2F4CE559B}" type="datetimeFigureOut">
              <a:rPr lang="en-GB" smtClean="0"/>
              <a:t>19/10/2024</a:t>
            </a:fld>
            <a:endParaRPr lang="en-GB"/>
          </a:p>
        </p:txBody>
      </p:sp>
      <p:sp>
        <p:nvSpPr>
          <p:cNvPr id="6" name="Footer Placeholder 5">
            <a:extLst>
              <a:ext uri="{FF2B5EF4-FFF2-40B4-BE49-F238E27FC236}">
                <a16:creationId xmlns:a16="http://schemas.microsoft.com/office/drawing/2014/main" id="{04A3ADD0-6209-327A-4506-8DE3AB2F2F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9D5265-04F0-558E-50CE-7BE9A3A80E2F}"/>
              </a:ext>
            </a:extLst>
          </p:cNvPr>
          <p:cNvSpPr>
            <a:spLocks noGrp="1"/>
          </p:cNvSpPr>
          <p:nvPr>
            <p:ph type="sldNum" sz="quarter" idx="12"/>
          </p:nvPr>
        </p:nvSpPr>
        <p:spPr/>
        <p:txBody>
          <a:bodyPr/>
          <a:lstStyle/>
          <a:p>
            <a:fld id="{470FF733-0C9F-41F4-8677-2D94592C12E5}" type="slidenum">
              <a:rPr lang="en-GB" smtClean="0"/>
              <a:t>‹#›</a:t>
            </a:fld>
            <a:endParaRPr lang="en-GB"/>
          </a:p>
        </p:txBody>
      </p:sp>
    </p:spTree>
    <p:extLst>
      <p:ext uri="{BB962C8B-B14F-4D97-AF65-F5344CB8AC3E}">
        <p14:creationId xmlns:p14="http://schemas.microsoft.com/office/powerpoint/2010/main" val="3231262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683DF3-6936-A8BD-88F4-F826F76E34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4A79CB-430C-2802-CE29-4F17143565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3D3015-35B8-8446-D6EB-B85DC3AB32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4C1529-9E58-4BA1-B48D-6AD2F4CE559B}" type="datetimeFigureOut">
              <a:rPr lang="en-GB" smtClean="0"/>
              <a:t>19/10/2024</a:t>
            </a:fld>
            <a:endParaRPr lang="en-GB"/>
          </a:p>
        </p:txBody>
      </p:sp>
      <p:sp>
        <p:nvSpPr>
          <p:cNvPr id="5" name="Footer Placeholder 4">
            <a:extLst>
              <a:ext uri="{FF2B5EF4-FFF2-40B4-BE49-F238E27FC236}">
                <a16:creationId xmlns:a16="http://schemas.microsoft.com/office/drawing/2014/main" id="{9371A774-4FC1-C954-C106-263115912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8DD30FD-1C87-0105-FC22-56E1B67165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0FF733-0C9F-41F4-8677-2D94592C12E5}" type="slidenum">
              <a:rPr lang="en-GB" smtClean="0"/>
              <a:t>‹#›</a:t>
            </a:fld>
            <a:endParaRPr lang="en-GB"/>
          </a:p>
        </p:txBody>
      </p:sp>
    </p:spTree>
    <p:extLst>
      <p:ext uri="{BB962C8B-B14F-4D97-AF65-F5344CB8AC3E}">
        <p14:creationId xmlns:p14="http://schemas.microsoft.com/office/powerpoint/2010/main" val="861435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2769473" y="3476055"/>
            <a:ext cx="6197723" cy="461665"/>
          </a:xfrm>
          <a:prstGeom prst="rect">
            <a:avLst/>
          </a:prstGeom>
          <a:noFill/>
        </p:spPr>
        <p:txBody>
          <a:bodyPr wrap="square" lIns="91440" tIns="45720" rIns="91440" bIns="45720" anchor="ctr">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English</a:t>
            </a:r>
            <a:r>
              <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Language Paper 1: </a:t>
            </a:r>
            <a:r>
              <a:rPr lang="en-US" sz="2400" b="1" cap="none" spc="0" dirty="0">
                <a:ln w="17780" cmpd="sng">
                  <a:solidFill>
                    <a:srgbClr val="FFFFFF"/>
                  </a:solidFill>
                  <a:prstDash val="solid"/>
                  <a:miter lim="800000"/>
                </a:ln>
                <a:effectLst>
                  <a:outerShdw blurRad="50800" algn="tl" rotWithShape="0">
                    <a:srgbClr val="000000"/>
                  </a:outerShdw>
                </a:effectLst>
              </a:rPr>
              <a:t>Reading</a:t>
            </a:r>
            <a:r>
              <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Section A</a:t>
            </a:r>
          </a:p>
        </p:txBody>
      </p:sp>
      <p:sp>
        <p:nvSpPr>
          <p:cNvPr id="5" name="TextBox 4"/>
          <p:cNvSpPr txBox="1"/>
          <p:nvPr/>
        </p:nvSpPr>
        <p:spPr>
          <a:xfrm>
            <a:off x="425157" y="52252"/>
            <a:ext cx="11690059" cy="522515"/>
          </a:xfrm>
          <a:prstGeom prst="rect">
            <a:avLst/>
          </a:prstGeom>
          <a:solidFill>
            <a:srgbClr val="FF0000"/>
          </a:solidFill>
          <a:ln w="28575">
            <a:solidFill>
              <a:schemeClr val="tx1"/>
            </a:solidFill>
          </a:ln>
        </p:spPr>
        <p:txBody>
          <a:bodyPr wrap="square" rtlCol="0" anchor="ctr">
            <a:normAutofit fontScale="92500" lnSpcReduction="20000"/>
          </a:bodyPr>
          <a:lstStyle/>
          <a:p>
            <a:pPr algn="ctr"/>
            <a:r>
              <a:rPr lang="en-GB" sz="2400" b="1" dirty="0"/>
              <a:t>English Language Component 1: Section A Reading 20</a:t>
            </a:r>
            <a:r>
              <a:rPr lang="en-GB" sz="2400" b="1" baseline="30000" dirty="0"/>
              <a:t>th</a:t>
            </a:r>
            <a:r>
              <a:rPr lang="en-GB" sz="2400" b="1" dirty="0"/>
              <a:t> Century Literature </a:t>
            </a:r>
          </a:p>
          <a:p>
            <a:pPr algn="ctr"/>
            <a:r>
              <a:rPr lang="en-GB" sz="1200" b="1" dirty="0"/>
              <a:t>Take 1 hour for this section: 10 minutes to read and 50 minutes to write your answers.  There are five questions to answer worth 40 marks.</a:t>
            </a:r>
          </a:p>
        </p:txBody>
      </p:sp>
      <p:graphicFrame>
        <p:nvGraphicFramePr>
          <p:cNvPr id="6" name="Table 5"/>
          <p:cNvGraphicFramePr>
            <a:graphicFrameLocks noGrp="1"/>
          </p:cNvGraphicFramePr>
          <p:nvPr>
            <p:extLst>
              <p:ext uri="{D42A27DB-BD31-4B8C-83A1-F6EECF244321}">
                <p14:modId xmlns:p14="http://schemas.microsoft.com/office/powerpoint/2010/main" val="1221187107"/>
              </p:ext>
            </p:extLst>
          </p:nvPr>
        </p:nvGraphicFramePr>
        <p:xfrm>
          <a:off x="425157" y="608026"/>
          <a:ext cx="11690058" cy="6331243"/>
        </p:xfrm>
        <a:graphic>
          <a:graphicData uri="http://schemas.openxmlformats.org/drawingml/2006/table">
            <a:tbl>
              <a:tblPr firstRow="1" bandRow="1">
                <a:tableStyleId>{5C22544A-7EE6-4342-B048-85BDC9FD1C3A}</a:tableStyleId>
              </a:tblPr>
              <a:tblGrid>
                <a:gridCol w="256319">
                  <a:extLst>
                    <a:ext uri="{9D8B030D-6E8A-4147-A177-3AD203B41FA5}">
                      <a16:colId xmlns:a16="http://schemas.microsoft.com/office/drawing/2014/main" val="3294051207"/>
                    </a:ext>
                  </a:extLst>
                </a:gridCol>
                <a:gridCol w="1616697">
                  <a:extLst>
                    <a:ext uri="{9D8B030D-6E8A-4147-A177-3AD203B41FA5}">
                      <a16:colId xmlns:a16="http://schemas.microsoft.com/office/drawing/2014/main" val="3509914382"/>
                    </a:ext>
                  </a:extLst>
                </a:gridCol>
                <a:gridCol w="631458">
                  <a:extLst>
                    <a:ext uri="{9D8B030D-6E8A-4147-A177-3AD203B41FA5}">
                      <a16:colId xmlns:a16="http://schemas.microsoft.com/office/drawing/2014/main" val="1200072895"/>
                    </a:ext>
                  </a:extLst>
                </a:gridCol>
                <a:gridCol w="3728621">
                  <a:extLst>
                    <a:ext uri="{9D8B030D-6E8A-4147-A177-3AD203B41FA5}">
                      <a16:colId xmlns:a16="http://schemas.microsoft.com/office/drawing/2014/main" val="1776361855"/>
                    </a:ext>
                  </a:extLst>
                </a:gridCol>
                <a:gridCol w="5456963">
                  <a:extLst>
                    <a:ext uri="{9D8B030D-6E8A-4147-A177-3AD203B41FA5}">
                      <a16:colId xmlns:a16="http://schemas.microsoft.com/office/drawing/2014/main" val="4060709275"/>
                    </a:ext>
                  </a:extLst>
                </a:gridCol>
              </a:tblGrid>
              <a:tr h="311443">
                <a:tc>
                  <a:txBody>
                    <a:bodyPr/>
                    <a:lstStyle/>
                    <a:p>
                      <a:pPr algn="ctr"/>
                      <a:r>
                        <a:rPr lang="en-GB" sz="140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tc>
                  <a:txBody>
                    <a:bodyPr/>
                    <a:lstStyle/>
                    <a:p>
                      <a:pPr algn="ctr"/>
                      <a:r>
                        <a:rPr lang="en-GB" sz="1400"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tc>
                  <a:txBody>
                    <a:bodyPr/>
                    <a:lstStyle/>
                    <a:p>
                      <a:pPr algn="ctr"/>
                      <a:r>
                        <a:rPr lang="en-GB" sz="1400" dirty="0" err="1"/>
                        <a:t>Mins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tc>
                  <a:txBody>
                    <a:bodyPr/>
                    <a:lstStyle/>
                    <a:p>
                      <a:pPr algn="ctr"/>
                      <a:r>
                        <a:rPr lang="en-GB" sz="1400" dirty="0"/>
                        <a:t>Example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tc>
                  <a:txBody>
                    <a:bodyPr/>
                    <a:lstStyle/>
                    <a:p>
                      <a:pPr algn="ctr"/>
                      <a:r>
                        <a:rPr lang="en-GB" sz="1400" dirty="0"/>
                        <a:t>Top tips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467165">
                <a:tc>
                  <a:txBody>
                    <a:bodyPr/>
                    <a:lstStyle/>
                    <a:p>
                      <a:pPr algn="ctr"/>
                      <a:r>
                        <a:rPr lang="en-GB" sz="16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a:t>Read</a:t>
                      </a:r>
                      <a:r>
                        <a:rPr lang="en-GB" sz="1100" dirty="0"/>
                        <a:t> the extract carefully</a:t>
                      </a:r>
                      <a:r>
                        <a:rPr lang="en-GB" sz="1100" baseline="0" dirty="0"/>
                        <a:t> and thoroughly </a:t>
                      </a:r>
                      <a:r>
                        <a:rPr lang="en-GB" sz="1100" b="1" baseline="0" dirty="0"/>
                        <a:t>at least twice.</a:t>
                      </a:r>
                      <a:endParaRPr lang="en-GB"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b="1" dirty="0">
                          <a:solidFill>
                            <a:srgbClr val="FF0000"/>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endParaRPr lang="en-GB"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ü"/>
                      </a:pPr>
                      <a:r>
                        <a:rPr lang="en-GB" sz="1050" dirty="0">
                          <a:latin typeface="+mn-lt"/>
                        </a:rPr>
                        <a:t>Use the </a:t>
                      </a:r>
                      <a:r>
                        <a:rPr lang="en-GB" sz="1050" b="1" dirty="0">
                          <a:latin typeface="+mn-lt"/>
                        </a:rPr>
                        <a:t>glossary</a:t>
                      </a:r>
                      <a:r>
                        <a:rPr lang="en-GB" sz="1050" baseline="0" dirty="0">
                          <a:latin typeface="+mn-lt"/>
                        </a:rPr>
                        <a:t> to help you with words you do not understand</a:t>
                      </a:r>
                    </a:p>
                    <a:p>
                      <a:pPr marL="285750" indent="-285750">
                        <a:buFont typeface="Wingdings" panose="05000000000000000000" pitchFamily="2" charset="2"/>
                        <a:buChar char="ü"/>
                      </a:pPr>
                      <a:r>
                        <a:rPr lang="en-GB" sz="1050" baseline="0" dirty="0">
                          <a:latin typeface="+mn-lt"/>
                        </a:rPr>
                        <a:t>Try to </a:t>
                      </a:r>
                      <a:r>
                        <a:rPr lang="en-GB" sz="1050" b="1" baseline="0" dirty="0">
                          <a:latin typeface="+mn-lt"/>
                        </a:rPr>
                        <a:t>visualise</a:t>
                      </a:r>
                      <a:r>
                        <a:rPr lang="en-GB" sz="1050" baseline="0" dirty="0">
                          <a:latin typeface="+mn-lt"/>
                        </a:rPr>
                        <a:t> what is happening in the text in your mind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1016307">
                <a:tc>
                  <a:txBody>
                    <a:bodyPr/>
                    <a:lstStyle/>
                    <a:p>
                      <a:pPr algn="ctr"/>
                      <a:r>
                        <a:rPr lang="en-GB" sz="1600" b="1"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baseline="0" dirty="0"/>
                        <a:t>List five things </a:t>
                      </a:r>
                      <a:r>
                        <a:rPr lang="en-GB" sz="1100" b="0" baseline="0" dirty="0"/>
                        <a:t>question</a:t>
                      </a:r>
                      <a:endParaRPr lang="en-GB" sz="1100" b="1" baseline="0" dirty="0"/>
                    </a:p>
                    <a:p>
                      <a:pPr algn="ctr"/>
                      <a:r>
                        <a:rPr lang="en-GB" sz="1100" b="1" baseline="0" dirty="0">
                          <a:solidFill>
                            <a:srgbClr val="FF0000"/>
                          </a:solidFill>
                        </a:rPr>
                        <a:t>(5 marks)</a:t>
                      </a:r>
                    </a:p>
                    <a:p>
                      <a:pPr algn="ctr"/>
                      <a:r>
                        <a:rPr lang="en-GB" sz="1100" b="1" baseline="0" dirty="0">
                          <a:solidFill>
                            <a:srgbClr val="FF0000"/>
                          </a:solidFill>
                        </a:rPr>
                        <a:t>AO1 </a:t>
                      </a:r>
                      <a:r>
                        <a:rPr lang="en-GB" sz="900" b="1" baseline="0" dirty="0">
                          <a:solidFill>
                            <a:srgbClr val="FF0000"/>
                          </a:solidFill>
                        </a:rPr>
                        <a:t>identify explicit and implicit information and ideas</a:t>
                      </a:r>
                      <a:endParaRPr lang="en-GB"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b="1" dirty="0">
                          <a:solidFill>
                            <a:srgbClr val="FF0000"/>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GB" sz="1200" b="1" i="0" u="none" strike="noStrike" kern="1200" baseline="0" dirty="0">
                          <a:solidFill>
                            <a:schemeClr val="dk1"/>
                          </a:solidFill>
                          <a:latin typeface="+mn-lt"/>
                          <a:ea typeface="+mn-ea"/>
                          <a:cs typeface="+mn-cs"/>
                        </a:rPr>
                        <a:t>Read lines 1-7. </a:t>
                      </a:r>
                    </a:p>
                    <a:p>
                      <a:pPr marL="0" indent="0">
                        <a:buFont typeface="Arial" panose="020B0604020202020204" pitchFamily="34" charset="0"/>
                        <a:buNone/>
                      </a:pPr>
                      <a:r>
                        <a:rPr lang="en-GB" sz="1200" b="0" i="0" u="none" strike="noStrike" kern="1200" baseline="0" dirty="0">
                          <a:solidFill>
                            <a:schemeClr val="dk1"/>
                          </a:solidFill>
                          <a:latin typeface="+mn-lt"/>
                          <a:ea typeface="+mn-ea"/>
                          <a:cs typeface="+mn-cs"/>
                        </a:rPr>
                        <a:t>List </a:t>
                      </a:r>
                      <a:r>
                        <a:rPr lang="en-GB" sz="1200" b="1" i="0" u="none" strike="noStrike" kern="1200" baseline="0" dirty="0">
                          <a:solidFill>
                            <a:schemeClr val="dk1"/>
                          </a:solidFill>
                          <a:latin typeface="+mn-lt"/>
                          <a:ea typeface="+mn-ea"/>
                          <a:cs typeface="+mn-cs"/>
                        </a:rPr>
                        <a:t>five </a:t>
                      </a:r>
                      <a:r>
                        <a:rPr lang="en-GB" sz="1200" b="0" i="0" u="none" strike="noStrike" kern="1200" baseline="0" dirty="0">
                          <a:solidFill>
                            <a:schemeClr val="dk1"/>
                          </a:solidFill>
                          <a:latin typeface="+mn-lt"/>
                          <a:ea typeface="+mn-ea"/>
                          <a:cs typeface="+mn-cs"/>
                        </a:rPr>
                        <a:t>things you learn about Ruby Lennox in these lines. </a:t>
                      </a:r>
                      <a:endParaRPr lang="en-GB"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ü"/>
                      </a:pPr>
                      <a:r>
                        <a:rPr lang="en-GB" sz="1050" baseline="0" dirty="0">
                          <a:latin typeface="+mn-lt"/>
                        </a:rPr>
                        <a:t>Read and highlight the </a:t>
                      </a:r>
                      <a:r>
                        <a:rPr lang="en-GB" sz="1050" b="1" baseline="0" dirty="0">
                          <a:latin typeface="+mn-lt"/>
                        </a:rPr>
                        <a:t>key focus </a:t>
                      </a:r>
                      <a:r>
                        <a:rPr lang="en-GB" sz="1050" baseline="0" dirty="0">
                          <a:latin typeface="+mn-lt"/>
                        </a:rPr>
                        <a:t>from the question</a:t>
                      </a:r>
                    </a:p>
                    <a:p>
                      <a:pPr marL="285750" indent="-285750">
                        <a:buFont typeface="Wingdings" panose="05000000000000000000" pitchFamily="2" charset="2"/>
                        <a:buChar char="ü"/>
                      </a:pPr>
                      <a:r>
                        <a:rPr lang="en-GB" sz="1050" b="1" baseline="0" dirty="0">
                          <a:latin typeface="+mn-lt"/>
                        </a:rPr>
                        <a:t>Re-read</a:t>
                      </a:r>
                      <a:r>
                        <a:rPr lang="en-GB" sz="1050" baseline="0" dirty="0">
                          <a:latin typeface="+mn-lt"/>
                        </a:rPr>
                        <a:t> the relevant section and highlight elements that help you answer the question</a:t>
                      </a:r>
                    </a:p>
                    <a:p>
                      <a:pPr marL="285750" indent="-285750">
                        <a:buFont typeface="Wingdings" panose="05000000000000000000" pitchFamily="2" charset="2"/>
                        <a:buChar char="ü"/>
                      </a:pPr>
                      <a:r>
                        <a:rPr lang="en-GB" sz="1050" b="1" baseline="0" dirty="0">
                          <a:latin typeface="+mn-lt"/>
                        </a:rPr>
                        <a:t>Keep it simple </a:t>
                      </a:r>
                      <a:r>
                        <a:rPr lang="en-GB" sz="1050" baseline="0" dirty="0">
                          <a:latin typeface="+mn-lt"/>
                        </a:rPr>
                        <a:t>and answer the question: write down the things you learn in simple sentences. You can write more than five things.  </a:t>
                      </a:r>
                      <a:r>
                        <a:rPr lang="en-GB" sz="1050" baseline="0" dirty="0" err="1">
                          <a:latin typeface="+mn-lt"/>
                        </a:rPr>
                        <a:t>Eg</a:t>
                      </a:r>
                      <a:r>
                        <a:rPr lang="en-GB" sz="1050" baseline="0" dirty="0">
                          <a:latin typeface="+mn-lt"/>
                        </a:rPr>
                        <a:t> She talks to the parrot.</a:t>
                      </a:r>
                    </a:p>
                    <a:p>
                      <a:pPr marL="285750" indent="-285750">
                        <a:buFont typeface="Wingdings" panose="05000000000000000000" pitchFamily="2" charset="2"/>
                        <a:buChar char="ü"/>
                      </a:pPr>
                      <a:r>
                        <a:rPr lang="en-GB" sz="1050" b="1" baseline="0" dirty="0">
                          <a:latin typeface="+mn-lt"/>
                        </a:rPr>
                        <a:t>DO NOT </a:t>
                      </a:r>
                      <a:r>
                        <a:rPr lang="en-GB" sz="1050" b="0" baseline="0" dirty="0">
                          <a:latin typeface="+mn-lt"/>
                        </a:rPr>
                        <a:t>copy out indiscriminate chunks of the text for your answers</a:t>
                      </a:r>
                      <a:endParaRPr lang="en-GB" sz="1050" b="1" baseline="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146463"/>
                  </a:ext>
                </a:extLst>
              </a:tr>
              <a:tr h="1214629">
                <a:tc>
                  <a:txBody>
                    <a:bodyPr/>
                    <a:lstStyle/>
                    <a:p>
                      <a:pPr algn="ctr"/>
                      <a:r>
                        <a:rPr lang="en-GB" sz="1600" b="1"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a:t>What impressions </a:t>
                      </a:r>
                      <a:r>
                        <a:rPr lang="en-GB" sz="1100" dirty="0"/>
                        <a:t>question</a:t>
                      </a:r>
                      <a:endParaRPr lang="en-GB" sz="1100" b="1" baseline="0" dirty="0"/>
                    </a:p>
                    <a:p>
                      <a:pPr algn="ctr"/>
                      <a:r>
                        <a:rPr lang="en-GB" sz="1100" b="1" baseline="0" dirty="0">
                          <a:solidFill>
                            <a:srgbClr val="FF0000"/>
                          </a:solidFill>
                        </a:rPr>
                        <a:t>(5 marks)</a:t>
                      </a:r>
                    </a:p>
                    <a:p>
                      <a:pPr algn="ctr"/>
                      <a:r>
                        <a:rPr lang="en-GB" sz="1100" b="1" baseline="0" dirty="0">
                          <a:solidFill>
                            <a:srgbClr val="FF0000"/>
                          </a:solidFill>
                        </a:rPr>
                        <a:t>AO2 </a:t>
                      </a:r>
                      <a:r>
                        <a:rPr lang="en-GB" sz="900" b="1" baseline="0" dirty="0">
                          <a:solidFill>
                            <a:srgbClr val="FF0000"/>
                          </a:solidFill>
                        </a:rPr>
                        <a:t>explain, comment on and analyse how writers use language to achieve effects and influence readers.</a:t>
                      </a:r>
                      <a:endParaRPr lang="en-GB"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b="1" dirty="0">
                          <a:solidFill>
                            <a:srgbClr val="FF0000"/>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GB" sz="1200" b="1" i="0" u="none" strike="noStrike" kern="1200" baseline="0" dirty="0">
                          <a:solidFill>
                            <a:schemeClr val="dk1"/>
                          </a:solidFill>
                          <a:latin typeface="+mn-lt"/>
                          <a:ea typeface="+mn-ea"/>
                          <a:cs typeface="+mn-cs"/>
                        </a:rPr>
                        <a:t>Read lines 8-23. </a:t>
                      </a:r>
                    </a:p>
                    <a:p>
                      <a:pPr marL="0" indent="0">
                        <a:buFont typeface="Arial" panose="020B0604020202020204" pitchFamily="34" charset="0"/>
                        <a:buNone/>
                      </a:pPr>
                      <a:r>
                        <a:rPr lang="en-GB" sz="1200" b="0" i="0" u="none" strike="noStrike" kern="1200" baseline="0" dirty="0">
                          <a:solidFill>
                            <a:schemeClr val="dk1"/>
                          </a:solidFill>
                          <a:latin typeface="+mn-lt"/>
                          <a:ea typeface="+mn-ea"/>
                          <a:cs typeface="+mn-cs"/>
                        </a:rPr>
                        <a:t>What impressions does the writer create of the Lennox family in these lines? </a:t>
                      </a:r>
                    </a:p>
                    <a:p>
                      <a:pPr marL="0" indent="0">
                        <a:buFont typeface="Arial" panose="020B0604020202020204" pitchFamily="34" charset="0"/>
                        <a:buNone/>
                      </a:pPr>
                      <a:r>
                        <a:rPr lang="en-GB" sz="1200" i="1" baseline="0" dirty="0"/>
                        <a:t>You must refer to the language used in the text to support your answer, using relevant subject terminology where appropriate.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indent="0">
                        <a:buFont typeface="Arial" panose="020B0604020202020204" pitchFamily="34" charset="0"/>
                        <a:buNone/>
                      </a:pPr>
                      <a:r>
                        <a:rPr lang="en-GB" sz="1050" b="1" i="1" baseline="0" dirty="0">
                          <a:latin typeface="+mn-lt"/>
                        </a:rPr>
                        <a:t>The approach to these question are very similar. The length of your response should be dictated by the marks available. Remember to track chronologically through the section of the text and pack your answers full of ideas</a:t>
                      </a:r>
                    </a:p>
                    <a:p>
                      <a:pPr marL="285750" indent="-285750">
                        <a:buFont typeface="Wingdings" panose="05000000000000000000" pitchFamily="2" charset="2"/>
                        <a:buChar char="ü"/>
                      </a:pPr>
                      <a:r>
                        <a:rPr lang="en-GB" sz="1050" baseline="0" dirty="0">
                          <a:latin typeface="+mn-lt"/>
                        </a:rPr>
                        <a:t>Read and highlight the </a:t>
                      </a:r>
                      <a:r>
                        <a:rPr lang="en-GB" sz="1050" b="1" baseline="0" dirty="0">
                          <a:latin typeface="+mn-lt"/>
                        </a:rPr>
                        <a:t>key focus </a:t>
                      </a:r>
                      <a:r>
                        <a:rPr lang="en-GB" sz="1050" baseline="0" dirty="0">
                          <a:latin typeface="+mn-lt"/>
                        </a:rPr>
                        <a:t>from the question</a:t>
                      </a:r>
                    </a:p>
                    <a:p>
                      <a:pPr marL="285750" indent="-285750">
                        <a:buFont typeface="Wingdings" panose="05000000000000000000" pitchFamily="2" charset="2"/>
                        <a:buChar char="ü"/>
                      </a:pPr>
                      <a:r>
                        <a:rPr lang="en-GB" sz="1050" b="1" baseline="0" dirty="0">
                          <a:latin typeface="+mn-lt"/>
                        </a:rPr>
                        <a:t>Re-read</a:t>
                      </a:r>
                      <a:r>
                        <a:rPr lang="en-GB" sz="1050" baseline="0" dirty="0">
                          <a:latin typeface="+mn-lt"/>
                        </a:rPr>
                        <a:t> the relevant section and track through the text for evidence to help you answer the question</a:t>
                      </a:r>
                    </a:p>
                    <a:p>
                      <a:pPr marL="285750" indent="-285750">
                        <a:buFont typeface="Wingdings" panose="05000000000000000000" pitchFamily="2" charset="2"/>
                        <a:buChar char="ü"/>
                      </a:pPr>
                      <a:r>
                        <a:rPr lang="en-GB" sz="1050" baseline="0" dirty="0">
                          <a:latin typeface="+mn-lt"/>
                        </a:rPr>
                        <a:t>Aim to select and write about </a:t>
                      </a:r>
                      <a:r>
                        <a:rPr lang="en-GB" sz="1050" b="1" baseline="0" dirty="0">
                          <a:latin typeface="+mn-lt"/>
                        </a:rPr>
                        <a:t>5 quotations for a five mark answer </a:t>
                      </a:r>
                      <a:r>
                        <a:rPr lang="en-GB" sz="1050" b="0" baseline="0" dirty="0">
                          <a:latin typeface="+mn-lt"/>
                        </a:rPr>
                        <a:t>and</a:t>
                      </a:r>
                      <a:r>
                        <a:rPr lang="en-GB" sz="1050" b="1" baseline="0" dirty="0">
                          <a:latin typeface="+mn-lt"/>
                        </a:rPr>
                        <a:t> 8 t0 10 for a 10 mark answer </a:t>
                      </a:r>
                    </a:p>
                    <a:p>
                      <a:pPr marL="285750" indent="-285750">
                        <a:buFont typeface="Wingdings" panose="05000000000000000000" pitchFamily="2" charset="2"/>
                        <a:buChar char="ü"/>
                      </a:pPr>
                      <a:r>
                        <a:rPr lang="en-GB" sz="1050" b="1" baseline="0" dirty="0">
                          <a:latin typeface="+mn-lt"/>
                        </a:rPr>
                        <a:t>Make a clear point referring to the question, support it with evidence and zoom in on the words or phrases that convey significant meaning</a:t>
                      </a:r>
                      <a:endParaRPr lang="en-GB" sz="1050" baseline="0" dirty="0">
                        <a:latin typeface="+mn-lt"/>
                      </a:endParaRPr>
                    </a:p>
                    <a:p>
                      <a:pPr marL="285750" indent="-285750">
                        <a:buFont typeface="Wingdings" panose="05000000000000000000" pitchFamily="2" charset="2"/>
                        <a:buChar char="ü"/>
                      </a:pPr>
                      <a:r>
                        <a:rPr lang="en-GB" sz="1050" baseline="0" dirty="0">
                          <a:latin typeface="+mn-lt"/>
                        </a:rPr>
                        <a:t>Write about the </a:t>
                      </a:r>
                      <a:r>
                        <a:rPr lang="en-GB" sz="1050" b="1" baseline="0" dirty="0">
                          <a:latin typeface="+mn-lt"/>
                        </a:rPr>
                        <a:t>effects</a:t>
                      </a:r>
                      <a:r>
                        <a:rPr lang="en-GB" sz="1050" baseline="0" dirty="0">
                          <a:latin typeface="+mn-lt"/>
                        </a:rPr>
                        <a:t> of the </a:t>
                      </a:r>
                      <a:r>
                        <a:rPr lang="en-GB" sz="1050" b="1" baseline="0" dirty="0">
                          <a:latin typeface="+mn-lt"/>
                        </a:rPr>
                        <a:t>language</a:t>
                      </a:r>
                      <a:r>
                        <a:rPr lang="en-GB" sz="1050" baseline="0" dirty="0">
                          <a:latin typeface="+mn-lt"/>
                        </a:rPr>
                        <a:t> or </a:t>
                      </a:r>
                      <a:r>
                        <a:rPr lang="en-GB" sz="1050" b="1" baseline="0" dirty="0">
                          <a:latin typeface="+mn-lt"/>
                        </a:rPr>
                        <a:t>structural</a:t>
                      </a:r>
                      <a:r>
                        <a:rPr lang="en-GB" sz="1050" baseline="0" dirty="0">
                          <a:latin typeface="+mn-lt"/>
                        </a:rPr>
                        <a:t> features on the reader – what does it make you understand?</a:t>
                      </a:r>
                    </a:p>
                    <a:p>
                      <a:pPr marL="285750" indent="-285750">
                        <a:buFont typeface="Wingdings" panose="05000000000000000000" pitchFamily="2" charset="2"/>
                        <a:buChar char="ü"/>
                      </a:pPr>
                      <a:r>
                        <a:rPr lang="en-GB" sz="1050" b="1" baseline="0" dirty="0">
                          <a:latin typeface="+mn-lt"/>
                        </a:rPr>
                        <a:t>Identify language features using the correct term where appropriate</a:t>
                      </a:r>
                    </a:p>
                    <a:p>
                      <a:pPr marL="0" indent="0">
                        <a:buFont typeface="Wingdings" panose="05000000000000000000" pitchFamily="2" charset="2"/>
                        <a:buNone/>
                      </a:pPr>
                      <a:endParaRPr lang="en-GB" sz="1050" b="1" baseline="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652596"/>
                  </a:ext>
                </a:extLst>
              </a:tr>
              <a:tr h="585350">
                <a:tc>
                  <a:txBody>
                    <a:bodyPr/>
                    <a:lstStyle/>
                    <a:p>
                      <a:pPr algn="ctr"/>
                      <a:r>
                        <a:rPr lang="en-GB" sz="1600" b="1" dirty="0"/>
                        <a:t>3 &amp;</a:t>
                      </a:r>
                    </a:p>
                    <a:p>
                      <a:pPr algn="ctr"/>
                      <a:r>
                        <a:rPr lang="en-GB" sz="1600" b="1"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a:solidFill>
                            <a:schemeClr val="tx1"/>
                          </a:solidFill>
                        </a:rPr>
                        <a:t>How does the writer </a:t>
                      </a:r>
                      <a:r>
                        <a:rPr lang="en-GB" sz="1100" b="0" dirty="0">
                          <a:solidFill>
                            <a:schemeClr val="tx1"/>
                          </a:solidFill>
                        </a:rPr>
                        <a:t>question</a:t>
                      </a:r>
                    </a:p>
                    <a:p>
                      <a:pPr algn="ctr"/>
                      <a:r>
                        <a:rPr lang="en-GB" sz="1100" b="1" dirty="0">
                          <a:solidFill>
                            <a:srgbClr val="FF0000"/>
                          </a:solidFill>
                        </a:rPr>
                        <a:t>(10 marks)</a:t>
                      </a:r>
                    </a:p>
                    <a:p>
                      <a:pPr algn="ctr"/>
                      <a:r>
                        <a:rPr lang="en-GB" sz="1100" b="1" dirty="0">
                          <a:solidFill>
                            <a:srgbClr val="FF0000"/>
                          </a:solidFill>
                        </a:rPr>
                        <a:t>AO2 </a:t>
                      </a:r>
                      <a:r>
                        <a:rPr lang="en-GB" sz="900" b="1" dirty="0">
                          <a:solidFill>
                            <a:srgbClr val="FF0000"/>
                          </a:solidFill>
                        </a:rPr>
                        <a:t>explain, comment on and analyse how writers use language and structure to achieve effects and influence readers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b="1" dirty="0">
                          <a:solidFill>
                            <a:srgbClr val="FF0000"/>
                          </a:solidFill>
                        </a:rPr>
                        <a:t>10 mins each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i="0" u="none" strike="noStrike" kern="1200" baseline="0" dirty="0">
                          <a:solidFill>
                            <a:schemeClr val="dk1"/>
                          </a:solidFill>
                          <a:latin typeface="+mn-lt"/>
                          <a:ea typeface="+mn-ea"/>
                          <a:cs typeface="+mn-cs"/>
                        </a:rPr>
                        <a:t>Read lines 24-35.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0" u="none" strike="noStrike" kern="1200" baseline="0" dirty="0">
                          <a:solidFill>
                            <a:schemeClr val="dk1"/>
                          </a:solidFill>
                          <a:latin typeface="+mn-lt"/>
                          <a:ea typeface="+mn-ea"/>
                          <a:cs typeface="+mn-cs"/>
                        </a:rPr>
                        <a:t>How does the writer show the fire spreading and becoming very serious in these lines? </a:t>
                      </a:r>
                      <a:r>
                        <a:rPr lang="en-GB" sz="1200" b="1" i="0" u="none" strike="noStrike" kern="1200" baseline="0" dirty="0">
                          <a:solidFill>
                            <a:schemeClr val="dk1"/>
                          </a:solidFill>
                          <a:latin typeface="+mn-lt"/>
                          <a:ea typeface="+mn-ea"/>
                          <a:cs typeface="+mn-cs"/>
                        </a:rPr>
                        <a:t>or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0" u="none" strike="noStrike" kern="1200" baseline="0" dirty="0">
                          <a:solidFill>
                            <a:schemeClr val="dk1"/>
                          </a:solidFill>
                          <a:latin typeface="+mn-lt"/>
                          <a:ea typeface="+mn-ea"/>
                          <a:cs typeface="+mn-cs"/>
                        </a:rPr>
                        <a:t>How does the writer makes these lines exciting and dramatic?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strike="noStrike" kern="1200" baseline="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285750" indent="-285750">
                        <a:buFont typeface="Arial" panose="020B0604020202020204" pitchFamily="34" charset="0"/>
                        <a:buChar char="•"/>
                      </a:pPr>
                      <a:endParaRPr lang="en-GB" sz="12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7432086"/>
                  </a:ext>
                </a:extLst>
              </a:tr>
              <a:tr h="1401495">
                <a:tc>
                  <a:txBody>
                    <a:bodyPr/>
                    <a:lstStyle/>
                    <a:p>
                      <a:pPr algn="ctr"/>
                      <a:r>
                        <a:rPr lang="en-GB" sz="1600" b="1"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b="1" dirty="0"/>
                        <a:t>To what extent </a:t>
                      </a:r>
                      <a:r>
                        <a:rPr lang="en-GB" sz="1100" dirty="0"/>
                        <a:t>or </a:t>
                      </a:r>
                      <a:r>
                        <a:rPr lang="en-GB" sz="1100" b="1" dirty="0"/>
                        <a:t>How far do you agree </a:t>
                      </a:r>
                      <a:r>
                        <a:rPr lang="en-GB" sz="1100" dirty="0"/>
                        <a:t>question</a:t>
                      </a:r>
                      <a:endParaRPr lang="en-GB" sz="1100" b="1" baseline="0" dirty="0"/>
                    </a:p>
                    <a:p>
                      <a:pPr algn="ctr"/>
                      <a:r>
                        <a:rPr lang="en-GB" sz="1100" b="1" baseline="0" dirty="0">
                          <a:solidFill>
                            <a:srgbClr val="FF0000"/>
                          </a:solidFill>
                        </a:rPr>
                        <a:t>(10 marks)</a:t>
                      </a:r>
                    </a:p>
                    <a:p>
                      <a:pPr algn="ctr"/>
                      <a:r>
                        <a:rPr lang="en-GB" sz="1100" b="1" baseline="0" dirty="0">
                          <a:solidFill>
                            <a:srgbClr val="FF0000"/>
                          </a:solidFill>
                        </a:rPr>
                        <a:t>AO4  </a:t>
                      </a:r>
                      <a:r>
                        <a:rPr lang="en-GB" sz="900" b="1" baseline="0" dirty="0">
                          <a:solidFill>
                            <a:srgbClr val="FF0000"/>
                          </a:solidFill>
                        </a:rPr>
                        <a:t>evaluate texts critically and support this with appropriate textual reference.</a:t>
                      </a:r>
                      <a:endParaRPr lang="en-GB"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b="1" dirty="0">
                          <a:solidFill>
                            <a:srgbClr val="FF0000"/>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GB" sz="1100" b="1" baseline="0" dirty="0"/>
                        <a:t>Read lines 50 to the end.</a:t>
                      </a:r>
                    </a:p>
                    <a:p>
                      <a:pPr marL="0" indent="0">
                        <a:buFont typeface="Arial" panose="020B0604020202020204" pitchFamily="34" charset="0"/>
                        <a:buNone/>
                      </a:pPr>
                      <a:r>
                        <a:rPr lang="en-GB" sz="1100" baseline="0" dirty="0"/>
                        <a:t>“In the last 20 or so lines of this passage, Patricia becomes a real heroine.” </a:t>
                      </a:r>
                      <a:r>
                        <a:rPr lang="en-GB" sz="1100" b="1" baseline="0" dirty="0"/>
                        <a:t>How far do you agree with this view? </a:t>
                      </a:r>
                      <a:r>
                        <a:rPr lang="en-GB" sz="1100" baseline="0" dirty="0"/>
                        <a:t>[10]</a:t>
                      </a:r>
                    </a:p>
                    <a:p>
                      <a:pPr marL="285750" indent="-285750">
                        <a:buFont typeface="Arial" panose="020B0604020202020204" pitchFamily="34" charset="0"/>
                        <a:buChar char="•"/>
                      </a:pPr>
                      <a:r>
                        <a:rPr lang="en-GB" sz="1100" baseline="0" dirty="0"/>
                        <a:t>You should write about:</a:t>
                      </a:r>
                    </a:p>
                    <a:p>
                      <a:pPr marL="285750" indent="-285750">
                        <a:buFont typeface="Arial" panose="020B0604020202020204" pitchFamily="34" charset="0"/>
                        <a:buChar char="•"/>
                      </a:pPr>
                      <a:r>
                        <a:rPr lang="en-GB" sz="1100" baseline="0" dirty="0"/>
                        <a:t>your own thoughts and feelings about how Patricia is presented here and in the passage as a whole</a:t>
                      </a:r>
                    </a:p>
                    <a:p>
                      <a:pPr marL="285750" indent="-285750">
                        <a:buFont typeface="Arial" panose="020B0604020202020204" pitchFamily="34" charset="0"/>
                        <a:buChar char="•"/>
                      </a:pPr>
                      <a:r>
                        <a:rPr lang="en-GB" sz="1100" baseline="0" dirty="0"/>
                        <a:t> how the writer has created these thoughts and feelings.</a:t>
                      </a:r>
                    </a:p>
                    <a:p>
                      <a:pPr marL="285750" indent="-285750">
                        <a:buFont typeface="Arial" panose="020B0604020202020204" pitchFamily="34" charset="0"/>
                        <a:buChar char="•"/>
                      </a:pPr>
                      <a:r>
                        <a:rPr lang="en-GB" sz="1100" baseline="0" dirty="0"/>
                        <a:t>You must refer to the text to support your answer.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1" i="1" baseline="0" dirty="0">
                          <a:latin typeface="+mn-lt"/>
                        </a:rPr>
                        <a:t>This question is asking you to evaluate a text. There will always be plenty of evidence to agree with the view, and you may also find evidence to disagree with the view.</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050" b="0" i="0" baseline="0" dirty="0">
                          <a:latin typeface="+mn-lt"/>
                        </a:rPr>
                        <a:t>Read and highlight </a:t>
                      </a:r>
                      <a:r>
                        <a:rPr lang="en-GB" sz="1050" b="1" i="0" baseline="0" dirty="0">
                          <a:latin typeface="+mn-lt"/>
                        </a:rPr>
                        <a:t>the key focus </a:t>
                      </a:r>
                      <a:r>
                        <a:rPr lang="en-GB" sz="1050" b="0" i="0" baseline="0" dirty="0">
                          <a:latin typeface="+mn-lt"/>
                        </a:rPr>
                        <a:t>of the question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050" b="1" i="0" baseline="0" dirty="0">
                          <a:latin typeface="+mn-lt"/>
                        </a:rPr>
                        <a:t>Re-read</a:t>
                      </a:r>
                      <a:r>
                        <a:rPr lang="en-GB" sz="1050" b="0" i="0" baseline="0" dirty="0">
                          <a:latin typeface="+mn-lt"/>
                        </a:rPr>
                        <a:t> the relevant section (it might be the whole text) and </a:t>
                      </a:r>
                      <a:r>
                        <a:rPr lang="en-GB" sz="1050" b="1" i="0" baseline="0" dirty="0">
                          <a:latin typeface="+mn-lt"/>
                        </a:rPr>
                        <a:t>select evidence </a:t>
                      </a:r>
                      <a:r>
                        <a:rPr lang="en-GB" sz="1050" b="0" i="0" baseline="0" dirty="0">
                          <a:latin typeface="+mn-lt"/>
                        </a:rPr>
                        <a:t>that helps you to form your point of view</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050" b="0" i="0" baseline="0" dirty="0">
                          <a:latin typeface="+mn-lt"/>
                        </a:rPr>
                        <a:t>Aim to select and write about </a:t>
                      </a:r>
                      <a:r>
                        <a:rPr lang="en-GB" sz="1050" b="1" i="0" baseline="0" dirty="0">
                          <a:latin typeface="+mn-lt"/>
                        </a:rPr>
                        <a:t>8 -10 quotations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050" b="1" i="0" baseline="0" dirty="0">
                          <a:latin typeface="+mn-lt"/>
                        </a:rPr>
                        <a:t>Begin by stating how far you agree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050" b="1" i="0" baseline="0" dirty="0">
                          <a:latin typeface="+mn-lt"/>
                        </a:rPr>
                        <a:t>Conclude</a:t>
                      </a:r>
                      <a:r>
                        <a:rPr lang="en-GB" sz="1050" b="0" i="0" baseline="0" dirty="0">
                          <a:latin typeface="+mn-lt"/>
                        </a:rPr>
                        <a:t>, by briefly </a:t>
                      </a:r>
                      <a:r>
                        <a:rPr lang="en-GB" sz="1050" b="1" i="0" baseline="0" dirty="0">
                          <a:latin typeface="+mn-lt"/>
                        </a:rPr>
                        <a:t>summarising</a:t>
                      </a:r>
                      <a:r>
                        <a:rPr lang="en-GB" sz="1050" b="0" i="0" baseline="0" dirty="0">
                          <a:latin typeface="+mn-lt"/>
                        </a:rPr>
                        <a:t> your point of 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452469"/>
                  </a:ext>
                </a:extLst>
              </a:tr>
            </a:tbl>
          </a:graphicData>
        </a:graphic>
      </p:graphicFrame>
    </p:spTree>
    <p:extLst>
      <p:ext uri="{BB962C8B-B14F-4D97-AF65-F5344CB8AC3E}">
        <p14:creationId xmlns:p14="http://schemas.microsoft.com/office/powerpoint/2010/main" val="24852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2680626" y="3465190"/>
            <a:ext cx="6197723" cy="461665"/>
          </a:xfrm>
          <a:prstGeom prst="rect">
            <a:avLst/>
          </a:prstGeom>
          <a:noFill/>
        </p:spPr>
        <p:txBody>
          <a:bodyPr wrap="square" lIns="91440" tIns="45720" rIns="91440" bIns="45720" anchor="ctr">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English</a:t>
            </a:r>
            <a:r>
              <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Language Paper 1: </a:t>
            </a:r>
            <a:r>
              <a:rPr lang="en-US" sz="2400" b="1" cap="none" spc="0" dirty="0">
                <a:ln w="17780" cmpd="sng">
                  <a:solidFill>
                    <a:srgbClr val="FFFFFF"/>
                  </a:solidFill>
                  <a:prstDash val="solid"/>
                  <a:miter lim="800000"/>
                </a:ln>
                <a:effectLst>
                  <a:outerShdw blurRad="50800" algn="tl" rotWithShape="0">
                    <a:srgbClr val="000000"/>
                  </a:outerShdw>
                </a:effectLst>
              </a:rPr>
              <a:t>Reading</a:t>
            </a:r>
            <a:r>
              <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Section A</a:t>
            </a:r>
          </a:p>
        </p:txBody>
      </p:sp>
      <p:graphicFrame>
        <p:nvGraphicFramePr>
          <p:cNvPr id="7" name="Table 6"/>
          <p:cNvGraphicFramePr>
            <a:graphicFrameLocks noGrp="1"/>
          </p:cNvGraphicFramePr>
          <p:nvPr>
            <p:extLst>
              <p:ext uri="{D42A27DB-BD31-4B8C-83A1-F6EECF244321}">
                <p14:modId xmlns:p14="http://schemas.microsoft.com/office/powerpoint/2010/main" val="2414017521"/>
              </p:ext>
            </p:extLst>
          </p:nvPr>
        </p:nvGraphicFramePr>
        <p:xfrm>
          <a:off x="522933" y="1210492"/>
          <a:ext cx="2218742" cy="2286000"/>
        </p:xfrm>
        <a:graphic>
          <a:graphicData uri="http://schemas.openxmlformats.org/drawingml/2006/table">
            <a:tbl>
              <a:tblPr firstRow="1" bandRow="1">
                <a:tableStyleId>{5C22544A-7EE6-4342-B048-85BDC9FD1C3A}</a:tableStyleId>
              </a:tblPr>
              <a:tblGrid>
                <a:gridCol w="2218742">
                  <a:extLst>
                    <a:ext uri="{9D8B030D-6E8A-4147-A177-3AD203B41FA5}">
                      <a16:colId xmlns:a16="http://schemas.microsoft.com/office/drawing/2014/main" val="3509914382"/>
                    </a:ext>
                  </a:extLst>
                </a:gridCol>
              </a:tblGrid>
              <a:tr h="219837">
                <a:tc>
                  <a:txBody>
                    <a:bodyPr/>
                    <a:lstStyle/>
                    <a:p>
                      <a:pPr algn="ctr"/>
                      <a:r>
                        <a:rPr lang="en-GB" sz="1400" dirty="0"/>
                        <a:t>1. Word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208846">
                <a:tc>
                  <a:txBody>
                    <a:bodyPr/>
                    <a:lstStyle/>
                    <a:p>
                      <a:pPr algn="l"/>
                      <a:r>
                        <a:rPr lang="en-GB" sz="1000" b="1" dirty="0"/>
                        <a:t>Nouns: </a:t>
                      </a:r>
                      <a:r>
                        <a:rPr lang="en-GB" sz="1000" b="0" dirty="0"/>
                        <a:t>the name of a person, place or 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Verbs: </a:t>
                      </a:r>
                      <a:r>
                        <a:rPr lang="en-GB" sz="1000" b="0" i="0" dirty="0"/>
                        <a:t>the action word within the sentence </a:t>
                      </a:r>
                      <a:r>
                        <a:rPr lang="en-GB" sz="1000" b="0" i="0" dirty="0" err="1"/>
                        <a:t>eg</a:t>
                      </a:r>
                      <a:r>
                        <a:rPr lang="en-GB" sz="1000" b="0" i="0" dirty="0"/>
                        <a:t>: </a:t>
                      </a:r>
                      <a:r>
                        <a:rPr lang="en-GB" sz="1000" b="1" i="1" dirty="0"/>
                        <a:t>sprinting</a:t>
                      </a:r>
                      <a:endParaRPr lang="en-GB" sz="1000" b="0"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Adverbs: t</a:t>
                      </a:r>
                      <a:r>
                        <a:rPr lang="en-GB" sz="1000" b="0" dirty="0"/>
                        <a:t>he word that describes the verb </a:t>
                      </a:r>
                      <a:r>
                        <a:rPr lang="en-GB" sz="1000" b="0" dirty="0" err="1"/>
                        <a:t>eg</a:t>
                      </a:r>
                      <a:r>
                        <a:rPr lang="en-GB" sz="1000" b="0" dirty="0"/>
                        <a:t>: </a:t>
                      </a:r>
                      <a:r>
                        <a:rPr lang="en-GB" sz="1000" b="1" i="1" dirty="0"/>
                        <a:t>hysterically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Adjectives: </a:t>
                      </a:r>
                      <a:r>
                        <a:rPr lang="en-GB" sz="1000" b="0" dirty="0"/>
                        <a:t>the word that describes the noun </a:t>
                      </a:r>
                      <a:r>
                        <a:rPr lang="en-GB" sz="1000" b="0" dirty="0" err="1"/>
                        <a:t>eg</a:t>
                      </a:r>
                      <a:r>
                        <a:rPr lang="en-GB" sz="1000" b="0" dirty="0"/>
                        <a:t>: </a:t>
                      </a:r>
                      <a:r>
                        <a:rPr lang="en-GB" sz="1000" b="1" i="1" dirty="0"/>
                        <a:t>tranquil</a:t>
                      </a:r>
                      <a:endParaRPr lang="en-GB" sz="10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558182"/>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Pronouns: </a:t>
                      </a:r>
                      <a:r>
                        <a:rPr lang="en-GB" sz="1000" b="0" dirty="0"/>
                        <a:t>words such as he, she, it, they and we. They replace the noun.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490770"/>
                  </a:ext>
                </a:extLst>
              </a:tr>
            </a:tbl>
          </a:graphicData>
        </a:graphic>
      </p:graphicFrame>
      <p:sp>
        <p:nvSpPr>
          <p:cNvPr id="2" name="TextBox 1">
            <a:extLst>
              <a:ext uri="{FF2B5EF4-FFF2-40B4-BE49-F238E27FC236}">
                <a16:creationId xmlns:a16="http://schemas.microsoft.com/office/drawing/2014/main" id="{05E91E3B-545B-4070-B8BB-6CD28A6CB853}"/>
              </a:ext>
            </a:extLst>
          </p:cNvPr>
          <p:cNvSpPr txBox="1"/>
          <p:nvPr/>
        </p:nvSpPr>
        <p:spPr>
          <a:xfrm>
            <a:off x="425157" y="52252"/>
            <a:ext cx="11690059" cy="522515"/>
          </a:xfrm>
          <a:prstGeom prst="rect">
            <a:avLst/>
          </a:prstGeom>
          <a:solidFill>
            <a:srgbClr val="FF0000"/>
          </a:solidFill>
          <a:ln w="28575">
            <a:solidFill>
              <a:schemeClr val="tx1"/>
            </a:solidFill>
          </a:ln>
        </p:spPr>
        <p:txBody>
          <a:bodyPr wrap="square" rtlCol="0" anchor="ctr">
            <a:normAutofit fontScale="92500" lnSpcReduction="20000"/>
          </a:bodyPr>
          <a:lstStyle/>
          <a:p>
            <a:pPr algn="ctr"/>
            <a:r>
              <a:rPr lang="en-GB" sz="2400" b="1" dirty="0"/>
              <a:t>English Language Component 1: Section A Reading 20</a:t>
            </a:r>
            <a:r>
              <a:rPr lang="en-GB" sz="2400" b="1" baseline="30000" dirty="0"/>
              <a:t>th</a:t>
            </a:r>
            <a:r>
              <a:rPr lang="en-GB" sz="2400" b="1" dirty="0"/>
              <a:t> Century Literature </a:t>
            </a:r>
          </a:p>
          <a:p>
            <a:pPr algn="ctr"/>
            <a:r>
              <a:rPr lang="en-GB" sz="1200" b="1" dirty="0"/>
              <a:t>Take 1 hour for this section: 10 minutes to read and 50 minutes to write your answers.  There are five questions to answer worth 40 marks.</a:t>
            </a:r>
          </a:p>
        </p:txBody>
      </p:sp>
      <p:sp>
        <p:nvSpPr>
          <p:cNvPr id="12" name="TextBox 11">
            <a:extLst>
              <a:ext uri="{FF2B5EF4-FFF2-40B4-BE49-F238E27FC236}">
                <a16:creationId xmlns:a16="http://schemas.microsoft.com/office/drawing/2014/main" id="{CFD0E3A0-17D6-445C-9E89-28E980360F94}"/>
              </a:ext>
            </a:extLst>
          </p:cNvPr>
          <p:cNvSpPr txBox="1"/>
          <p:nvPr/>
        </p:nvSpPr>
        <p:spPr>
          <a:xfrm>
            <a:off x="425157" y="573778"/>
            <a:ext cx="4723892" cy="646331"/>
          </a:xfrm>
          <a:prstGeom prst="rect">
            <a:avLst/>
          </a:prstGeom>
          <a:noFill/>
        </p:spPr>
        <p:txBody>
          <a:bodyPr wrap="square" rtlCol="0">
            <a:spAutoFit/>
          </a:bodyPr>
          <a:lstStyle/>
          <a:p>
            <a:r>
              <a:rPr lang="en-GB" sz="1200" b="1" dirty="0"/>
              <a:t>AO2: Commenting on language </a:t>
            </a:r>
          </a:p>
          <a:p>
            <a:r>
              <a:rPr lang="en-GB" sz="1200" b="1" i="1" dirty="0"/>
              <a:t>Look out for the following in texts and comment on the effect the writer creates by using them. It is explaining the effect that is important.</a:t>
            </a:r>
          </a:p>
        </p:txBody>
      </p:sp>
      <p:graphicFrame>
        <p:nvGraphicFramePr>
          <p:cNvPr id="14" name="Table 13">
            <a:extLst>
              <a:ext uri="{FF2B5EF4-FFF2-40B4-BE49-F238E27FC236}">
                <a16:creationId xmlns:a16="http://schemas.microsoft.com/office/drawing/2014/main" id="{E2D1D64E-07F4-4197-87AB-CE9CE24D2654}"/>
              </a:ext>
            </a:extLst>
          </p:cNvPr>
          <p:cNvGraphicFramePr>
            <a:graphicFrameLocks noGrp="1"/>
          </p:cNvGraphicFramePr>
          <p:nvPr/>
        </p:nvGraphicFramePr>
        <p:xfrm>
          <a:off x="2832531" y="1210492"/>
          <a:ext cx="2218742" cy="4257657"/>
        </p:xfrm>
        <a:graphic>
          <a:graphicData uri="http://schemas.openxmlformats.org/drawingml/2006/table">
            <a:tbl>
              <a:tblPr firstRow="1" bandRow="1">
                <a:tableStyleId>{5C22544A-7EE6-4342-B048-85BDC9FD1C3A}</a:tableStyleId>
              </a:tblPr>
              <a:tblGrid>
                <a:gridCol w="2218742">
                  <a:extLst>
                    <a:ext uri="{9D8B030D-6E8A-4147-A177-3AD203B41FA5}">
                      <a16:colId xmlns:a16="http://schemas.microsoft.com/office/drawing/2014/main" val="3509914382"/>
                    </a:ext>
                  </a:extLst>
                </a:gridCol>
              </a:tblGrid>
              <a:tr h="310212">
                <a:tc>
                  <a:txBody>
                    <a:bodyPr/>
                    <a:lstStyle/>
                    <a:p>
                      <a:pPr algn="ctr"/>
                      <a:r>
                        <a:rPr lang="en-GB" sz="1400" dirty="0"/>
                        <a:t>4. Figurative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535115">
                <a:tc>
                  <a:txBody>
                    <a:bodyPr/>
                    <a:lstStyle/>
                    <a:p>
                      <a:pPr algn="l"/>
                      <a:r>
                        <a:rPr lang="en-GB" sz="950" b="1" dirty="0"/>
                        <a:t>Simile: </a:t>
                      </a:r>
                      <a:r>
                        <a:rPr lang="en-GB" sz="950" b="0" dirty="0"/>
                        <a:t>when a write compare 2 things using as or like </a:t>
                      </a:r>
                      <a:r>
                        <a:rPr lang="en-GB" sz="950" b="0" dirty="0" err="1"/>
                        <a:t>eg</a:t>
                      </a:r>
                      <a:r>
                        <a:rPr lang="en-GB" sz="950" b="1" dirty="0"/>
                        <a:t>: </a:t>
                      </a:r>
                      <a:r>
                        <a:rPr lang="en-GB" sz="950" b="1" i="1" dirty="0"/>
                        <a:t>My feet were as cold as 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535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dirty="0"/>
                        <a:t>Metaphor: </a:t>
                      </a:r>
                      <a:r>
                        <a:rPr lang="en-GB" sz="950" b="0" dirty="0"/>
                        <a:t>when a writer compares 2 things directly </a:t>
                      </a:r>
                      <a:r>
                        <a:rPr lang="en-GB" sz="950" b="0" dirty="0" err="1"/>
                        <a:t>eg</a:t>
                      </a:r>
                      <a:r>
                        <a:rPr lang="en-GB" sz="950" b="0" dirty="0"/>
                        <a:t>: </a:t>
                      </a:r>
                      <a:r>
                        <a:rPr lang="en-GB" sz="950" b="1" i="1" dirty="0"/>
                        <a:t>My feet were block of 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682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dirty="0"/>
                        <a:t>Personification: </a:t>
                      </a:r>
                      <a:r>
                        <a:rPr lang="en-GB" sz="950" b="0" dirty="0"/>
                        <a:t>when an inanimate object is given human attributes </a:t>
                      </a:r>
                      <a:r>
                        <a:rPr lang="en-GB" sz="950" b="0" dirty="0" err="1"/>
                        <a:t>eg</a:t>
                      </a:r>
                      <a:r>
                        <a:rPr lang="en-GB" sz="950" b="0" dirty="0"/>
                        <a:t>: </a:t>
                      </a:r>
                      <a:r>
                        <a:rPr lang="en-GB" sz="950" b="1" i="1" dirty="0"/>
                        <a:t>The fragile arms of the trees swayed desperately in the storm.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r h="682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dirty="0"/>
                        <a:t>Alliteration: </a:t>
                      </a:r>
                      <a:r>
                        <a:rPr lang="en-GB" sz="950" b="0" dirty="0"/>
                        <a:t>when two words close together begin with the same letter </a:t>
                      </a:r>
                      <a:r>
                        <a:rPr lang="en-GB" sz="950" b="0" dirty="0" err="1"/>
                        <a:t>eg</a:t>
                      </a:r>
                      <a:r>
                        <a:rPr lang="en-GB" sz="950" b="0" dirty="0"/>
                        <a:t>:</a:t>
                      </a:r>
                      <a:r>
                        <a:rPr lang="en-GB" sz="950" b="1" dirty="0"/>
                        <a:t> </a:t>
                      </a:r>
                      <a:r>
                        <a:rPr lang="en-GB" sz="950" b="1" i="1" dirty="0"/>
                        <a:t>The wailing wind howled down the mountain pass.</a:t>
                      </a:r>
                      <a:endParaRPr lang="en-GB" sz="95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558182"/>
                  </a:ext>
                </a:extLst>
              </a:tr>
              <a:tr h="682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dirty="0"/>
                        <a:t>Onomatopoeia:</a:t>
                      </a:r>
                      <a:r>
                        <a:rPr lang="en-GB" sz="950" b="0" dirty="0"/>
                        <a:t> when the word chosen creates the sound of the object </a:t>
                      </a:r>
                      <a:r>
                        <a:rPr lang="en-GB" sz="950" b="0" dirty="0" err="1"/>
                        <a:t>eg</a:t>
                      </a:r>
                      <a:r>
                        <a:rPr lang="en-GB" sz="950" b="1" dirty="0"/>
                        <a:t>: </a:t>
                      </a:r>
                      <a:r>
                        <a:rPr lang="en-GB" sz="950" b="1" i="1" dirty="0"/>
                        <a:t>The incessant buzz of mosquitoes filled the air.</a:t>
                      </a:r>
                      <a:endParaRPr lang="en-GB" sz="95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490770"/>
                  </a:ext>
                </a:extLst>
              </a:tr>
              <a:tr h="829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i="0" dirty="0"/>
                        <a:t>Pathetic Fallacy: </a:t>
                      </a:r>
                      <a:r>
                        <a:rPr lang="en-GB" sz="950" b="0" i="0" dirty="0"/>
                        <a:t>when the weather is given human emotions to reflect the mood of the piece or protagonist </a:t>
                      </a:r>
                      <a:r>
                        <a:rPr lang="en-GB" sz="950" b="0" i="0" dirty="0" err="1"/>
                        <a:t>eg</a:t>
                      </a:r>
                      <a:r>
                        <a:rPr lang="en-GB" sz="950" b="0" i="0" dirty="0"/>
                        <a:t>: </a:t>
                      </a:r>
                      <a:r>
                        <a:rPr lang="en-GB" sz="950" b="1" i="1" dirty="0"/>
                        <a:t>The melancholy rain fell silently to the ground.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2500933"/>
                  </a:ext>
                </a:extLst>
              </a:tr>
            </a:tbl>
          </a:graphicData>
        </a:graphic>
      </p:graphicFrame>
      <p:graphicFrame>
        <p:nvGraphicFramePr>
          <p:cNvPr id="16" name="Table 15">
            <a:extLst>
              <a:ext uri="{FF2B5EF4-FFF2-40B4-BE49-F238E27FC236}">
                <a16:creationId xmlns:a16="http://schemas.microsoft.com/office/drawing/2014/main" id="{F87DF3C9-216D-4732-81CA-EF776586CC26}"/>
              </a:ext>
            </a:extLst>
          </p:cNvPr>
          <p:cNvGraphicFramePr>
            <a:graphicFrameLocks noGrp="1"/>
          </p:cNvGraphicFramePr>
          <p:nvPr/>
        </p:nvGraphicFramePr>
        <p:xfrm>
          <a:off x="522933" y="3570844"/>
          <a:ext cx="2218742" cy="1889760"/>
        </p:xfrm>
        <a:graphic>
          <a:graphicData uri="http://schemas.openxmlformats.org/drawingml/2006/table">
            <a:tbl>
              <a:tblPr firstRow="1" bandRow="1">
                <a:tableStyleId>{5C22544A-7EE6-4342-B048-85BDC9FD1C3A}</a:tableStyleId>
              </a:tblPr>
              <a:tblGrid>
                <a:gridCol w="2218742">
                  <a:extLst>
                    <a:ext uri="{9D8B030D-6E8A-4147-A177-3AD203B41FA5}">
                      <a16:colId xmlns:a16="http://schemas.microsoft.com/office/drawing/2014/main" val="3509914382"/>
                    </a:ext>
                  </a:extLst>
                </a:gridCol>
              </a:tblGrid>
              <a:tr h="219837">
                <a:tc>
                  <a:txBody>
                    <a:bodyPr/>
                    <a:lstStyle/>
                    <a:p>
                      <a:pPr algn="ctr"/>
                      <a:r>
                        <a:rPr lang="en-GB" sz="1400" dirty="0"/>
                        <a:t>2. Sentence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208846">
                <a:tc>
                  <a:txBody>
                    <a:bodyPr/>
                    <a:lstStyle/>
                    <a:p>
                      <a:pPr algn="l"/>
                      <a:r>
                        <a:rPr lang="en-GB" sz="1000" b="1" dirty="0"/>
                        <a:t>Declaration: a statement </a:t>
                      </a:r>
                      <a:r>
                        <a:rPr lang="en-GB" sz="1000" b="1" dirty="0" err="1"/>
                        <a:t>eg</a:t>
                      </a:r>
                      <a:r>
                        <a:rPr lang="en-GB" sz="1000" b="1" dirty="0"/>
                        <a:t>:  </a:t>
                      </a:r>
                      <a:r>
                        <a:rPr lang="en-GB" sz="1000" b="0" i="1" dirty="0"/>
                        <a:t>John was a liar.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Exclamation: expresses surprise, shock or anger </a:t>
                      </a:r>
                      <a:r>
                        <a:rPr lang="en-GB" sz="1000" b="1" dirty="0" err="1"/>
                        <a:t>eg</a:t>
                      </a:r>
                      <a:r>
                        <a:rPr lang="en-GB" sz="1000" b="1" dirty="0"/>
                        <a:t>: </a:t>
                      </a:r>
                      <a:r>
                        <a:rPr lang="en-GB" sz="1000" b="0" i="1" dirty="0"/>
                        <a:t>What a liar he 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Interrogative: a question </a:t>
                      </a:r>
                      <a:r>
                        <a:rPr lang="en-GB" sz="1000" b="1" dirty="0" err="1"/>
                        <a:t>eg</a:t>
                      </a:r>
                      <a:r>
                        <a:rPr lang="en-GB" sz="1000" b="1" dirty="0"/>
                        <a:t>: </a:t>
                      </a:r>
                      <a:r>
                        <a:rPr lang="en-GB" sz="1000" b="0" i="1" dirty="0"/>
                        <a:t>What do you mean John has lied to 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Imperative: a command </a:t>
                      </a:r>
                      <a:r>
                        <a:rPr lang="en-GB" sz="1000" b="1" i="0" dirty="0" err="1"/>
                        <a:t>eg</a:t>
                      </a:r>
                      <a:r>
                        <a:rPr lang="en-GB" sz="1000" b="1" i="0" dirty="0"/>
                        <a:t>: </a:t>
                      </a:r>
                      <a:r>
                        <a:rPr lang="en-GB" sz="1000" b="0" i="1" dirty="0"/>
                        <a:t>“Stop lying.”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558182"/>
                  </a:ext>
                </a:extLst>
              </a:tr>
            </a:tbl>
          </a:graphicData>
        </a:graphic>
      </p:graphicFrame>
      <p:graphicFrame>
        <p:nvGraphicFramePr>
          <p:cNvPr id="18" name="Table 17">
            <a:extLst>
              <a:ext uri="{FF2B5EF4-FFF2-40B4-BE49-F238E27FC236}">
                <a16:creationId xmlns:a16="http://schemas.microsoft.com/office/drawing/2014/main" id="{895F67EA-B895-4835-AAF7-053DC194F92E}"/>
              </a:ext>
            </a:extLst>
          </p:cNvPr>
          <p:cNvGraphicFramePr>
            <a:graphicFrameLocks noGrp="1"/>
          </p:cNvGraphicFramePr>
          <p:nvPr/>
        </p:nvGraphicFramePr>
        <p:xfrm>
          <a:off x="516013" y="5490543"/>
          <a:ext cx="4535260" cy="1341120"/>
        </p:xfrm>
        <a:graphic>
          <a:graphicData uri="http://schemas.openxmlformats.org/drawingml/2006/table">
            <a:tbl>
              <a:tblPr firstRow="1" bandRow="1">
                <a:tableStyleId>{5C22544A-7EE6-4342-B048-85BDC9FD1C3A}</a:tableStyleId>
              </a:tblPr>
              <a:tblGrid>
                <a:gridCol w="4535260">
                  <a:extLst>
                    <a:ext uri="{9D8B030D-6E8A-4147-A177-3AD203B41FA5}">
                      <a16:colId xmlns:a16="http://schemas.microsoft.com/office/drawing/2014/main" val="3509914382"/>
                    </a:ext>
                  </a:extLst>
                </a:gridCol>
              </a:tblGrid>
              <a:tr h="219837">
                <a:tc>
                  <a:txBody>
                    <a:bodyPr/>
                    <a:lstStyle/>
                    <a:p>
                      <a:pPr algn="ctr"/>
                      <a:r>
                        <a:rPr lang="en-GB" sz="1400" dirty="0"/>
                        <a:t>3. Sentence forms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208846">
                <a:tc>
                  <a:txBody>
                    <a:bodyPr/>
                    <a:lstStyle/>
                    <a:p>
                      <a:pPr algn="l"/>
                      <a:r>
                        <a:rPr lang="en-GB" sz="1000" b="1" dirty="0"/>
                        <a:t>Simple</a:t>
                      </a:r>
                      <a:r>
                        <a:rPr lang="en-GB" sz="1000" b="0" dirty="0"/>
                        <a:t>: a sentence with one clause </a:t>
                      </a:r>
                      <a:r>
                        <a:rPr lang="en-GB" sz="1000" b="0" dirty="0" err="1"/>
                        <a:t>eg</a:t>
                      </a:r>
                      <a:r>
                        <a:rPr lang="en-GB" sz="1000" b="0" dirty="0"/>
                        <a:t>: </a:t>
                      </a:r>
                      <a:r>
                        <a:rPr lang="en-GB" sz="1000" b="1" dirty="0"/>
                        <a:t>The house was ablaze.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Compound: two independent clauses joined by and, but, yet, or, so </a:t>
                      </a:r>
                      <a:r>
                        <a:rPr lang="en-GB" sz="1000" b="1" dirty="0" err="1"/>
                        <a:t>eg</a:t>
                      </a:r>
                      <a:r>
                        <a:rPr lang="en-GB" sz="1000" b="1" dirty="0"/>
                        <a:t>: The house was ablaze and there was nothing she could 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208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Complex: a sentence with a independent and at least one dependent clause </a:t>
                      </a:r>
                      <a:r>
                        <a:rPr lang="en-GB" sz="1000" b="1" dirty="0" err="1"/>
                        <a:t>eg</a:t>
                      </a:r>
                      <a:r>
                        <a:rPr lang="en-GB" sz="1000" b="1" dirty="0"/>
                        <a:t>: Despite the efforts of the fire fighters, the house was ablaze.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bl>
          </a:graphicData>
        </a:graphic>
      </p:graphicFrame>
      <p:graphicFrame>
        <p:nvGraphicFramePr>
          <p:cNvPr id="20" name="Table 19">
            <a:extLst>
              <a:ext uri="{FF2B5EF4-FFF2-40B4-BE49-F238E27FC236}">
                <a16:creationId xmlns:a16="http://schemas.microsoft.com/office/drawing/2014/main" id="{1EE5C28A-DA91-4E70-8270-14E3B0F3DD10}"/>
              </a:ext>
            </a:extLst>
          </p:cNvPr>
          <p:cNvGraphicFramePr>
            <a:graphicFrameLocks noGrp="1"/>
          </p:cNvGraphicFramePr>
          <p:nvPr/>
        </p:nvGraphicFramePr>
        <p:xfrm>
          <a:off x="5239904" y="1220109"/>
          <a:ext cx="4818495" cy="2316480"/>
        </p:xfrm>
        <a:graphic>
          <a:graphicData uri="http://schemas.openxmlformats.org/drawingml/2006/table">
            <a:tbl>
              <a:tblPr firstRow="1" bandRow="1">
                <a:tableStyleId>{5C22544A-7EE6-4342-B048-85BDC9FD1C3A}</a:tableStyleId>
              </a:tblPr>
              <a:tblGrid>
                <a:gridCol w="4818495">
                  <a:extLst>
                    <a:ext uri="{9D8B030D-6E8A-4147-A177-3AD203B41FA5}">
                      <a16:colId xmlns:a16="http://schemas.microsoft.com/office/drawing/2014/main" val="3509914382"/>
                    </a:ext>
                  </a:extLst>
                </a:gridCol>
              </a:tblGrid>
              <a:tr h="288124">
                <a:tc>
                  <a:txBody>
                    <a:bodyPr/>
                    <a:lstStyle/>
                    <a:p>
                      <a:pPr algn="ctr"/>
                      <a:r>
                        <a:rPr lang="en-GB" sz="1400" dirty="0"/>
                        <a:t>5. Structural Features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extLst>
                  <a:ext uri="{0D108BD9-81ED-4DB2-BD59-A6C34878D82A}">
                    <a16:rowId xmlns:a16="http://schemas.microsoft.com/office/drawing/2014/main" val="1804380874"/>
                  </a:ext>
                </a:extLst>
              </a:tr>
              <a:tr h="230499">
                <a:tc>
                  <a:txBody>
                    <a:bodyPr/>
                    <a:lstStyle/>
                    <a:p>
                      <a:pPr algn="l"/>
                      <a:r>
                        <a:rPr lang="en-GB" sz="1000" b="1" dirty="0"/>
                        <a:t>Dialogue: </a:t>
                      </a:r>
                      <a:r>
                        <a:rPr lang="en-GB" sz="1000" b="0" dirty="0"/>
                        <a:t>the language that is spoken aloud by characters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Repetition: </a:t>
                      </a:r>
                      <a:r>
                        <a:rPr lang="en-GB" sz="1000" b="0" dirty="0"/>
                        <a:t>words, phrases and images that are repeated for impact.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Contrast or juxtaposition: </a:t>
                      </a:r>
                      <a:r>
                        <a:rPr lang="en-GB" sz="1000" b="0" dirty="0"/>
                        <a:t>When 2 contrasting ideas are placed close together.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Foreshadowing</a:t>
                      </a:r>
                      <a:r>
                        <a:rPr lang="en-GB" sz="1000" b="0" dirty="0"/>
                        <a:t>: when the author hints at what is to come.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558182"/>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Flashback/forward: </a:t>
                      </a:r>
                      <a:r>
                        <a:rPr lang="en-GB" sz="1000" b="0" dirty="0"/>
                        <a:t>when the author skips forward or backward in the story.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490770"/>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Internal narration: </a:t>
                      </a:r>
                      <a:r>
                        <a:rPr lang="en-GB" sz="1000" b="0" dirty="0"/>
                        <a:t>When the author shifts the focus to the thoughts and feelings of the character rather than an external description of the action/events.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1619410"/>
                  </a:ext>
                </a:extLst>
              </a:tr>
              <a:tr h="230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t>Listing: </a:t>
                      </a:r>
                      <a:r>
                        <a:rPr lang="en-GB" sz="1000" b="0" dirty="0"/>
                        <a:t>when the author lists events in close successive order. This can create pace and tension at key moments in the text.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556039"/>
                  </a:ext>
                </a:extLst>
              </a:tr>
            </a:tbl>
          </a:graphicData>
        </a:graphic>
      </p:graphicFrame>
      <p:sp>
        <p:nvSpPr>
          <p:cNvPr id="22" name="TextBox 21">
            <a:extLst>
              <a:ext uri="{FF2B5EF4-FFF2-40B4-BE49-F238E27FC236}">
                <a16:creationId xmlns:a16="http://schemas.microsoft.com/office/drawing/2014/main" id="{448801CF-3C8D-4BE6-BA5A-B663A1F6EF99}"/>
              </a:ext>
            </a:extLst>
          </p:cNvPr>
          <p:cNvSpPr txBox="1"/>
          <p:nvPr/>
        </p:nvSpPr>
        <p:spPr>
          <a:xfrm>
            <a:off x="5142129" y="608023"/>
            <a:ext cx="4916272" cy="646331"/>
          </a:xfrm>
          <a:prstGeom prst="rect">
            <a:avLst/>
          </a:prstGeom>
          <a:noFill/>
        </p:spPr>
        <p:txBody>
          <a:bodyPr wrap="square" rtlCol="0">
            <a:spAutoFit/>
          </a:bodyPr>
          <a:lstStyle/>
          <a:p>
            <a:r>
              <a:rPr lang="en-GB" sz="1200" b="1" dirty="0"/>
              <a:t>AO2: Commenting on structure</a:t>
            </a:r>
          </a:p>
          <a:p>
            <a:r>
              <a:rPr lang="en-GB" sz="1200" b="1" i="1" dirty="0"/>
              <a:t>Look out for the following in texts and comment on the effect the writer creates by using them. It is explaining the effect that is important.</a:t>
            </a:r>
          </a:p>
        </p:txBody>
      </p:sp>
      <p:sp>
        <p:nvSpPr>
          <p:cNvPr id="24" name="TextBox 23">
            <a:extLst>
              <a:ext uri="{FF2B5EF4-FFF2-40B4-BE49-F238E27FC236}">
                <a16:creationId xmlns:a16="http://schemas.microsoft.com/office/drawing/2014/main" id="{6ABCEF65-0A24-4B9F-A9EC-D68B8F34B490}"/>
              </a:ext>
            </a:extLst>
          </p:cNvPr>
          <p:cNvSpPr txBox="1"/>
          <p:nvPr/>
        </p:nvSpPr>
        <p:spPr>
          <a:xfrm>
            <a:off x="5149049" y="3570844"/>
            <a:ext cx="4916272" cy="646331"/>
          </a:xfrm>
          <a:prstGeom prst="rect">
            <a:avLst/>
          </a:prstGeom>
          <a:noFill/>
        </p:spPr>
        <p:txBody>
          <a:bodyPr wrap="square" rtlCol="0">
            <a:spAutoFit/>
          </a:bodyPr>
          <a:lstStyle/>
          <a:p>
            <a:r>
              <a:rPr lang="en-GB" sz="1200" b="1" dirty="0"/>
              <a:t>AO4: Evaluating texts</a:t>
            </a:r>
          </a:p>
          <a:p>
            <a:r>
              <a:rPr lang="en-GB" sz="1200" b="1" i="1" dirty="0"/>
              <a:t>Question 5 always asks you to evaluate a text. Here are some phrases that will help you to evaluate how successful </a:t>
            </a:r>
            <a:r>
              <a:rPr lang="en-GB" sz="1200" b="1" i="1"/>
              <a:t>a writer has </a:t>
            </a:r>
            <a:r>
              <a:rPr lang="en-GB" sz="1200" b="1" i="1" dirty="0"/>
              <a:t>been.</a:t>
            </a:r>
          </a:p>
        </p:txBody>
      </p:sp>
      <p:graphicFrame>
        <p:nvGraphicFramePr>
          <p:cNvPr id="28" name="Table 27">
            <a:extLst>
              <a:ext uri="{FF2B5EF4-FFF2-40B4-BE49-F238E27FC236}">
                <a16:creationId xmlns:a16="http://schemas.microsoft.com/office/drawing/2014/main" id="{893A5931-82BF-4C95-A432-0BCA24721A8E}"/>
              </a:ext>
            </a:extLst>
          </p:cNvPr>
          <p:cNvGraphicFramePr>
            <a:graphicFrameLocks noGrp="1"/>
          </p:cNvGraphicFramePr>
          <p:nvPr/>
        </p:nvGraphicFramePr>
        <p:xfrm>
          <a:off x="5239904" y="4217175"/>
          <a:ext cx="4818496" cy="2588571"/>
        </p:xfrm>
        <a:graphic>
          <a:graphicData uri="http://schemas.openxmlformats.org/drawingml/2006/table">
            <a:tbl>
              <a:tblPr firstRow="1" bandRow="1">
                <a:tableStyleId>{5C22544A-7EE6-4342-B048-85BDC9FD1C3A}</a:tableStyleId>
              </a:tblPr>
              <a:tblGrid>
                <a:gridCol w="2409248">
                  <a:extLst>
                    <a:ext uri="{9D8B030D-6E8A-4147-A177-3AD203B41FA5}">
                      <a16:colId xmlns:a16="http://schemas.microsoft.com/office/drawing/2014/main" val="3509914382"/>
                    </a:ext>
                  </a:extLst>
                </a:gridCol>
                <a:gridCol w="2409248">
                  <a:extLst>
                    <a:ext uri="{9D8B030D-6E8A-4147-A177-3AD203B41FA5}">
                      <a16:colId xmlns:a16="http://schemas.microsoft.com/office/drawing/2014/main" val="12937486"/>
                    </a:ext>
                  </a:extLst>
                </a:gridCol>
              </a:tblGrid>
              <a:tr h="319577">
                <a:tc gridSpan="2">
                  <a:txBody>
                    <a:bodyPr/>
                    <a:lstStyle/>
                    <a:p>
                      <a:pPr algn="ctr"/>
                      <a:r>
                        <a:rPr lang="en-GB" sz="1400" dirty="0"/>
                        <a:t>6. Evaluative phrases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969"/>
                    </a:solidFill>
                  </a:tcPr>
                </a:tc>
                <a:tc hMerge="1">
                  <a:txBody>
                    <a:bodyPr/>
                    <a:lstStyle/>
                    <a:p>
                      <a:endParaRPr lang="en-GB"/>
                    </a:p>
                  </a:txBody>
                  <a:tcPr/>
                </a:tc>
                <a:extLst>
                  <a:ext uri="{0D108BD9-81ED-4DB2-BD59-A6C34878D82A}">
                    <a16:rowId xmlns:a16="http://schemas.microsoft.com/office/drawing/2014/main" val="1804380874"/>
                  </a:ext>
                </a:extLst>
              </a:tr>
              <a:tr h="255661">
                <a:tc>
                  <a:txBody>
                    <a:bodyPr/>
                    <a:lstStyle/>
                    <a:p>
                      <a:pPr algn="l"/>
                      <a:r>
                        <a:rPr lang="en-GB" sz="1000" b="0" dirty="0"/>
                        <a:t>This clearly emphasises the fact that…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000" b="0" dirty="0"/>
                        <a:t>This effectively draws attention to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294633"/>
                  </a:ext>
                </a:extLst>
              </a:tr>
              <a:tr h="2556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Here the writer successfully conveys…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This phrase indicates clearly…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977205"/>
                  </a:ext>
                </a:extLst>
              </a:tr>
              <a:tr h="2556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The certain implication here is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The author is deliberately highlighting…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294011"/>
                  </a:ext>
                </a:extLst>
              </a:tr>
              <a:tr h="4154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This convincingly creates/suggests…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At this point in the text, it is powerfully implied that…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558182"/>
                  </a:ext>
                </a:extLst>
              </a:tr>
              <a:tr h="4154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The unquestionable suggestion here is that…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The writer subtly conveys the sense…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490770"/>
                  </a:ext>
                </a:extLst>
              </a:tr>
              <a:tr h="4154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Without a shadow of a doubt, the author is implying…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Here the writer reiterates that…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1619410"/>
                  </a:ext>
                </a:extLst>
              </a:tr>
              <a:tr h="2556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This statement undoubtedly presents…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t>The clever insinuation here is…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556039"/>
                  </a:ext>
                </a:extLst>
              </a:tr>
            </a:tbl>
          </a:graphicData>
        </a:graphic>
      </p:graphicFrame>
    </p:spTree>
    <p:extLst>
      <p:ext uri="{BB962C8B-B14F-4D97-AF65-F5344CB8AC3E}">
        <p14:creationId xmlns:p14="http://schemas.microsoft.com/office/powerpoint/2010/main" val="2280192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98CCD0FBA27E4D9E0E89AA042F1EC9" ma:contentTypeVersion="15" ma:contentTypeDescription="Create a new document." ma:contentTypeScope="" ma:versionID="87ad42cf114df5d79d43f210da1d5b0a">
  <xsd:schema xmlns:xsd="http://www.w3.org/2001/XMLSchema" xmlns:xs="http://www.w3.org/2001/XMLSchema" xmlns:p="http://schemas.microsoft.com/office/2006/metadata/properties" xmlns:ns2="dc0bc8c4-a75d-415d-96ea-cd24337c12ed" xmlns:ns3="0e13a264-7465-4452-bc5c-02dfe0376e2b" targetNamespace="http://schemas.microsoft.com/office/2006/metadata/properties" ma:root="true" ma:fieldsID="91be83512b16dd643e883333fb239d66" ns2:_="" ns3:_="">
    <xsd:import namespace="dc0bc8c4-a75d-415d-96ea-cd24337c12ed"/>
    <xsd:import namespace="0e13a264-7465-4452-bc5c-02dfe0376e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0bc8c4-a75d-415d-96ea-cd24337c12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f6e5aec-3c4a-4236-a63d-c20d042b3d45"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13a264-7465-4452-bc5c-02dfe0376e2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a133df4-fe9f-4d77-9360-da99ca86f740}" ma:internalName="TaxCatchAll" ma:showField="CatchAllData" ma:web="0e13a264-7465-4452-bc5c-02dfe0376e2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13a264-7465-4452-bc5c-02dfe0376e2b" xsi:nil="true"/>
    <lcf76f155ced4ddcb4097134ff3c332f xmlns="dc0bc8c4-a75d-415d-96ea-cd24337c12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1F4D0C5-2CDC-484F-9B28-C980CE2F3A14}"/>
</file>

<file path=customXml/itemProps2.xml><?xml version="1.0" encoding="utf-8"?>
<ds:datastoreItem xmlns:ds="http://schemas.openxmlformats.org/officeDocument/2006/customXml" ds:itemID="{CE61DC00-57BF-4064-B42F-DB5AD4EC6F54}"/>
</file>

<file path=customXml/itemProps3.xml><?xml version="1.0" encoding="utf-8"?>
<ds:datastoreItem xmlns:ds="http://schemas.openxmlformats.org/officeDocument/2006/customXml" ds:itemID="{68159B00-0882-4615-8187-83D4DE12D2CB}"/>
</file>

<file path=docProps/app.xml><?xml version="1.0" encoding="utf-8"?>
<Properties xmlns="http://schemas.openxmlformats.org/officeDocument/2006/extended-properties" xmlns:vt="http://schemas.openxmlformats.org/officeDocument/2006/docPropsVTypes">
  <TotalTime>2</TotalTime>
  <Words>1385</Words>
  <Application>Microsoft Office PowerPoint</Application>
  <PresentationFormat>Widescreen</PresentationFormat>
  <Paragraphs>119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Frankie Phillips</dc:creator>
  <cp:lastModifiedBy>Frankie Phillips</cp:lastModifiedBy>
  <cp:revision>1</cp:revision>
  <dcterms:created xsi:type="dcterms:W3CDTF">2024-10-19T11:34:41Z</dcterms:created>
  <dcterms:modified xsi:type="dcterms:W3CDTF">2024-10-19T11:37:01Z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0x0101005E98CCD0FBA27E4D9E0E89AA042F1EC9</vt:lpwstr>
  </property>
</Properties>
</file>