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610" autoAdjust="0"/>
  </p:normalViewPr>
  <p:slideViewPr>
    <p:cSldViewPr snapToGrid="0">
      <p:cViewPr varScale="1">
        <p:scale>
          <a:sx n="55" d="100"/>
          <a:sy n="55" d="100"/>
        </p:scale>
        <p:origin x="109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52826-A015-E902-2884-521DED32A9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16E4D1-D16F-FE8B-F189-AFA56C554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B3788-14C0-4A0D-C5DE-F0FE0CADE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E6493-DDA4-298D-E6F6-2CBEA514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B5C47-7E16-297F-9AEB-E056BD071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7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DFF34-6E99-EF1C-61BF-45A986A99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6FBDC8-F908-4392-3185-C00D9925E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F108C-55A1-EF07-CA93-6CFFF9F5C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AD0FE-E7DC-7DB6-7179-45D8F9F19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1FF1E-A229-AC38-1C07-4C1D12BF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58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1E8941-DCDA-A018-45E4-F3C4181F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02003-857C-23AA-2177-C2018C8A6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3B6C0-48C1-067A-B8C5-542E4B480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11A28-7AED-9036-2877-36EA0AC4B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85A60-BA4C-E5C2-F33B-77E21862E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7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2D5D9-DDDA-5B27-3B8E-E28DC7E26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A968B-544C-BAFB-8945-C00292D6B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86313-8D39-7B38-69B6-0EE765C8F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ABF0F-47E2-CE47-3B60-5F8475C5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1B523-B0C4-F862-B98E-26AEF80A1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611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837BF-6F2D-33DC-9BAE-E01D304CA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3C611-1CC4-249A-1A9C-9E5D32866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1993F-5F18-69F0-34ED-88B1587F2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7F046-98B0-1602-8394-65D41DEED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EF4B1-A976-06BD-28E1-D24963B10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88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9E54E-D850-C02E-9BB7-3B25E31B7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3D33E-CA52-17A2-D8F1-242A16B0E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22279B-C957-A5B2-9798-3A8EEF034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E470F-147A-8D74-F8D3-DE0F5CBD7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D56DD8-63BB-871A-4BBD-DE09D2850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2254E-A75E-67B9-E991-6C4A0EC8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086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C8A3E-5E8F-1996-14B6-527CAB731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8AB898-6D16-C3D3-07C7-CFDDCED58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2A586B-798D-77E9-D199-B4B943566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BF2378-3A59-73EC-DA7D-F4CF6928C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CF8358-37F5-4DDC-991D-5065CDFCF8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824BF5-95DC-DC21-FCD4-EC3F4F058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7DC049-8A4E-C9F0-DBAC-142290A98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971C7-1849-1907-3E5F-F570C40AD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45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EA2E3-EC82-C6C8-6C65-35D0C9B43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38531B-1FF3-BE8B-9CA5-E09DD07DB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B6C15-0F5D-964C-7127-C94C93830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2AFFC-6192-640E-06B8-C40BBD8D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6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6C8CF8-EC51-2FE4-3072-BB1258B20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FA1009-936B-2D83-2C3C-CB8B2DF39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20D6B4-1821-4A58-99A9-F749DAF1E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61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BAB7D-337A-FA84-D837-4702FC1CE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21184-6E60-F2B8-B563-573F80722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CB7AD-F6B3-F192-8E1C-B4DDFF3B3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8344D5-243A-A4BF-A879-2FED1CD97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D906C-4203-8DF5-E225-7B7E7A676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BDF05-9280-0BBF-4B15-46CF78168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546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5A1B6-BDC7-57DF-0521-3E74FF15C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F3504B-4C73-E448-F0F5-A3934FA9A8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713FCF-5293-FD2D-E843-661CC35E3D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6BC38-CE75-D894-3733-38B7457E8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A3ADD0-6209-327A-4506-8DE3AB2F2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D5265-04F0-558E-50CE-7BE9A3A80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262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683DF3-6936-A8BD-88F4-F826F76E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A79CB-430C-2802-CE29-4F1714356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D3015-35B8-8446-D6EB-B85DC3AB3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4C1529-9E58-4BA1-B48D-6AD2F4CE559B}" type="datetimeFigureOut">
              <a:rPr lang="en-GB" smtClean="0"/>
              <a:t>19/10/2024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1A774-4FC1-C954-C106-263115912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D30FD-1C87-0105-FC22-56E1B67165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0FF733-0C9F-41F4-8677-2D94592C12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43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5157" y="52252"/>
            <a:ext cx="11690059" cy="52251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en-GB" sz="2400" b="1" dirty="0"/>
              <a:t>English Language Component 2 Section A</a:t>
            </a:r>
            <a:endParaRPr lang="en-GB" sz="12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657773"/>
              </p:ext>
            </p:extLst>
          </p:nvPr>
        </p:nvGraphicFramePr>
        <p:xfrm>
          <a:off x="76784" y="574767"/>
          <a:ext cx="12039015" cy="5980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960">
                  <a:extLst>
                    <a:ext uri="{9D8B030D-6E8A-4147-A177-3AD203B41FA5}">
                      <a16:colId xmlns:a16="http://schemas.microsoft.com/office/drawing/2014/main" val="3294051207"/>
                    </a:ext>
                  </a:extLst>
                </a:gridCol>
                <a:gridCol w="1973108">
                  <a:extLst>
                    <a:ext uri="{9D8B030D-6E8A-4147-A177-3AD203B41FA5}">
                      <a16:colId xmlns:a16="http://schemas.microsoft.com/office/drawing/2014/main" val="3509914382"/>
                    </a:ext>
                  </a:extLst>
                </a:gridCol>
                <a:gridCol w="405425">
                  <a:extLst>
                    <a:ext uri="{9D8B030D-6E8A-4147-A177-3AD203B41FA5}">
                      <a16:colId xmlns:a16="http://schemas.microsoft.com/office/drawing/2014/main" val="1200072895"/>
                    </a:ext>
                  </a:extLst>
                </a:gridCol>
                <a:gridCol w="3593209">
                  <a:extLst>
                    <a:ext uri="{9D8B030D-6E8A-4147-A177-3AD203B41FA5}">
                      <a16:colId xmlns:a16="http://schemas.microsoft.com/office/drawing/2014/main" val="1776361855"/>
                    </a:ext>
                  </a:extLst>
                </a:gridCol>
                <a:gridCol w="5547313">
                  <a:extLst>
                    <a:ext uri="{9D8B030D-6E8A-4147-A177-3AD203B41FA5}">
                      <a16:colId xmlns:a16="http://schemas.microsoft.com/office/drawing/2014/main" val="4060709275"/>
                    </a:ext>
                  </a:extLst>
                </a:gridCol>
              </a:tblGrid>
              <a:tr h="28217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Q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/>
                        <a:t>Mins</a:t>
                      </a:r>
                      <a:endParaRPr lang="en-GB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Example Question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Top tips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380874"/>
                  </a:ext>
                </a:extLst>
              </a:tr>
              <a:tr h="705431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Identify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interpret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explicit and implicit information and ideas.</a:t>
                      </a:r>
                      <a:endParaRPr lang="en-GB" sz="5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Give one example…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‘According to the article, how much water is wasted each year?’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050" b="1" baseline="0" dirty="0">
                          <a:latin typeface="+mn-lt"/>
                        </a:rPr>
                        <a:t>1 word answers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050" b="1" baseline="0" dirty="0">
                          <a:latin typeface="+mn-lt"/>
                        </a:rPr>
                        <a:t>DO not write in full sentences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146463"/>
                  </a:ext>
                </a:extLst>
              </a:tr>
              <a:tr h="1040032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Explain, comment on and analyse 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writers use language and structure to achieve effects and influence readers, using relevant subject terminology to support their views.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‘How does the writer try to persuade us to recycle?’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‘What impressions do you get of the nursing profession from these lines?’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‘How does the writer create tension here?’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7-8 quotes and make an inferences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 back to the key words in the question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652596"/>
                  </a:ext>
                </a:extLst>
              </a:tr>
              <a:tr h="597148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-Identify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explicit and implicit information and ideas.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‘What does the writer mean by…?’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‘What does the writer suggest people should do to help the environment?’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‘How many people fail to recycle?’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000" b="1" baseline="0" dirty="0">
                          <a:latin typeface="+mn-lt"/>
                        </a:rPr>
                        <a:t>1 word answers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GB" sz="1000" b="1" baseline="0" dirty="0">
                          <a:latin typeface="+mn-lt"/>
                        </a:rPr>
                        <a:t>DO not write in full sentences </a:t>
                      </a: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432086"/>
                  </a:ext>
                </a:extLst>
              </a:tr>
              <a:tr h="75210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evaluate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texts critically and support this with appropriate textual references.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‘What do you think about the writer’s views on…?’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‘How effective is the article in convincing people to recycle?’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State whether you agree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Evaluate how effective the writer is in conveying their message.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7-8 quotes and make an inferences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 back to the key words in the question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452469"/>
                  </a:ext>
                </a:extLst>
              </a:tr>
              <a:tr h="1241944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-Identify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interpret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explicit and implicit information and ideas.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8064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-Select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GB" sz="10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synthesise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evidence from different texts.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‘According to these two writers, how can people…?’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‘What do the writers say about…?’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your answer with one sentence of overview.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Find key words, keeping quotes brief and put information from each text together in one answer.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39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GB" sz="105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‘In Willard’s day, cycling clothing had to be `simple` and `modest` and an adaptation of normal clothing but in contrast, Starmer-Smith wears expensive, bright clothing bought especially for cycling that is expensive and marks you out as a serious cyclist. Nowadays, cycle clothing is positively eye-catching’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268003"/>
                  </a:ext>
                </a:extLst>
              </a:tr>
              <a:tr h="77729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064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Compare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writers’ ideas and perspectives, as well as how these are conveyed, across </a:t>
                      </a:r>
                      <a:r>
                        <a:rPr lang="en-GB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</a:t>
                      </a: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or more texts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‘Both these texts are about recycling.  Compare the following: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Their attitudes towards recycling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they get across their arguments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Get a balance between the two texts and make sure you comment on language as much as possible.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Give an overview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Deal with each text </a:t>
                      </a:r>
                      <a:r>
                        <a:rPr lang="en-GB" sz="9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seperately</a:t>
                      </a:r>
                      <a:endParaRPr lang="en-GB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13995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5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850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52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586689"/>
              </p:ext>
            </p:extLst>
          </p:nvPr>
        </p:nvGraphicFramePr>
        <p:xfrm>
          <a:off x="1785675" y="903826"/>
          <a:ext cx="221874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8742">
                  <a:extLst>
                    <a:ext uri="{9D8B030D-6E8A-4147-A177-3AD203B41FA5}">
                      <a16:colId xmlns:a16="http://schemas.microsoft.com/office/drawing/2014/main" val="3509914382"/>
                    </a:ext>
                  </a:extLst>
                </a:gridCol>
              </a:tblGrid>
              <a:tr h="21983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 Word Types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380874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/>
                        <a:t>Nouns: </a:t>
                      </a:r>
                      <a:r>
                        <a:rPr lang="en-GB" sz="1000" b="0" dirty="0"/>
                        <a:t>the name of a person, place or thing.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94633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Verbs: </a:t>
                      </a:r>
                      <a:r>
                        <a:rPr lang="en-GB" sz="1000" b="0" i="0" dirty="0"/>
                        <a:t>the action word within the sentence </a:t>
                      </a:r>
                      <a:r>
                        <a:rPr lang="en-GB" sz="1000" b="0" i="0" dirty="0" err="1"/>
                        <a:t>eg</a:t>
                      </a:r>
                      <a:r>
                        <a:rPr lang="en-GB" sz="1000" b="0" i="0" dirty="0"/>
                        <a:t>: </a:t>
                      </a:r>
                      <a:r>
                        <a:rPr lang="en-GB" sz="1000" b="1" i="1" dirty="0"/>
                        <a:t>sprinting</a:t>
                      </a:r>
                      <a:endParaRPr lang="en-GB" sz="1000" b="0" i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977205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Adverbs: t</a:t>
                      </a:r>
                      <a:r>
                        <a:rPr lang="en-GB" sz="1000" b="0" dirty="0"/>
                        <a:t>he word that describes the verb </a:t>
                      </a:r>
                      <a:r>
                        <a:rPr lang="en-GB" sz="1000" b="0" dirty="0" err="1"/>
                        <a:t>eg</a:t>
                      </a:r>
                      <a:r>
                        <a:rPr lang="en-GB" sz="1000" b="0" dirty="0"/>
                        <a:t>: </a:t>
                      </a:r>
                      <a:r>
                        <a:rPr lang="en-GB" sz="1000" b="1" i="1" dirty="0"/>
                        <a:t>hysterically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94011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Adjectives: </a:t>
                      </a:r>
                      <a:r>
                        <a:rPr lang="en-GB" sz="1000" b="0" dirty="0"/>
                        <a:t>the word that describes the noun </a:t>
                      </a:r>
                      <a:r>
                        <a:rPr lang="en-GB" sz="1000" b="0" dirty="0" err="1"/>
                        <a:t>eg</a:t>
                      </a:r>
                      <a:r>
                        <a:rPr lang="en-GB" sz="1000" b="0" dirty="0"/>
                        <a:t>: </a:t>
                      </a:r>
                      <a:r>
                        <a:rPr lang="en-GB" sz="1000" b="1" i="1" dirty="0"/>
                        <a:t>tranquil</a:t>
                      </a:r>
                      <a:endParaRPr lang="en-GB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558182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Pronouns: </a:t>
                      </a:r>
                      <a:r>
                        <a:rPr lang="en-GB" sz="1000" b="0" dirty="0"/>
                        <a:t>words such as he, she, it, they and we. They replace the noun.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49077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5E91E3B-545B-4070-B8BB-6CD28A6CB853}"/>
              </a:ext>
            </a:extLst>
          </p:cNvPr>
          <p:cNvSpPr txBox="1"/>
          <p:nvPr/>
        </p:nvSpPr>
        <p:spPr>
          <a:xfrm>
            <a:off x="425157" y="52252"/>
            <a:ext cx="11690059" cy="522515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 wrap="square" rtlCol="0" anchor="ctr">
            <a:normAutofit/>
          </a:bodyPr>
          <a:lstStyle/>
          <a:p>
            <a:pPr algn="ctr"/>
            <a:r>
              <a:rPr lang="en-GB" sz="2400" b="1" dirty="0"/>
              <a:t>English Language Component 2: Section A</a:t>
            </a:r>
            <a:endParaRPr lang="en-GB" sz="1200" b="1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2D1D64E-07F4-4197-87AB-CE9CE24D2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823147"/>
              </p:ext>
            </p:extLst>
          </p:nvPr>
        </p:nvGraphicFramePr>
        <p:xfrm>
          <a:off x="4704874" y="903826"/>
          <a:ext cx="2218742" cy="4257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8742">
                  <a:extLst>
                    <a:ext uri="{9D8B030D-6E8A-4147-A177-3AD203B41FA5}">
                      <a16:colId xmlns:a16="http://schemas.microsoft.com/office/drawing/2014/main" val="3509914382"/>
                    </a:ext>
                  </a:extLst>
                </a:gridCol>
              </a:tblGrid>
              <a:tr h="31021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4. Figurative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380874"/>
                  </a:ext>
                </a:extLst>
              </a:tr>
              <a:tr h="535115">
                <a:tc>
                  <a:txBody>
                    <a:bodyPr/>
                    <a:lstStyle/>
                    <a:p>
                      <a:pPr algn="l"/>
                      <a:r>
                        <a:rPr lang="en-GB" sz="950" b="1" dirty="0"/>
                        <a:t>Simile: </a:t>
                      </a:r>
                      <a:r>
                        <a:rPr lang="en-GB" sz="950" b="0" dirty="0"/>
                        <a:t>when a write compare 2 things using as or like </a:t>
                      </a:r>
                      <a:r>
                        <a:rPr lang="en-GB" sz="950" b="0" dirty="0" err="1"/>
                        <a:t>eg</a:t>
                      </a:r>
                      <a:r>
                        <a:rPr lang="en-GB" sz="950" b="1" dirty="0"/>
                        <a:t>: </a:t>
                      </a:r>
                      <a:r>
                        <a:rPr lang="en-GB" sz="950" b="1" i="1" dirty="0"/>
                        <a:t>My feet were as cold as ice.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94633"/>
                  </a:ext>
                </a:extLst>
              </a:tr>
              <a:tr h="5351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50" b="1" dirty="0"/>
                        <a:t>Metaphor: </a:t>
                      </a:r>
                      <a:r>
                        <a:rPr lang="en-GB" sz="950" b="0" dirty="0"/>
                        <a:t>when a writer compares 2 things directly </a:t>
                      </a:r>
                      <a:r>
                        <a:rPr lang="en-GB" sz="950" b="0" dirty="0" err="1"/>
                        <a:t>eg</a:t>
                      </a:r>
                      <a:r>
                        <a:rPr lang="en-GB" sz="950" b="0" dirty="0"/>
                        <a:t>: </a:t>
                      </a:r>
                      <a:r>
                        <a:rPr lang="en-GB" sz="950" b="1" i="1" dirty="0"/>
                        <a:t>My feet were block of ice.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977205"/>
                  </a:ext>
                </a:extLst>
              </a:tr>
              <a:tr h="6824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50" b="1" dirty="0"/>
                        <a:t>Personification: </a:t>
                      </a:r>
                      <a:r>
                        <a:rPr lang="en-GB" sz="950" b="0" dirty="0"/>
                        <a:t>when an inanimate object is given human attributes </a:t>
                      </a:r>
                      <a:r>
                        <a:rPr lang="en-GB" sz="950" b="0" dirty="0" err="1"/>
                        <a:t>eg</a:t>
                      </a:r>
                      <a:r>
                        <a:rPr lang="en-GB" sz="950" b="0" dirty="0"/>
                        <a:t>: </a:t>
                      </a:r>
                      <a:r>
                        <a:rPr lang="en-GB" sz="950" b="1" i="1" dirty="0"/>
                        <a:t>The fragile arms of the trees swayed desperately in the storm.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94011"/>
                  </a:ext>
                </a:extLst>
              </a:tr>
              <a:tr h="6824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50" b="1" dirty="0"/>
                        <a:t>Alliteration: </a:t>
                      </a:r>
                      <a:r>
                        <a:rPr lang="en-GB" sz="950" b="0" dirty="0"/>
                        <a:t>when two words close together begin with the same letter </a:t>
                      </a:r>
                      <a:r>
                        <a:rPr lang="en-GB" sz="950" b="0" dirty="0" err="1"/>
                        <a:t>eg</a:t>
                      </a:r>
                      <a:r>
                        <a:rPr lang="en-GB" sz="950" b="0" dirty="0"/>
                        <a:t>:</a:t>
                      </a:r>
                      <a:r>
                        <a:rPr lang="en-GB" sz="950" b="1" dirty="0"/>
                        <a:t> </a:t>
                      </a:r>
                      <a:r>
                        <a:rPr lang="en-GB" sz="950" b="1" i="1" dirty="0"/>
                        <a:t>The wailing wind howled down the mountain pass.</a:t>
                      </a:r>
                      <a:endParaRPr lang="en-GB" sz="95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558182"/>
                  </a:ext>
                </a:extLst>
              </a:tr>
              <a:tr h="6824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50" b="1" dirty="0"/>
                        <a:t>Onomatopoeia:</a:t>
                      </a:r>
                      <a:r>
                        <a:rPr lang="en-GB" sz="950" b="0" dirty="0"/>
                        <a:t> when the word chosen creates the sound of the object </a:t>
                      </a:r>
                      <a:r>
                        <a:rPr lang="en-GB" sz="950" b="0" dirty="0" err="1"/>
                        <a:t>eg</a:t>
                      </a:r>
                      <a:r>
                        <a:rPr lang="en-GB" sz="950" b="1" dirty="0"/>
                        <a:t>: </a:t>
                      </a:r>
                      <a:r>
                        <a:rPr lang="en-GB" sz="950" b="1" i="1" dirty="0"/>
                        <a:t>The incessant buzz of mosquitoes filled the air.</a:t>
                      </a:r>
                      <a:endParaRPr lang="en-GB" sz="95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490770"/>
                  </a:ext>
                </a:extLst>
              </a:tr>
              <a:tr h="8298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50" b="1" i="0" dirty="0"/>
                        <a:t>Pathetic Fallacy: </a:t>
                      </a:r>
                      <a:r>
                        <a:rPr lang="en-GB" sz="950" b="0" i="0" dirty="0"/>
                        <a:t>when the weather is given human emotions to reflect the mood of the piece or protagonist </a:t>
                      </a:r>
                      <a:r>
                        <a:rPr lang="en-GB" sz="950" b="0" i="0" dirty="0" err="1"/>
                        <a:t>eg</a:t>
                      </a:r>
                      <a:r>
                        <a:rPr lang="en-GB" sz="950" b="0" i="0" dirty="0"/>
                        <a:t>: </a:t>
                      </a:r>
                      <a:r>
                        <a:rPr lang="en-GB" sz="950" b="1" i="1" dirty="0"/>
                        <a:t>The melancholy rain fell silently to the ground.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250093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F87DF3C9-216D-4732-81CA-EF776586C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539155"/>
              </p:ext>
            </p:extLst>
          </p:nvPr>
        </p:nvGraphicFramePr>
        <p:xfrm>
          <a:off x="1676818" y="3661432"/>
          <a:ext cx="2218742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8742">
                  <a:extLst>
                    <a:ext uri="{9D8B030D-6E8A-4147-A177-3AD203B41FA5}">
                      <a16:colId xmlns:a16="http://schemas.microsoft.com/office/drawing/2014/main" val="3509914382"/>
                    </a:ext>
                  </a:extLst>
                </a:gridCol>
              </a:tblGrid>
              <a:tr h="21983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 Sentence types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380874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/>
                        <a:t>Declaration: a statement </a:t>
                      </a:r>
                      <a:r>
                        <a:rPr lang="en-GB" sz="1000" b="1" dirty="0" err="1"/>
                        <a:t>eg</a:t>
                      </a:r>
                      <a:r>
                        <a:rPr lang="en-GB" sz="1000" b="1" dirty="0"/>
                        <a:t>:  </a:t>
                      </a:r>
                      <a:r>
                        <a:rPr lang="en-GB" sz="1000" b="0" i="1" dirty="0"/>
                        <a:t>John was a liar.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94633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Exclamation: expresses surprise, shock or anger </a:t>
                      </a:r>
                      <a:r>
                        <a:rPr lang="en-GB" sz="1000" b="1" dirty="0" err="1"/>
                        <a:t>eg</a:t>
                      </a:r>
                      <a:r>
                        <a:rPr lang="en-GB" sz="1000" b="1" dirty="0"/>
                        <a:t>: </a:t>
                      </a:r>
                      <a:r>
                        <a:rPr lang="en-GB" sz="1000" b="0" i="1" dirty="0"/>
                        <a:t>What a liar he is!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977205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Interrogative: a question </a:t>
                      </a:r>
                      <a:r>
                        <a:rPr lang="en-GB" sz="1000" b="1" dirty="0" err="1"/>
                        <a:t>eg</a:t>
                      </a:r>
                      <a:r>
                        <a:rPr lang="en-GB" sz="1000" b="1" dirty="0"/>
                        <a:t>: </a:t>
                      </a:r>
                      <a:r>
                        <a:rPr lang="en-GB" sz="1000" b="0" i="1" dirty="0"/>
                        <a:t>What do you mean John has lied to us?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94011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Imperative: a command </a:t>
                      </a:r>
                      <a:r>
                        <a:rPr lang="en-GB" sz="1000" b="1" i="0" dirty="0" err="1"/>
                        <a:t>eg</a:t>
                      </a:r>
                      <a:r>
                        <a:rPr lang="en-GB" sz="1000" b="1" i="0" dirty="0"/>
                        <a:t>: </a:t>
                      </a:r>
                      <a:r>
                        <a:rPr lang="en-GB" sz="1000" b="0" i="1" dirty="0"/>
                        <a:t>“Stop lying.”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558182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895F67EA-B895-4835-AAF7-053DC194F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163010"/>
              </p:ext>
            </p:extLst>
          </p:nvPr>
        </p:nvGraphicFramePr>
        <p:xfrm>
          <a:off x="7296720" y="3966543"/>
          <a:ext cx="453526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5260">
                  <a:extLst>
                    <a:ext uri="{9D8B030D-6E8A-4147-A177-3AD203B41FA5}">
                      <a16:colId xmlns:a16="http://schemas.microsoft.com/office/drawing/2014/main" val="3509914382"/>
                    </a:ext>
                  </a:extLst>
                </a:gridCol>
              </a:tblGrid>
              <a:tr h="21983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 Sentence forms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380874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algn="l"/>
                      <a:r>
                        <a:rPr lang="en-GB" sz="1000" b="1" dirty="0"/>
                        <a:t>Simple</a:t>
                      </a:r>
                      <a:r>
                        <a:rPr lang="en-GB" sz="1000" b="0" dirty="0"/>
                        <a:t>: a sentence with one clause </a:t>
                      </a:r>
                      <a:r>
                        <a:rPr lang="en-GB" sz="1000" b="0" dirty="0" err="1"/>
                        <a:t>eg</a:t>
                      </a:r>
                      <a:r>
                        <a:rPr lang="en-GB" sz="1000" b="0" dirty="0"/>
                        <a:t>: </a:t>
                      </a:r>
                      <a:r>
                        <a:rPr lang="en-GB" sz="1000" b="1" dirty="0"/>
                        <a:t>The house was ablaze.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94633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Compound: two independent clauses joined by and, but, yet, or, so </a:t>
                      </a:r>
                      <a:r>
                        <a:rPr lang="en-GB" sz="1000" b="1" dirty="0" err="1"/>
                        <a:t>eg</a:t>
                      </a:r>
                      <a:r>
                        <a:rPr lang="en-GB" sz="1000" b="1" dirty="0"/>
                        <a:t>: The house was ablaze and there was nothing she could do.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977205"/>
                  </a:ext>
                </a:extLst>
              </a:tr>
              <a:tr h="208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Complex: a sentence with a independent and at least one dependent clause </a:t>
                      </a:r>
                      <a:r>
                        <a:rPr lang="en-GB" sz="1000" b="1" dirty="0" err="1"/>
                        <a:t>eg</a:t>
                      </a:r>
                      <a:r>
                        <a:rPr lang="en-GB" sz="1000" b="1" dirty="0"/>
                        <a:t>: Despite the efforts of the fire fighters, the house was ablaze.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94011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893A5931-82BF-4C95-A432-0BCA24721A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434421"/>
              </p:ext>
            </p:extLst>
          </p:nvPr>
        </p:nvGraphicFramePr>
        <p:xfrm>
          <a:off x="7296720" y="907921"/>
          <a:ext cx="4818496" cy="258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248">
                  <a:extLst>
                    <a:ext uri="{9D8B030D-6E8A-4147-A177-3AD203B41FA5}">
                      <a16:colId xmlns:a16="http://schemas.microsoft.com/office/drawing/2014/main" val="3509914382"/>
                    </a:ext>
                  </a:extLst>
                </a:gridCol>
                <a:gridCol w="2409248">
                  <a:extLst>
                    <a:ext uri="{9D8B030D-6E8A-4147-A177-3AD203B41FA5}">
                      <a16:colId xmlns:a16="http://schemas.microsoft.com/office/drawing/2014/main" val="12937486"/>
                    </a:ext>
                  </a:extLst>
                </a:gridCol>
              </a:tblGrid>
              <a:tr h="31957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Evaluative phrases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96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380874"/>
                  </a:ext>
                </a:extLst>
              </a:tr>
              <a:tr h="255661"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This clearly emphasises the fact that…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="0" dirty="0"/>
                        <a:t>This effectively draws attention to 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94633"/>
                  </a:ext>
                </a:extLst>
              </a:tr>
              <a:tr h="255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Here the writer successfully conveys…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This phrase indicates clearly…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977205"/>
                  </a:ext>
                </a:extLst>
              </a:tr>
              <a:tr h="255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The certain implication here is 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The author is deliberately highlighting…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94011"/>
                  </a:ext>
                </a:extLst>
              </a:tr>
              <a:tr h="415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This convincingly creates/suggests…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At this point in the text, it is powerfully implied that…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558182"/>
                  </a:ext>
                </a:extLst>
              </a:tr>
              <a:tr h="415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The unquestionable suggestion here is that…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The writer subtly conveys the sense…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6490770"/>
                  </a:ext>
                </a:extLst>
              </a:tr>
              <a:tr h="415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Without a shadow of a doubt, the author is implying…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Here the writer reiterates that…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619410"/>
                  </a:ext>
                </a:extLst>
              </a:tr>
              <a:tr h="255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This statement undoubtedly presents…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The clever insinuation here is…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3556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19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98CCD0FBA27E4D9E0E89AA042F1EC9" ma:contentTypeVersion="15" ma:contentTypeDescription="Create a new document." ma:contentTypeScope="" ma:versionID="87ad42cf114df5d79d43f210da1d5b0a">
  <xsd:schema xmlns:xsd="http://www.w3.org/2001/XMLSchema" xmlns:xs="http://www.w3.org/2001/XMLSchema" xmlns:p="http://schemas.microsoft.com/office/2006/metadata/properties" xmlns:ns2="dc0bc8c4-a75d-415d-96ea-cd24337c12ed" xmlns:ns3="0e13a264-7465-4452-bc5c-02dfe0376e2b" targetNamespace="http://schemas.microsoft.com/office/2006/metadata/properties" ma:root="true" ma:fieldsID="91be83512b16dd643e883333fb239d66" ns2:_="" ns3:_="">
    <xsd:import namespace="dc0bc8c4-a75d-415d-96ea-cd24337c12ed"/>
    <xsd:import namespace="0e13a264-7465-4452-bc5c-02dfe0376e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0bc8c4-a75d-415d-96ea-cd24337c12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f6e5aec-3c4a-4236-a63d-c20d042b3d4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13a264-7465-4452-bc5c-02dfe0376e2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a133df4-fe9f-4d77-9360-da99ca86f740}" ma:internalName="TaxCatchAll" ma:showField="CatchAllData" ma:web="0e13a264-7465-4452-bc5c-02dfe0376e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e13a264-7465-4452-bc5c-02dfe0376e2b" xsi:nil="true"/>
    <lcf76f155ced4ddcb4097134ff3c332f xmlns="dc0bc8c4-a75d-415d-96ea-cd24337c12e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AC5CF02-B5B6-49A3-9AB0-184D1638509D}"/>
</file>

<file path=customXml/itemProps2.xml><?xml version="1.0" encoding="utf-8"?>
<ds:datastoreItem xmlns:ds="http://schemas.openxmlformats.org/officeDocument/2006/customXml" ds:itemID="{6E1AFF33-3319-4AB0-86CD-5C5CE621842D}"/>
</file>

<file path=customXml/itemProps3.xml><?xml version="1.0" encoding="utf-8"?>
<ds:datastoreItem xmlns:ds="http://schemas.openxmlformats.org/officeDocument/2006/customXml" ds:itemID="{0E8D08F5-5547-41AD-843B-FE1B1FA16AA1}"/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902</Words>
  <Application>Microsoft Office PowerPoint</Application>
  <PresentationFormat>Widescreen</PresentationFormat>
  <Paragraphs>95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Frankie Phillips</dc:creator>
  <cp:lastModifiedBy>Frankie Phillips</cp:lastModifiedBy>
  <cp:revision>2</cp:revision>
  <dcterms:created xsi:type="dcterms:W3CDTF">2024-10-19T11:34:41Z</dcterms:created>
  <dcterms:modified xsi:type="dcterms:W3CDTF">2024-10-19T11:53:54Z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0x0101005E98CCD0FBA27E4D9E0E89AA042F1EC9</vt:lpwstr>
  </property>
</Properties>
</file>