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906000" type="A4"/>
  <p:notesSz cx="9929813" cy="14357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6374" autoAdjust="0"/>
  </p:normalViewPr>
  <p:slideViewPr>
    <p:cSldViewPr snapToGrid="0">
      <p:cViewPr>
        <p:scale>
          <a:sx n="118" d="100"/>
          <a:sy n="118" d="100"/>
        </p:scale>
        <p:origin x="2292" y="-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302919" cy="7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4596" y="1"/>
            <a:ext cx="4302919" cy="7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87713" y="1795463"/>
            <a:ext cx="3354387" cy="4845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3636992"/>
            <a:ext cx="4302919" cy="720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fld id="{00000000-1234-1234-1234-123412341234}" type="slidenum">
              <a:rPr lang="en-US"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98800" y="1949450"/>
            <a:ext cx="3643313" cy="5260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725" tIns="66350" rIns="132725" bIns="663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svg"/><Relationship Id="rId50" Type="http://schemas.openxmlformats.org/officeDocument/2006/relationships/image" Target="../media/image48.png"/><Relationship Id="rId55" Type="http://schemas.openxmlformats.org/officeDocument/2006/relationships/image" Target="../media/image53.sv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3" Type="http://schemas.openxmlformats.org/officeDocument/2006/relationships/image" Target="../media/image51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52" Type="http://schemas.openxmlformats.org/officeDocument/2006/relationships/image" Target="../media/image50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51" Type="http://schemas.openxmlformats.org/officeDocument/2006/relationships/image" Target="../media/image49.sv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54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 rot="-54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254670" y="8724028"/>
            <a:ext cx="4658827" cy="342959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 rot="5400000" flipH="1">
            <a:off x="4632363" y="6632093"/>
            <a:ext cx="1554620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419746" y="7688720"/>
            <a:ext cx="4409713" cy="349199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264798" y="6535471"/>
            <a:ext cx="4483884" cy="367802"/>
          </a:xfrm>
          <a:prstGeom prst="rect">
            <a:avLst/>
          </a:pr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 rot="-54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 rot="5400000" flipH="1">
            <a:off x="4424492" y="4164729"/>
            <a:ext cx="1560157" cy="1618220"/>
          </a:xfrm>
          <a:prstGeom prst="blockArc">
            <a:avLst>
              <a:gd name="adj1" fmla="val 10800000"/>
              <a:gd name="adj2" fmla="val 21565106"/>
              <a:gd name="adj3" fmla="val 20939"/>
            </a:avLst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158480" y="5398060"/>
            <a:ext cx="3981157" cy="366567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-5400000">
            <a:off x="170768" y="3141322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5400000" flipH="1">
            <a:off x="4891647" y="1867614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995751" y="2941918"/>
            <a:ext cx="4812841" cy="339275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 rot="5400000">
            <a:off x="997941" y="90712"/>
            <a:ext cx="526978" cy="413286"/>
          </a:xfrm>
          <a:prstGeom prst="triangle">
            <a:avLst>
              <a:gd name="adj" fmla="val 45360"/>
            </a:avLst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13"/>
          <p:cNvGrpSpPr/>
          <p:nvPr/>
        </p:nvGrpSpPr>
        <p:grpSpPr>
          <a:xfrm>
            <a:off x="5315916" y="7489570"/>
            <a:ext cx="682278" cy="732755"/>
            <a:chOff x="4931897" y="4786025"/>
            <a:chExt cx="682278" cy="732755"/>
          </a:xfrm>
        </p:grpSpPr>
        <p:sp>
          <p:nvSpPr>
            <p:cNvPr id="104" name="Google Shape;104;p13"/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0"/>
                <a:buFont typeface="Arial"/>
                <a:buNone/>
              </a:pPr>
              <a:endParaRPr sz="101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0"/>
                <a:buFont typeface="Arial"/>
                <a:buNone/>
              </a:pPr>
              <a:endParaRPr sz="101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5031470" y="4925005"/>
              <a:ext cx="472309" cy="196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75"/>
                <a:buFont typeface="Arial"/>
                <a:buNone/>
              </a:pPr>
              <a:r>
                <a:rPr lang="en-US" sz="675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5045376" y="4944232"/>
              <a:ext cx="472309" cy="507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5"/>
                <a:buFont typeface="Arial"/>
                <a:buNone/>
              </a:pPr>
              <a:r>
                <a:rPr lang="en-US" sz="2695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8" name="Google Shape;108;p13"/>
          <p:cNvSpPr/>
          <p:nvPr/>
        </p:nvSpPr>
        <p:spPr>
          <a:xfrm>
            <a:off x="5308541" y="8512436"/>
            <a:ext cx="710961" cy="7327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5404380" y="8625188"/>
            <a:ext cx="509117" cy="5072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13"/>
          <p:cNvCxnSpPr/>
          <p:nvPr/>
        </p:nvCxnSpPr>
        <p:spPr>
          <a:xfrm rot="10800000" flipH="1">
            <a:off x="4062825" y="8899124"/>
            <a:ext cx="162090" cy="24291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11" name="Google Shape;111;p13"/>
          <p:cNvSpPr txBox="1"/>
          <p:nvPr/>
        </p:nvSpPr>
        <p:spPr>
          <a:xfrm>
            <a:off x="5404802" y="8688838"/>
            <a:ext cx="497686" cy="50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95"/>
              <a:buFont typeface="Arial"/>
              <a:buNone/>
            </a:pPr>
            <a:r>
              <a:rPr lang="en-US" sz="269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5398663" y="8677716"/>
            <a:ext cx="492165" cy="196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r>
              <a:rPr lang="en-US" sz="67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3"/>
          <p:cNvSpPr/>
          <p:nvPr/>
        </p:nvSpPr>
        <p:spPr>
          <a:xfrm rot="-5400000">
            <a:off x="159687" y="487099"/>
            <a:ext cx="1904980" cy="1205700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solidFill>
            <a:srgbClr val="A8D0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13" descr="A close up of a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b="18478"/>
          <a:stretch/>
        </p:blipFill>
        <p:spPr>
          <a:xfrm>
            <a:off x="305613" y="738351"/>
            <a:ext cx="786409" cy="641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3"/>
          <p:cNvSpPr txBox="1"/>
          <p:nvPr/>
        </p:nvSpPr>
        <p:spPr>
          <a:xfrm>
            <a:off x="4292675" y="9090874"/>
            <a:ext cx="7446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600"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Introduction to the workshop:</a:t>
            </a:r>
            <a:r>
              <a:rPr lang="en-US" sz="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lang="en-US"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Health and Safety</a:t>
            </a:r>
            <a:endParaRPr lang="en-US" b="0" i="0" u="none" strike="noStrike" cap="none">
              <a:solidFill>
                <a:srgbClr val="FF0000"/>
              </a:solidFill>
              <a:ea typeface="Calibri"/>
            </a:endParaRPr>
          </a:p>
          <a:p>
            <a:pPr algn="ctr">
              <a:buSzPts val="600"/>
            </a:pPr>
            <a:endParaRPr lang="en-US" sz="600" dirty="0">
              <a:solidFill>
                <a:schemeClr val="dk1"/>
              </a:solidFill>
              <a:latin typeface="Calibri"/>
              <a:cs typeface="Calibri"/>
            </a:endParaRPr>
          </a:p>
          <a:p>
            <a:pPr algn="ctr">
              <a:buSzPts val="600"/>
            </a:pPr>
            <a:r>
              <a:rPr lang="en-US" sz="600" dirty="0">
                <a:solidFill>
                  <a:srgbClr val="F70FA6"/>
                </a:solidFill>
                <a:latin typeface="Calibri"/>
                <a:cs typeface="Calibri"/>
              </a:rPr>
              <a:t>How can I show resilience in new learning?</a:t>
            </a:r>
          </a:p>
        </p:txBody>
      </p:sp>
      <p:pic>
        <p:nvPicPr>
          <p:cNvPr id="116" name="Google Shape;11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15100" y="9366361"/>
            <a:ext cx="424857" cy="410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3"/>
          <p:cNvSpPr txBox="1"/>
          <p:nvPr/>
        </p:nvSpPr>
        <p:spPr>
          <a:xfrm>
            <a:off x="3567561" y="9494098"/>
            <a:ext cx="9604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Baseline Assessment: 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What do you already know about DT?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25245" y="9199718"/>
            <a:ext cx="299670" cy="29967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3"/>
          <p:cNvSpPr/>
          <p:nvPr/>
        </p:nvSpPr>
        <p:spPr>
          <a:xfrm>
            <a:off x="3243782" y="8533058"/>
            <a:ext cx="815496" cy="701916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9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9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SKILLS</a:t>
            </a:r>
            <a:endParaRPr sz="9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625533" y="8185817"/>
            <a:ext cx="729387" cy="682468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2208235" y="7500130"/>
            <a:ext cx="891887" cy="742866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CULTURALDESIGN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5072740" y="6263939"/>
            <a:ext cx="764828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6 R’S WITHIN DESIGN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383039" y="5585611"/>
            <a:ext cx="706306" cy="674143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4575405" y="5172994"/>
            <a:ext cx="712250" cy="732755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3"/>
          <p:cNvSpPr/>
          <p:nvPr/>
        </p:nvSpPr>
        <p:spPr>
          <a:xfrm>
            <a:off x="4685583" y="5272820"/>
            <a:ext cx="488577" cy="5072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4710232" y="5306449"/>
            <a:ext cx="477607" cy="50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95"/>
              <a:buFont typeface="Arial"/>
              <a:buNone/>
            </a:pPr>
            <a:r>
              <a:rPr lang="en-US" sz="269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4718471" y="5272411"/>
            <a:ext cx="472309" cy="196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r>
              <a:rPr lang="en-US" sz="67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0" name="Google Shape;130;p13"/>
          <p:cNvCxnSpPr>
            <a:stCxn id="115" idx="0"/>
          </p:cNvCxnSpPr>
          <p:nvPr/>
        </p:nvCxnSpPr>
        <p:spPr>
          <a:xfrm rot="10800000">
            <a:off x="4616079" y="8883874"/>
            <a:ext cx="48900" cy="2070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grpSp>
        <p:nvGrpSpPr>
          <p:cNvPr id="131" name="Google Shape;131;p13"/>
          <p:cNvGrpSpPr/>
          <p:nvPr/>
        </p:nvGrpSpPr>
        <p:grpSpPr>
          <a:xfrm>
            <a:off x="2975821" y="9396721"/>
            <a:ext cx="682139" cy="564086"/>
            <a:chOff x="2429692" y="9320666"/>
            <a:chExt cx="682139" cy="564086"/>
          </a:xfrm>
        </p:grpSpPr>
        <p:pic>
          <p:nvPicPr>
            <p:cNvPr id="132" name="Google Shape;132;p13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Google Shape;133;p13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" name="Google Shape;134;p13"/>
          <p:cNvSpPr txBox="1"/>
          <p:nvPr/>
        </p:nvSpPr>
        <p:spPr>
          <a:xfrm>
            <a:off x="2522868" y="9094532"/>
            <a:ext cx="9873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Materials: 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Textiles, Polymer, Paper classification. Where do these materials come from?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13"/>
          <p:cNvCxnSpPr/>
          <p:nvPr/>
        </p:nvCxnSpPr>
        <p:spPr>
          <a:xfrm rot="10800000">
            <a:off x="2960992" y="8871976"/>
            <a:ext cx="0" cy="26296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6" name="Google Shape;136;p13"/>
          <p:cNvSpPr txBox="1"/>
          <p:nvPr/>
        </p:nvSpPr>
        <p:spPr>
          <a:xfrm>
            <a:off x="-18029" y="8804082"/>
            <a:ext cx="121617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Evaluate:</a:t>
            </a:r>
            <a:endParaRPr sz="14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What makes a good </a:t>
            </a:r>
            <a:r>
              <a:rPr lang="en-US" sz="6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product</a:t>
            </a:r>
            <a:r>
              <a:rPr lang="en-US" sz="600" b="0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? How can you improve your skills?</a:t>
            </a:r>
            <a:endParaRPr sz="14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p13"/>
          <p:cNvCxnSpPr/>
          <p:nvPr/>
        </p:nvCxnSpPr>
        <p:spPr>
          <a:xfrm rot="10800000" flipH="1">
            <a:off x="2372754" y="8888638"/>
            <a:ext cx="4799" cy="23615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3"/>
          <p:cNvSpPr txBox="1"/>
          <p:nvPr/>
        </p:nvSpPr>
        <p:spPr>
          <a:xfrm>
            <a:off x="-34337" y="7782189"/>
            <a:ext cx="96408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Designers</a:t>
            </a:r>
            <a:endParaRPr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famous designers work has had a world wide impact? How do design trends impact us? </a:t>
            </a:r>
            <a:endParaRPr sz="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13"/>
          <p:cNvCxnSpPr/>
          <p:nvPr/>
        </p:nvCxnSpPr>
        <p:spPr>
          <a:xfrm>
            <a:off x="888727" y="7989628"/>
            <a:ext cx="234643" cy="3547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3"/>
          <p:cNvCxnSpPr/>
          <p:nvPr/>
        </p:nvCxnSpPr>
        <p:spPr>
          <a:xfrm rot="10800000" flipH="1">
            <a:off x="1116777" y="8867286"/>
            <a:ext cx="362959" cy="25633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1" name="Google Shape;141;p13"/>
          <p:cNvSpPr txBox="1"/>
          <p:nvPr/>
        </p:nvSpPr>
        <p:spPr>
          <a:xfrm>
            <a:off x="1890093" y="9365718"/>
            <a:ext cx="926228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Designing for users, generation of a whole school sculpture for Y7 poppies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268246" y="9178524"/>
            <a:ext cx="186937" cy="2213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3"/>
          <p:cNvSpPr txBox="1"/>
          <p:nvPr/>
        </p:nvSpPr>
        <p:spPr>
          <a:xfrm>
            <a:off x="706418" y="6920864"/>
            <a:ext cx="11836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Choosing a specific designer, manufacture a miniature model of one of their famous products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13"/>
          <p:cNvCxnSpPr/>
          <p:nvPr/>
        </p:nvCxnSpPr>
        <p:spPr>
          <a:xfrm>
            <a:off x="1320366" y="7395786"/>
            <a:ext cx="174271" cy="38640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45" name="Google Shape;145;p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81359" y="6679837"/>
            <a:ext cx="382797" cy="382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1471280" flipH="1">
            <a:off x="625513" y="6928088"/>
            <a:ext cx="295024" cy="29502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3"/>
          <p:cNvSpPr txBox="1"/>
          <p:nvPr/>
        </p:nvSpPr>
        <p:spPr>
          <a:xfrm>
            <a:off x="244642" y="7364408"/>
            <a:ext cx="124138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Designing with restrictions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Orthographic Projection &amp; Rendering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8" name="Google Shape;148;p13"/>
          <p:cNvCxnSpPr/>
          <p:nvPr/>
        </p:nvCxnSpPr>
        <p:spPr>
          <a:xfrm>
            <a:off x="1100773" y="7735599"/>
            <a:ext cx="173417" cy="17182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49" name="Google Shape;149;p1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4892" y="7395786"/>
            <a:ext cx="375701" cy="375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806277" y="8613981"/>
            <a:ext cx="509639" cy="50963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3"/>
          <p:cNvSpPr/>
          <p:nvPr/>
        </p:nvSpPr>
        <p:spPr>
          <a:xfrm>
            <a:off x="381951" y="3948952"/>
            <a:ext cx="734503" cy="7327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482145" y="4053450"/>
            <a:ext cx="529612" cy="5072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0"/>
              <a:buFont typeface="Arial"/>
              <a:buNone/>
            </a:pPr>
            <a:endParaRPr sz="101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439968" y="4111973"/>
            <a:ext cx="613965" cy="50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95"/>
              <a:buFont typeface="Arial"/>
              <a:buNone/>
            </a:pPr>
            <a:r>
              <a:rPr lang="en-US" sz="269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497688" y="4072824"/>
            <a:ext cx="472309" cy="196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</a:pPr>
            <a:r>
              <a:rPr lang="en-US" sz="67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5" name="Google Shape;155;p13"/>
          <p:cNvGrpSpPr/>
          <p:nvPr/>
        </p:nvGrpSpPr>
        <p:grpSpPr>
          <a:xfrm>
            <a:off x="5581990" y="1584239"/>
            <a:ext cx="734503" cy="732755"/>
            <a:chOff x="5153870" y="1140919"/>
            <a:chExt cx="734503" cy="732755"/>
          </a:xfrm>
        </p:grpSpPr>
        <p:sp>
          <p:nvSpPr>
            <p:cNvPr id="156" name="Google Shape;156;p13"/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0"/>
                <a:buFont typeface="Arial"/>
                <a:buNone/>
              </a:pPr>
              <a:endParaRPr sz="101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0"/>
                <a:buFont typeface="Arial"/>
                <a:buNone/>
              </a:pPr>
              <a:endParaRPr sz="101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5212449" y="1303654"/>
              <a:ext cx="613965" cy="507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95"/>
                <a:buFont typeface="Arial"/>
                <a:buNone/>
              </a:pPr>
              <a:r>
                <a:rPr lang="en-US" sz="2695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5270169" y="1264505"/>
              <a:ext cx="472309" cy="196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75"/>
                <a:buFont typeface="Arial"/>
                <a:buNone/>
              </a:pPr>
              <a:r>
                <a:rPr lang="en-US" sz="675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13"/>
          <p:cNvSpPr txBox="1"/>
          <p:nvPr/>
        </p:nvSpPr>
        <p:spPr>
          <a:xfrm>
            <a:off x="2347482" y="6965599"/>
            <a:ext cx="873354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Materials: 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Working with acrylics timber and textile, cutting and finishing techniques.</a:t>
            </a: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1215709" y="9217099"/>
            <a:ext cx="89419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Generation of a range of poppies using textiles, polymers, paper and board and potentially woods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2" name="Google Shape;162;p13"/>
          <p:cNvCxnSpPr/>
          <p:nvPr/>
        </p:nvCxnSpPr>
        <p:spPr>
          <a:xfrm rot="10800000" flipH="1">
            <a:off x="1698782" y="8862853"/>
            <a:ext cx="87381" cy="36640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63" name="Google Shape;163;p1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4821" y="9222472"/>
            <a:ext cx="510012" cy="533078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3"/>
          <p:cNvSpPr txBox="1"/>
          <p:nvPr/>
        </p:nvSpPr>
        <p:spPr>
          <a:xfrm>
            <a:off x="381869" y="5767005"/>
            <a:ext cx="72801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BASED DESIGNS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5253806" y="4588824"/>
            <a:ext cx="723489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66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2378491" y="3966198"/>
            <a:ext cx="723489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66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4282322" y="4043096"/>
            <a:ext cx="740147" cy="667127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rgbClr val="FF66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>
            <a:off x="2400211" y="4181887"/>
            <a:ext cx="72801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221966" y="3178884"/>
            <a:ext cx="822417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610317" y="2610256"/>
            <a:ext cx="847315" cy="771972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>
            <a:off x="3747578" y="2635036"/>
            <a:ext cx="807601" cy="735938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4771693" y="1470357"/>
            <a:ext cx="723489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>
            <a:off x="545430" y="1441828"/>
            <a:ext cx="723489" cy="720384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 txBox="1"/>
          <p:nvPr/>
        </p:nvSpPr>
        <p:spPr>
          <a:xfrm>
            <a:off x="4773637" y="1530945"/>
            <a:ext cx="72801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800" b="1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R038: Principles of Engineering design</a:t>
            </a:r>
            <a:endParaRPr sz="16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78" name="Google Shape;178;p13"/>
          <p:cNvSpPr txBox="1"/>
          <p:nvPr/>
        </p:nvSpPr>
        <p:spPr>
          <a:xfrm>
            <a:off x="-68030" y="5107801"/>
            <a:ext cx="9796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Design brief:</a:t>
            </a:r>
            <a:endParaRPr sz="1400" b="0" i="0" u="none" strike="noStrike" cap="none">
              <a:solidFill>
                <a:srgbClr val="ED7D3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What is the clients need? How can we solve this issue creatively? </a:t>
            </a:r>
            <a:endParaRPr sz="1400" b="0" i="0" u="none" strike="noStrike" cap="none">
              <a:solidFill>
                <a:srgbClr val="ED7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13"/>
          <p:cNvCxnSpPr/>
          <p:nvPr/>
        </p:nvCxnSpPr>
        <p:spPr>
          <a:xfrm>
            <a:off x="777952" y="5406751"/>
            <a:ext cx="311435" cy="18149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3"/>
          <p:cNvSpPr txBox="1"/>
          <p:nvPr/>
        </p:nvSpPr>
        <p:spPr>
          <a:xfrm>
            <a:off x="1516976" y="4573580"/>
            <a:ext cx="8495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Isometric projection, CAD development 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13"/>
          <p:cNvCxnSpPr/>
          <p:nvPr/>
        </p:nvCxnSpPr>
        <p:spPr>
          <a:xfrm flipH="1">
            <a:off x="1961510" y="5256985"/>
            <a:ext cx="5313" cy="30908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3"/>
          <p:cNvSpPr/>
          <p:nvPr/>
        </p:nvSpPr>
        <p:spPr>
          <a:xfrm>
            <a:off x="222354" y="3321583"/>
            <a:ext cx="78154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Engineering world</a:t>
            </a:r>
            <a:endParaRPr sz="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3"/>
          <p:cNvSpPr/>
          <p:nvPr/>
        </p:nvSpPr>
        <p:spPr>
          <a:xfrm>
            <a:off x="1553535" y="2786887"/>
            <a:ext cx="945145" cy="34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R040: Design, evaluation and modelling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p1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503550" y="9364515"/>
            <a:ext cx="437040" cy="391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8582" y="3907900"/>
            <a:ext cx="352072" cy="244874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3"/>
          <p:cNvSpPr txBox="1"/>
          <p:nvPr/>
        </p:nvSpPr>
        <p:spPr>
          <a:xfrm>
            <a:off x="571191" y="4775606"/>
            <a:ext cx="106022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Client context: </a:t>
            </a:r>
            <a:endParaRPr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is the design problem? How do they currently solve it? What needs to be developed further? </a:t>
            </a:r>
            <a:endParaRPr sz="6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p13"/>
          <p:cNvCxnSpPr/>
          <p:nvPr/>
        </p:nvCxnSpPr>
        <p:spPr>
          <a:xfrm>
            <a:off x="1404466" y="5302656"/>
            <a:ext cx="152152" cy="25045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89" name="Google Shape;189;p1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641072" y="4822093"/>
            <a:ext cx="393780" cy="39378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3"/>
          <p:cNvSpPr txBox="1"/>
          <p:nvPr/>
        </p:nvSpPr>
        <p:spPr>
          <a:xfrm>
            <a:off x="2193690" y="4984970"/>
            <a:ext cx="11540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Testing / Modelling: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Will my product work? What can I do to improve it?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1" name="Google Shape;191;p13"/>
          <p:cNvCxnSpPr/>
          <p:nvPr/>
        </p:nvCxnSpPr>
        <p:spPr>
          <a:xfrm>
            <a:off x="2777514" y="5334035"/>
            <a:ext cx="7350" cy="24673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92" name="Google Shape;192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2610580" y="4695466"/>
            <a:ext cx="350412" cy="35041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3"/>
          <p:cNvSpPr txBox="1"/>
          <p:nvPr/>
        </p:nvSpPr>
        <p:spPr>
          <a:xfrm>
            <a:off x="2988698" y="4532426"/>
            <a:ext cx="112742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Can you make an accurate product using machines and tools independently?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4" name="Google Shape;194;p13"/>
          <p:cNvCxnSpPr>
            <a:stCxn id="195" idx="2"/>
          </p:cNvCxnSpPr>
          <p:nvPr/>
        </p:nvCxnSpPr>
        <p:spPr>
          <a:xfrm>
            <a:off x="3761715" y="5281010"/>
            <a:ext cx="3000" cy="3864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96" name="Google Shape;196;p1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2092" y="6232311"/>
            <a:ext cx="527122" cy="5271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Google Shape;197;p13"/>
          <p:cNvCxnSpPr/>
          <p:nvPr/>
        </p:nvCxnSpPr>
        <p:spPr>
          <a:xfrm>
            <a:off x="2954118" y="7380174"/>
            <a:ext cx="352530" cy="40766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8" name="Google Shape;198;p13"/>
          <p:cNvSpPr txBox="1"/>
          <p:nvPr/>
        </p:nvSpPr>
        <p:spPr>
          <a:xfrm>
            <a:off x="3111792" y="6906739"/>
            <a:ext cx="9364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Design: CAD 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What is computer aided design? Learn to use the basics of 2D software to design products- generation of acrylic components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9" name="Google Shape;199;p13"/>
          <p:cNvCxnSpPr/>
          <p:nvPr/>
        </p:nvCxnSpPr>
        <p:spPr>
          <a:xfrm>
            <a:off x="3598361" y="7526788"/>
            <a:ext cx="19048" cy="25820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00" name="Google Shape;200;p13" descr="https://static.thenounproject.com/png/194806-200.png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161177" y="6919740"/>
            <a:ext cx="353695" cy="29487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3"/>
          <p:cNvSpPr txBox="1"/>
          <p:nvPr/>
        </p:nvSpPr>
        <p:spPr>
          <a:xfrm>
            <a:off x="3876954" y="7192770"/>
            <a:ext cx="96582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Manufacture of storage systems that uses CAD, textile, acrylics, timbers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2" name="Google Shape;202;p13"/>
          <p:cNvCxnSpPr/>
          <p:nvPr/>
        </p:nvCxnSpPr>
        <p:spPr>
          <a:xfrm flipH="1">
            <a:off x="4351082" y="7638895"/>
            <a:ext cx="14411" cy="21851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3"/>
          <p:cNvSpPr txBox="1"/>
          <p:nvPr/>
        </p:nvSpPr>
        <p:spPr>
          <a:xfrm>
            <a:off x="1626228" y="7214416"/>
            <a:ext cx="85689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Evaluate:</a:t>
            </a:r>
            <a:endParaRPr sz="14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Does your product work? How can you fix problems?</a:t>
            </a:r>
            <a:endParaRPr sz="1400" b="0" i="0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4" name="Google Shape;204;p13"/>
          <p:cNvCxnSpPr/>
          <p:nvPr/>
        </p:nvCxnSpPr>
        <p:spPr>
          <a:xfrm>
            <a:off x="2045039" y="7630672"/>
            <a:ext cx="9714" cy="2111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6" name="Google Shape;206;p13"/>
          <p:cNvSpPr txBox="1"/>
          <p:nvPr/>
        </p:nvSpPr>
        <p:spPr>
          <a:xfrm>
            <a:off x="4236454" y="5961889"/>
            <a:ext cx="859568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Materials: 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Working with timber, boards, acrylics and textile to develop a sensory garden item.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7" name="Google Shape;207;p13"/>
          <p:cNvCxnSpPr/>
          <p:nvPr/>
        </p:nvCxnSpPr>
        <p:spPr>
          <a:xfrm flipH="1">
            <a:off x="4373719" y="6473235"/>
            <a:ext cx="171054" cy="2836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8" name="Google Shape;208;p13"/>
          <p:cNvSpPr txBox="1"/>
          <p:nvPr/>
        </p:nvSpPr>
        <p:spPr>
          <a:xfrm>
            <a:off x="3126392" y="5728153"/>
            <a:ext cx="127233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2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Designing for a user and client. What is an isometric projection? Develop design ideas using CAD and other design systems.</a:t>
            </a:r>
            <a:endParaRPr sz="12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3"/>
          <p:cNvSpPr txBox="1"/>
          <p:nvPr/>
        </p:nvSpPr>
        <p:spPr>
          <a:xfrm>
            <a:off x="2098997" y="5963134"/>
            <a:ext cx="11718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2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Develop independence in CAD using 2D design software to make complex design ideas. Manufacture a range of items that link to the design brief and client</a:t>
            </a:r>
            <a:endParaRPr sz="12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0" name="Google Shape;210;p13"/>
          <p:cNvCxnSpPr/>
          <p:nvPr/>
        </p:nvCxnSpPr>
        <p:spPr>
          <a:xfrm>
            <a:off x="2576106" y="6498412"/>
            <a:ext cx="11934" cy="26239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1" name="Google Shape;211;p13"/>
          <p:cNvCxnSpPr/>
          <p:nvPr/>
        </p:nvCxnSpPr>
        <p:spPr>
          <a:xfrm>
            <a:off x="3713820" y="6477907"/>
            <a:ext cx="6232" cy="27702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3"/>
          <p:cNvSpPr txBox="1"/>
          <p:nvPr/>
        </p:nvSpPr>
        <p:spPr>
          <a:xfrm>
            <a:off x="1049738" y="5760377"/>
            <a:ext cx="115298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Evaluate: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At each stage of making, how can you improve your product? Would you change any thing?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Google Shape;213;p1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 rot="1932889">
            <a:off x="3533618" y="6165535"/>
            <a:ext cx="384986" cy="384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2277729" y="5746486"/>
            <a:ext cx="302732" cy="302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2820158" y="5795050"/>
            <a:ext cx="262151" cy="2621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Google Shape;216;p13"/>
          <p:cNvCxnSpPr/>
          <p:nvPr/>
        </p:nvCxnSpPr>
        <p:spPr>
          <a:xfrm flipH="1">
            <a:off x="1560818" y="6470557"/>
            <a:ext cx="5629" cy="32432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17" name="Google Shape;217;p1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1451313" y="6208212"/>
            <a:ext cx="259530" cy="259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1950393" y="4909874"/>
            <a:ext cx="297207" cy="297207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3"/>
          <p:cNvSpPr txBox="1"/>
          <p:nvPr/>
        </p:nvSpPr>
        <p:spPr>
          <a:xfrm>
            <a:off x="6206378" y="2484183"/>
            <a:ext cx="71891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Investigate the design possibilities: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is the design context? What research can you carry out to gather ideas?.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1" name="Google Shape;221;p13"/>
          <p:cNvCxnSpPr>
            <a:cxnSpLocks/>
            <a:endCxn id="100" idx="3"/>
          </p:cNvCxnSpPr>
          <p:nvPr/>
        </p:nvCxnSpPr>
        <p:spPr>
          <a:xfrm flipH="1" flipV="1">
            <a:off x="5808592" y="3111556"/>
            <a:ext cx="431202" cy="1939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22" name="Google Shape;222;p1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6322742" y="3367247"/>
            <a:ext cx="402534" cy="4025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13"/>
          <p:cNvCxnSpPr>
            <a:cxnSpLocks/>
          </p:cNvCxnSpPr>
          <p:nvPr/>
        </p:nvCxnSpPr>
        <p:spPr>
          <a:xfrm flipH="1">
            <a:off x="6104119" y="2662800"/>
            <a:ext cx="259835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24" name="Google Shape;224;p13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6406755" y="2024979"/>
            <a:ext cx="451890" cy="45189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3"/>
          <p:cNvSpPr txBox="1"/>
          <p:nvPr/>
        </p:nvSpPr>
        <p:spPr>
          <a:xfrm>
            <a:off x="6234463" y="1296763"/>
            <a:ext cx="703755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Concept Sketches: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ideas do you have already?</a:t>
            </a: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" b="0" i="0" u="none" strike="noStrike" cap="none" dirty="0">
                <a:solidFill>
                  <a:srgbClr val="F70FA6"/>
                </a:solidFill>
                <a:latin typeface="Calibri"/>
                <a:ea typeface="Calibri"/>
                <a:cs typeface="Calibri"/>
                <a:sym typeface="Calibri"/>
              </a:rPr>
              <a:t>Can you visualize them?</a:t>
            </a:r>
            <a:endParaRPr sz="1400" b="0" i="0" u="none" strike="noStrike" cap="none" dirty="0">
              <a:solidFill>
                <a:srgbClr val="F70FA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26" name="Google Shape;226;p13"/>
          <p:cNvSpPr/>
          <p:nvPr/>
        </p:nvSpPr>
        <p:spPr>
          <a:xfrm>
            <a:off x="646633" y="1630624"/>
            <a:ext cx="5299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800"/>
            </a:pPr>
            <a:r>
              <a:rPr lang="en-US" sz="8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FINAL</a:t>
            </a:r>
            <a:r>
              <a:rPr lang="en-US" sz="800" b="1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 dirty="0">
              <a:solidFill>
                <a:schemeClr val="accent6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EXAM</a:t>
            </a:r>
            <a:endParaRPr sz="1400" b="0" i="0" u="none" strike="noStrike" cap="none" dirty="0">
              <a:solidFill>
                <a:schemeClr val="accent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27" name="Google Shape;227;p13"/>
          <p:cNvSpPr txBox="1"/>
          <p:nvPr/>
        </p:nvSpPr>
        <p:spPr>
          <a:xfrm>
            <a:off x="925736" y="2104151"/>
            <a:ext cx="1051153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Careers in Engineering: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Where can an Engineering qualification take you?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i="0" u="none" strike="noStrike" cap="none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What roles are there?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What companies are there?</a:t>
            </a:r>
            <a:endParaRPr sz="1400" i="0" u="none" strike="noStrike" cap="none" dirty="0">
              <a:solidFill>
                <a:srgbClr val="002060"/>
              </a:solidFill>
              <a:sym typeface="Arial"/>
            </a:endParaRPr>
          </a:p>
        </p:txBody>
      </p:sp>
      <p:cxnSp>
        <p:nvCxnSpPr>
          <p:cNvPr id="228" name="Google Shape;228;p13"/>
          <p:cNvCxnSpPr>
            <a:cxnSpLocks/>
          </p:cNvCxnSpPr>
          <p:nvPr/>
        </p:nvCxnSpPr>
        <p:spPr>
          <a:xfrm>
            <a:off x="1399154" y="2745666"/>
            <a:ext cx="0" cy="29651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9" name="Google Shape;229;p13"/>
          <p:cNvSpPr txBox="1"/>
          <p:nvPr/>
        </p:nvSpPr>
        <p:spPr>
          <a:xfrm>
            <a:off x="41006" y="2285923"/>
            <a:ext cx="101292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Companies and Engineers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What are the 7 sectors of Engineering?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i="0" u="none" strike="noStrike" cap="none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How </a:t>
            </a:r>
            <a:r>
              <a:rPr lang="en-US" sz="600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do they interconnect? </a:t>
            </a:r>
            <a:endParaRPr sz="1400" i="0" u="none" strike="noStrike" cap="none" dirty="0">
              <a:solidFill>
                <a:srgbClr val="002060"/>
              </a:solidFill>
            </a:endParaRPr>
          </a:p>
        </p:txBody>
      </p:sp>
      <p:cxnSp>
        <p:nvCxnSpPr>
          <p:cNvPr id="230" name="Google Shape;230;p13"/>
          <p:cNvCxnSpPr>
            <a:cxnSpLocks/>
          </p:cNvCxnSpPr>
          <p:nvPr/>
        </p:nvCxnSpPr>
        <p:spPr>
          <a:xfrm>
            <a:off x="744130" y="2811921"/>
            <a:ext cx="164100" cy="2244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2" name="Google Shape;232;p13"/>
          <p:cNvSpPr txBox="1"/>
          <p:nvPr/>
        </p:nvSpPr>
        <p:spPr>
          <a:xfrm>
            <a:off x="2157362" y="2093364"/>
            <a:ext cx="9380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Testing / Modelling: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How do we complete a product analysis?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US" sz="600" dirty="0">
              <a:solidFill>
                <a:srgbClr val="FF0000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Arial"/>
                <a:cs typeface="Calibri"/>
                <a:sym typeface="Calibri"/>
              </a:rPr>
              <a:t>What can we learn from studying existing products?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" name="Google Shape;233;p13"/>
          <p:cNvCxnSpPr>
            <a:cxnSpLocks/>
          </p:cNvCxnSpPr>
          <p:nvPr/>
        </p:nvCxnSpPr>
        <p:spPr>
          <a:xfrm>
            <a:off x="2719934" y="2786887"/>
            <a:ext cx="18414" cy="26523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4" name="Google Shape;234;p13"/>
          <p:cNvSpPr txBox="1"/>
          <p:nvPr/>
        </p:nvSpPr>
        <p:spPr>
          <a:xfrm>
            <a:off x="2941457" y="2014673"/>
            <a:ext cx="1088754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Manufacture a prototype product linked to the design brief.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US" sz="600" i="0" u="none" strike="noStrike" cap="none" dirty="0">
              <a:solidFill>
                <a:srgbClr val="FF0000"/>
              </a:solidFill>
              <a:latin typeface="Calibri"/>
              <a:ea typeface="Arial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Read an orthographic drawing to support in the manufacture</a:t>
            </a:r>
            <a:endParaRPr sz="140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5" name="Google Shape;235;p13"/>
          <p:cNvCxnSpPr/>
          <p:nvPr/>
        </p:nvCxnSpPr>
        <p:spPr>
          <a:xfrm>
            <a:off x="3498569" y="2812879"/>
            <a:ext cx="15492" cy="23171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7" name="Google Shape;237;p13"/>
          <p:cNvSpPr txBox="1"/>
          <p:nvPr/>
        </p:nvSpPr>
        <p:spPr>
          <a:xfrm>
            <a:off x="5062141" y="2276827"/>
            <a:ext cx="91515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Testing/Modelling: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a CAD image of your product idea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GB" sz="600" b="1" i="0" u="none" strike="noStrike" cap="non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 and link to the specification given</a:t>
            </a: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endParaRPr sz="600" b="1" i="0" u="none" strike="noStrike" cap="non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8" name="Google Shape;238;p13"/>
          <p:cNvSpPr txBox="1"/>
          <p:nvPr/>
        </p:nvSpPr>
        <p:spPr>
          <a:xfrm>
            <a:off x="4198806" y="2175792"/>
            <a:ext cx="109594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 dirty="0">
              <a:solidFill>
                <a:srgbClr val="FF0000"/>
              </a:solidFill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 a product linked to the set assignment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Use freehand and 3D sketching techniques</a:t>
            </a:r>
            <a:endParaRPr sz="1400" b="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cxnSp>
        <p:nvCxnSpPr>
          <p:cNvPr id="239" name="Google Shape;239;p13"/>
          <p:cNvCxnSpPr>
            <a:cxnSpLocks/>
          </p:cNvCxnSpPr>
          <p:nvPr/>
        </p:nvCxnSpPr>
        <p:spPr>
          <a:xfrm>
            <a:off x="5889112" y="2356039"/>
            <a:ext cx="236283" cy="520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40" name="Google Shape;240;p13"/>
          <p:cNvSpPr txBox="1"/>
          <p:nvPr/>
        </p:nvSpPr>
        <p:spPr>
          <a:xfrm>
            <a:off x="5858198" y="3908033"/>
            <a:ext cx="95232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Materials: 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Working </a:t>
            </a:r>
            <a:r>
              <a:rPr lang="en-US" sz="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from an orthographic drawing to manufacture a product </a:t>
            </a: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1" name="Google Shape;241;p13"/>
          <p:cNvCxnSpPr/>
          <p:nvPr/>
        </p:nvCxnSpPr>
        <p:spPr>
          <a:xfrm flipH="1">
            <a:off x="5536149" y="4269573"/>
            <a:ext cx="354679" cy="15128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42" name="Google Shape;242;p13"/>
          <p:cNvSpPr txBox="1"/>
          <p:nvPr/>
        </p:nvSpPr>
        <p:spPr>
          <a:xfrm>
            <a:off x="5115700" y="3503926"/>
            <a:ext cx="101846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Practicing Isometric Projection and rendering skills. Orthographic projection.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3"/>
          <p:cNvSpPr txBox="1"/>
          <p:nvPr/>
        </p:nvSpPr>
        <p:spPr>
          <a:xfrm>
            <a:off x="4341482" y="3315760"/>
            <a:ext cx="96706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Addition processes &amp; joining systems. Using skills to develop high quality craftsmanship products.</a:t>
            </a: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4" name="Google Shape;244;p13"/>
          <p:cNvCxnSpPr/>
          <p:nvPr/>
        </p:nvCxnSpPr>
        <p:spPr>
          <a:xfrm>
            <a:off x="4873562" y="3934528"/>
            <a:ext cx="302450" cy="35313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5" name="Google Shape;245;p13"/>
          <p:cNvCxnSpPr>
            <a:cxnSpLocks/>
          </p:cNvCxnSpPr>
          <p:nvPr/>
        </p:nvCxnSpPr>
        <p:spPr>
          <a:xfrm>
            <a:off x="4959881" y="2811921"/>
            <a:ext cx="0" cy="24279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46" name="Google Shape;246;p13"/>
          <p:cNvSpPr txBox="1"/>
          <p:nvPr/>
        </p:nvSpPr>
        <p:spPr>
          <a:xfrm>
            <a:off x="5398663" y="502981"/>
            <a:ext cx="1438724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Resubmission of R039 &amp; R049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Where necessary, learners will be given opportunities to re-attempt and re-submit NEA components with a new NEA challenge.</a:t>
            </a:r>
            <a:endParaRPr sz="140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247;p13"/>
          <p:cNvCxnSpPr>
            <a:cxnSpLocks/>
          </p:cNvCxnSpPr>
          <p:nvPr/>
        </p:nvCxnSpPr>
        <p:spPr>
          <a:xfrm flipH="1">
            <a:off x="5581991" y="1340648"/>
            <a:ext cx="367250" cy="44883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48" name="Google Shape;248;p13"/>
          <p:cNvSpPr txBox="1"/>
          <p:nvPr/>
        </p:nvSpPr>
        <p:spPr>
          <a:xfrm>
            <a:off x="4494717" y="815895"/>
            <a:ext cx="110416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1: Design processes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GB" sz="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strategies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Iterative design in Engineering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FM</a:t>
            </a:r>
            <a:endParaRPr sz="600" b="1" i="0" u="none" strike="noStrike" cap="non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9" name="Google Shape;249;p13"/>
          <p:cNvCxnSpPr>
            <a:cxnSpLocks/>
          </p:cNvCxnSpPr>
          <p:nvPr/>
        </p:nvCxnSpPr>
        <p:spPr>
          <a:xfrm flipH="1">
            <a:off x="4494717" y="1530945"/>
            <a:ext cx="170262" cy="36413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0" name="Google Shape;250;p13"/>
          <p:cNvSpPr txBox="1"/>
          <p:nvPr/>
        </p:nvSpPr>
        <p:spPr>
          <a:xfrm>
            <a:off x="3584277" y="461325"/>
            <a:ext cx="943725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2: Design requirements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GB" sz="600" b="1" i="0" u="none" strike="noStrike" cap="non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Wants and needs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ACCESS FM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Materials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endParaRPr sz="600" b="1" i="0" u="none" strike="noStrike" cap="none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51" name="Google Shape;251;p13"/>
          <p:cNvCxnSpPr/>
          <p:nvPr/>
        </p:nvCxnSpPr>
        <p:spPr>
          <a:xfrm>
            <a:off x="4077963" y="1657336"/>
            <a:ext cx="8985" cy="23314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2" name="Google Shape;252;p13"/>
          <p:cNvSpPr txBox="1"/>
          <p:nvPr/>
        </p:nvSpPr>
        <p:spPr>
          <a:xfrm>
            <a:off x="2750858" y="684947"/>
            <a:ext cx="94372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3: Communicating ideas in Engineering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US" sz="6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Sketching techniques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US" sz="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Working drawings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Common abbreviations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US" sz="600" b="1" dirty="0">
              <a:solidFill>
                <a:srgbClr val="FF0000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3" name="Google Shape;253;p13"/>
          <p:cNvCxnSpPr>
            <a:cxnSpLocks/>
          </p:cNvCxnSpPr>
          <p:nvPr/>
        </p:nvCxnSpPr>
        <p:spPr>
          <a:xfrm>
            <a:off x="3238039" y="1587562"/>
            <a:ext cx="5743" cy="28051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4" name="Google Shape;254;p13"/>
          <p:cNvSpPr txBox="1"/>
          <p:nvPr/>
        </p:nvSpPr>
        <p:spPr>
          <a:xfrm>
            <a:off x="1999554" y="538086"/>
            <a:ext cx="90371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Section 4: Methods of evaluating ideas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GB" sz="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Comparisons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Ranking matrices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Modelling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FM</a:t>
            </a:r>
          </a:p>
          <a:p>
            <a:pPr marL="171450" marR="0" lvl="0" indent="-171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 panose="020B0604020202020204" pitchFamily="34" charset="0"/>
              <a:buChar char="•"/>
            </a:pPr>
            <a:r>
              <a:rPr lang="en-GB" sz="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Specifications</a:t>
            </a:r>
            <a:endParaRPr sz="6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55" name="Google Shape;255;p13"/>
          <p:cNvCxnSpPr>
            <a:cxnSpLocks/>
            <a:stCxn id="284" idx="2"/>
          </p:cNvCxnSpPr>
          <p:nvPr/>
        </p:nvCxnSpPr>
        <p:spPr>
          <a:xfrm>
            <a:off x="2463855" y="1678514"/>
            <a:ext cx="0" cy="18256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6" name="Google Shape;256;p13"/>
          <p:cNvSpPr txBox="1"/>
          <p:nvPr/>
        </p:nvSpPr>
        <p:spPr>
          <a:xfrm>
            <a:off x="1071048" y="989953"/>
            <a:ext cx="101192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Core content and specialist knowledge</a:t>
            </a: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Revise and practice exam papers in preparation for your final exam in Engineering.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13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1138681" y="577799"/>
            <a:ext cx="419132" cy="4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13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1451312" y="569489"/>
            <a:ext cx="495334" cy="467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13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1946646" y="2125949"/>
            <a:ext cx="328164" cy="3540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0" name="Google Shape;260;p13"/>
          <p:cNvCxnSpPr/>
          <p:nvPr/>
        </p:nvCxnSpPr>
        <p:spPr>
          <a:xfrm>
            <a:off x="1555254" y="1660393"/>
            <a:ext cx="2729" cy="24390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61" name="Google Shape;261;p13"/>
          <p:cNvSpPr txBox="1"/>
          <p:nvPr/>
        </p:nvSpPr>
        <p:spPr>
          <a:xfrm>
            <a:off x="3654693" y="3444846"/>
            <a:ext cx="90618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Using removal techniques to develop an organic shaped product based on nature &amp; biomimicry.</a:t>
            </a:r>
            <a:endParaRPr sz="14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3"/>
          <p:cNvSpPr txBox="1"/>
          <p:nvPr/>
        </p:nvSpPr>
        <p:spPr>
          <a:xfrm>
            <a:off x="4215772" y="4200164"/>
            <a:ext cx="893587" cy="4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Iterative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GB" sz="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Design</a:t>
            </a:r>
            <a:endParaRPr sz="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63" name="Google Shape;263;p13"/>
          <p:cNvCxnSpPr>
            <a:cxnSpLocks/>
          </p:cNvCxnSpPr>
          <p:nvPr/>
        </p:nvCxnSpPr>
        <p:spPr>
          <a:xfrm flipH="1">
            <a:off x="5377373" y="4063565"/>
            <a:ext cx="131910" cy="25282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64" name="Google Shape;264;p13"/>
          <p:cNvCxnSpPr>
            <a:cxnSpLocks/>
          </p:cNvCxnSpPr>
          <p:nvPr/>
        </p:nvCxnSpPr>
        <p:spPr>
          <a:xfrm flipH="1">
            <a:off x="3946795" y="4057565"/>
            <a:ext cx="130798" cy="2004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65" name="Google Shape;265;p13"/>
          <p:cNvSpPr txBox="1"/>
          <p:nvPr/>
        </p:nvSpPr>
        <p:spPr>
          <a:xfrm>
            <a:off x="3902606" y="4750088"/>
            <a:ext cx="12195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70FA6"/>
                </a:solidFill>
                <a:latin typeface="Calibri"/>
                <a:ea typeface="Calibri"/>
                <a:cs typeface="Calibri"/>
                <a:sym typeface="Calibri"/>
              </a:rPr>
              <a:t>Evaluate:</a:t>
            </a:r>
            <a:endParaRPr lang="en-US" sz="1400" b="0" i="0" u="none" strike="noStrike" cap="none" dirty="0">
              <a:solidFill>
                <a:srgbClr val="F70FA6"/>
              </a:solidFill>
              <a:latin typeface="Arial"/>
              <a:ea typeface="Arial"/>
              <a:cs typeface="Arial"/>
            </a:endParaRPr>
          </a:p>
          <a:p>
            <a:pPr algn="ctr">
              <a:buSzPts val="600"/>
            </a:pPr>
            <a:r>
              <a:rPr lang="en-US" sz="600" b="0" i="0" u="none" strike="noStrike" cap="none" dirty="0">
                <a:solidFill>
                  <a:srgbClr val="F70FA6"/>
                </a:solidFill>
                <a:latin typeface="Calibri"/>
                <a:ea typeface="Calibri"/>
                <a:cs typeface="Calibri"/>
                <a:sym typeface="Calibri"/>
              </a:rPr>
              <a:t>What skills have you developed?</a:t>
            </a:r>
            <a:r>
              <a:rPr lang="en-US" sz="600" dirty="0">
                <a:solidFill>
                  <a:srgbClr val="F70FA6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600" b="0" i="0" u="none" strike="noStrike" cap="none" dirty="0">
                <a:solidFill>
                  <a:srgbClr val="F70FA6"/>
                </a:solidFill>
                <a:latin typeface="Calibri"/>
                <a:ea typeface="Calibri"/>
                <a:cs typeface="Calibri"/>
                <a:sym typeface="Calibri"/>
              </a:rPr>
              <a:t> Test your product and consider how you would improve it.</a:t>
            </a:r>
            <a:endParaRPr sz="1400" b="0" i="0" u="none" strike="noStrike" cap="none" dirty="0">
              <a:solidFill>
                <a:srgbClr val="F70FA6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266" name="Google Shape;266;p13"/>
          <p:cNvCxnSpPr>
            <a:stCxn id="265" idx="2"/>
          </p:cNvCxnSpPr>
          <p:nvPr/>
        </p:nvCxnSpPr>
        <p:spPr>
          <a:xfrm flipH="1">
            <a:off x="4243581" y="5211753"/>
            <a:ext cx="268800" cy="33720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67" name="Google Shape;267;p13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3212917" y="4992905"/>
            <a:ext cx="258688" cy="25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3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 rot="2726694">
            <a:off x="3703504" y="4936392"/>
            <a:ext cx="405053" cy="405053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3"/>
          <p:cNvSpPr txBox="1"/>
          <p:nvPr/>
        </p:nvSpPr>
        <p:spPr>
          <a:xfrm>
            <a:off x="4702571" y="6954872"/>
            <a:ext cx="907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Evaluate: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How has CAD / CAM helped you make a product?</a:t>
            </a:r>
            <a:endParaRPr>
              <a:solidFill>
                <a:srgbClr val="00B05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How can my manufacturing be improved? </a:t>
            </a:r>
            <a:endParaRPr sz="14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9" name="Google Shape;269;p13"/>
          <p:cNvCxnSpPr/>
          <p:nvPr/>
        </p:nvCxnSpPr>
        <p:spPr>
          <a:xfrm>
            <a:off x="4992252" y="7602321"/>
            <a:ext cx="6865" cy="24634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70" name="Google Shape;270;p13"/>
          <p:cNvSpPr txBox="1"/>
          <p:nvPr/>
        </p:nvSpPr>
        <p:spPr>
          <a:xfrm>
            <a:off x="6058812" y="8198708"/>
            <a:ext cx="766018" cy="1664722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 a wide range of fun and exciting projects that teach you valuable skills in the workshop, understanding different materials and how they work.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skills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project needs from a design brief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Designing products based upon a specification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Evaluating and developing design ideas</a:t>
            </a:r>
            <a:endParaRPr sz="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3"/>
          <p:cNvSpPr txBox="1"/>
          <p:nvPr/>
        </p:nvSpPr>
        <p:spPr>
          <a:xfrm>
            <a:off x="6061241" y="4393574"/>
            <a:ext cx="776145" cy="1663627"/>
          </a:xfrm>
          <a:prstGeom prst="rect">
            <a:avLst/>
          </a:prstGeom>
          <a:solidFill>
            <a:srgbClr val="FEDEF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choosing options in year 9, focus your studies on Engineering in years 10 -11, through exciting, real-life projects. Deepen your understanding of Engineering in the world around us whilst developing products that help various needs and users.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skills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Generating products that solve real world issues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Independence in generating and completion of design projects</a:t>
            </a:r>
            <a:endParaRPr dirty="0"/>
          </a:p>
          <a:p>
            <a:pPr marL="17145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3"/>
          <p:cNvSpPr txBox="1"/>
          <p:nvPr/>
        </p:nvSpPr>
        <p:spPr>
          <a:xfrm>
            <a:off x="6054605" y="6578892"/>
            <a:ext cx="782781" cy="1530681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in more depth on projects, honing your practical skills (across all materials disciplines), improving your resilience &amp; problem solving whilst developing independence in the workshop.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skills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Generating own design brief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 a specification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 planning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Char char="•"/>
            </a:pPr>
            <a:r>
              <a:rPr lang="en-US"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Iterative design</a:t>
            </a:r>
            <a:endParaRPr sz="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3" name="Google Shape;273;p13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5004196" y="501117"/>
            <a:ext cx="313072" cy="313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3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4640528" y="498438"/>
            <a:ext cx="363709" cy="36370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13"/>
          <p:cNvSpPr txBox="1"/>
          <p:nvPr/>
        </p:nvSpPr>
        <p:spPr>
          <a:xfrm>
            <a:off x="2898905" y="3483540"/>
            <a:ext cx="1006535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1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Develop your design through iterative processes and modelling, testing &amp; evaluating before making a final product.</a:t>
            </a:r>
            <a:endParaRPr sz="1400" b="1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6" name="Google Shape;276;p13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2868581" y="3312790"/>
            <a:ext cx="268351" cy="268351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13"/>
          <p:cNvSpPr txBox="1"/>
          <p:nvPr/>
        </p:nvSpPr>
        <p:spPr>
          <a:xfrm>
            <a:off x="2027750" y="3260811"/>
            <a:ext cx="9080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Design: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Focus your idea on a design context, generate own design brief and identify a real-world client.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9" name="Google Shape;279;p13"/>
          <p:cNvCxnSpPr/>
          <p:nvPr/>
        </p:nvCxnSpPr>
        <p:spPr>
          <a:xfrm>
            <a:off x="3563984" y="4124393"/>
            <a:ext cx="111064" cy="29036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80" name="Google Shape;280;p13"/>
          <p:cNvCxnSpPr/>
          <p:nvPr/>
        </p:nvCxnSpPr>
        <p:spPr>
          <a:xfrm flipH="1">
            <a:off x="2183289" y="4056535"/>
            <a:ext cx="144764" cy="3821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81" name="Google Shape;281;p13"/>
          <p:cNvSpPr txBox="1"/>
          <p:nvPr/>
        </p:nvSpPr>
        <p:spPr>
          <a:xfrm>
            <a:off x="1138681" y="3419940"/>
            <a:ext cx="103561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Make:</a:t>
            </a:r>
            <a:endParaRPr sz="1400" b="0" i="0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Use a wide range of skills, materials and processes to develop a range of prototypes relating to the initial design brief/client wishes.</a:t>
            </a:r>
            <a:endParaRPr sz="1400" b="0" i="0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2" name="Google Shape;282;p13"/>
          <p:cNvCxnSpPr/>
          <p:nvPr/>
        </p:nvCxnSpPr>
        <p:spPr>
          <a:xfrm>
            <a:off x="1740262" y="4156788"/>
            <a:ext cx="11197" cy="24008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84" name="Google Shape;284;p13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289721" y="1353877"/>
            <a:ext cx="348267" cy="324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13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832394" y="1159050"/>
            <a:ext cx="478702" cy="478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13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5959596" y="1042528"/>
            <a:ext cx="316858" cy="291497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3"/>
          <p:cNvSpPr txBox="1"/>
          <p:nvPr/>
        </p:nvSpPr>
        <p:spPr>
          <a:xfrm>
            <a:off x="293505" y="3513234"/>
            <a:ext cx="66143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 dirty="0"/>
              <a:t>The Engineering sectors and job roles connected to the industry</a:t>
            </a:r>
            <a:endParaRPr dirty="0"/>
          </a:p>
        </p:txBody>
      </p:sp>
      <p:sp>
        <p:nvSpPr>
          <p:cNvPr id="295" name="Google Shape;295;p13"/>
          <p:cNvSpPr txBox="1"/>
          <p:nvPr/>
        </p:nvSpPr>
        <p:spPr>
          <a:xfrm>
            <a:off x="2320943" y="4181475"/>
            <a:ext cx="844653" cy="35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Environmental Challenges</a:t>
            </a:r>
            <a:endParaRPr dirty="0"/>
          </a:p>
        </p:txBody>
      </p:sp>
      <p:sp>
        <p:nvSpPr>
          <p:cNvPr id="297" name="Google Shape;297;p13"/>
          <p:cNvSpPr txBox="1"/>
          <p:nvPr/>
        </p:nvSpPr>
        <p:spPr>
          <a:xfrm>
            <a:off x="604727" y="8361533"/>
            <a:ext cx="765572" cy="415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DESIGNER APPRECIATION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p13"/>
          <p:cNvPicPr preferRelativeResize="0"/>
          <p:nvPr/>
        </p:nvPicPr>
        <p:blipFill rotWithShape="1">
          <a:blip r:embed="rId38">
            <a:alphaModFix/>
          </a:blip>
          <a:srcRect l="18505" t="4357" r="18965" b="23674"/>
          <a:stretch/>
        </p:blipFill>
        <p:spPr>
          <a:xfrm>
            <a:off x="2766855" y="9549687"/>
            <a:ext cx="177144" cy="310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13"/>
          <p:cNvPicPr preferRelativeResize="0"/>
          <p:nvPr/>
        </p:nvPicPr>
        <p:blipFill rotWithShape="1">
          <a:blip r:embed="rId39">
            <a:alphaModFix/>
          </a:blip>
          <a:srcRect l="5809" t="19966" r="5457" b="27479"/>
          <a:stretch/>
        </p:blipFill>
        <p:spPr>
          <a:xfrm>
            <a:off x="91937" y="7078779"/>
            <a:ext cx="433029" cy="276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13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97746" y="4641309"/>
            <a:ext cx="478702" cy="478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91430" y="4558598"/>
            <a:ext cx="293897" cy="285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13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3496224" y="4993674"/>
            <a:ext cx="252784" cy="239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1.png">
            <a:extLst>
              <a:ext uri="{FF2B5EF4-FFF2-40B4-BE49-F238E27FC236}">
                <a16:creationId xmlns:a16="http://schemas.microsoft.com/office/drawing/2014/main" id="{790946BE-8586-D97A-92A2-C8E8DF81C146}"/>
              </a:ext>
            </a:extLst>
          </p:cNvPr>
          <p:cNvPicPr/>
          <p:nvPr/>
        </p:nvPicPr>
        <p:blipFill>
          <a:blip r:embed="rId41"/>
          <a:srcRect/>
          <a:stretch>
            <a:fillRect/>
          </a:stretch>
        </p:blipFill>
        <p:spPr>
          <a:xfrm>
            <a:off x="5981383" y="48854"/>
            <a:ext cx="780265" cy="434095"/>
          </a:xfrm>
          <a:prstGeom prst="rect">
            <a:avLst/>
          </a:prstGeom>
          <a:ln/>
        </p:spPr>
      </p:pic>
      <p:pic>
        <p:nvPicPr>
          <p:cNvPr id="4" name="Graphic 3" descr="Ui Ux with solid fill">
            <a:extLst>
              <a:ext uri="{FF2B5EF4-FFF2-40B4-BE49-F238E27FC236}">
                <a16:creationId xmlns:a16="http://schemas.microsoft.com/office/drawing/2014/main" id="{1BC54B59-F95B-6A9B-EE2F-496576C247CD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421301" y="5847202"/>
            <a:ext cx="380124" cy="380124"/>
          </a:xfrm>
          <a:prstGeom prst="rect">
            <a:avLst/>
          </a:prstGeom>
        </p:spPr>
      </p:pic>
      <p:cxnSp>
        <p:nvCxnSpPr>
          <p:cNvPr id="5" name="Google Shape;266;p13">
            <a:extLst>
              <a:ext uri="{FF2B5EF4-FFF2-40B4-BE49-F238E27FC236}">
                <a16:creationId xmlns:a16="http://schemas.microsoft.com/office/drawing/2014/main" id="{E0DE70EF-5796-5C59-C824-93F0892852CE}"/>
              </a:ext>
            </a:extLst>
          </p:cNvPr>
          <p:cNvCxnSpPr>
            <a:cxnSpLocks/>
          </p:cNvCxnSpPr>
          <p:nvPr/>
        </p:nvCxnSpPr>
        <p:spPr>
          <a:xfrm>
            <a:off x="5608191" y="5405940"/>
            <a:ext cx="293513" cy="15033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7" name="Google Shape;206;p13">
            <a:extLst>
              <a:ext uri="{FF2B5EF4-FFF2-40B4-BE49-F238E27FC236}">
                <a16:creationId xmlns:a16="http://schemas.microsoft.com/office/drawing/2014/main" id="{8F48523E-79C4-1424-DE7E-1206A7869B7B}"/>
              </a:ext>
            </a:extLst>
          </p:cNvPr>
          <p:cNvSpPr txBox="1"/>
          <p:nvPr/>
        </p:nvSpPr>
        <p:spPr>
          <a:xfrm>
            <a:off x="5211584" y="5428157"/>
            <a:ext cx="723488" cy="367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5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CAD/CAM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lang="en-GB" sz="500" b="1" dirty="0">
              <a:solidFill>
                <a:srgbClr val="0070C0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500" b="1" dirty="0">
                <a:solidFill>
                  <a:srgbClr val="0070C0"/>
                </a:solidFill>
                <a:latin typeface="Calibri"/>
                <a:cs typeface="Calibri"/>
                <a:sym typeface="Calibri"/>
              </a:rPr>
              <a:t>How can technology improve manufacturing? </a:t>
            </a:r>
            <a:endParaRPr sz="1200" b="1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raphic 8" descr="Tug boat outline">
            <a:extLst>
              <a:ext uri="{FF2B5EF4-FFF2-40B4-BE49-F238E27FC236}">
                <a16:creationId xmlns:a16="http://schemas.microsoft.com/office/drawing/2014/main" id="{CEC6A4C3-EE31-770D-AF15-2DE60CE16300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492920" y="9376481"/>
            <a:ext cx="534815" cy="534815"/>
          </a:xfrm>
          <a:prstGeom prst="rect">
            <a:avLst/>
          </a:prstGeom>
        </p:spPr>
      </p:pic>
      <p:pic>
        <p:nvPicPr>
          <p:cNvPr id="11" name="Graphic 10" descr="Robot outline">
            <a:extLst>
              <a:ext uri="{FF2B5EF4-FFF2-40B4-BE49-F238E27FC236}">
                <a16:creationId xmlns:a16="http://schemas.microsoft.com/office/drawing/2014/main" id="{EFB579D1-361A-B46F-BF8E-880B7119CBD4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860252" y="9170189"/>
            <a:ext cx="512403" cy="512403"/>
          </a:xfrm>
          <a:prstGeom prst="rect">
            <a:avLst/>
          </a:prstGeom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1EE7F308-03A7-2E5B-C0D9-18801272C681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41006" y="73197"/>
            <a:ext cx="1287992" cy="687477"/>
          </a:xfrm>
          <a:prstGeom prst="rect">
            <a:avLst/>
          </a:prstGeom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9C4E9C11-0608-FEEB-6D7F-D3DD5DA4D357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42036" y="258107"/>
            <a:ext cx="84408" cy="2448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84A8A0-C6AB-4D5D-9731-487448DAE986}"/>
              </a:ext>
            </a:extLst>
          </p:cNvPr>
          <p:cNvSpPr txBox="1"/>
          <p:nvPr/>
        </p:nvSpPr>
        <p:spPr>
          <a:xfrm>
            <a:off x="1459759" y="-23554"/>
            <a:ext cx="4483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u="sng" dirty="0"/>
              <a:t>OCR Engineering Design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7FE1B4-D0B1-4160-870D-29245ACC2BE8}"/>
              </a:ext>
            </a:extLst>
          </p:cNvPr>
          <p:cNvSpPr/>
          <p:nvPr/>
        </p:nvSpPr>
        <p:spPr>
          <a:xfrm>
            <a:off x="3680116" y="2759350"/>
            <a:ext cx="9304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700"/>
            </a:pPr>
            <a:r>
              <a:rPr lang="en-GB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R039: Communicating designs</a:t>
            </a:r>
            <a:endParaRPr lang="en-GB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raphic 23" descr="Drawing compass">
            <a:extLst>
              <a:ext uri="{FF2B5EF4-FFF2-40B4-BE49-F238E27FC236}">
                <a16:creationId xmlns:a16="http://schemas.microsoft.com/office/drawing/2014/main" id="{DF08EF95-AAB9-477E-8017-5A53B47AD0AC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3417748" y="489966"/>
            <a:ext cx="298069" cy="298069"/>
          </a:xfrm>
          <a:prstGeom prst="rect">
            <a:avLst/>
          </a:prstGeom>
        </p:spPr>
      </p:pic>
      <p:pic>
        <p:nvPicPr>
          <p:cNvPr id="26" name="Graphic 25" descr="Lightbulb and pencil">
            <a:extLst>
              <a:ext uri="{FF2B5EF4-FFF2-40B4-BE49-F238E27FC236}">
                <a16:creationId xmlns:a16="http://schemas.microsoft.com/office/drawing/2014/main" id="{F2DD7536-91FF-4A0C-B836-767142B17332}"/>
              </a:ext>
            </a:extLst>
          </p:cNvPr>
          <p:cNvPicPr>
            <a:picLocks noChangeAspect="1"/>
          </p:cNvPicPr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3463778" y="1366969"/>
            <a:ext cx="348266" cy="348266"/>
          </a:xfrm>
          <a:prstGeom prst="rect">
            <a:avLst/>
          </a:prstGeom>
        </p:spPr>
      </p:pic>
      <p:sp>
        <p:nvSpPr>
          <p:cNvPr id="236" name="Google Shape;262;p13">
            <a:extLst>
              <a:ext uri="{FF2B5EF4-FFF2-40B4-BE49-F238E27FC236}">
                <a16:creationId xmlns:a16="http://schemas.microsoft.com/office/drawing/2014/main" id="{0A2B53A9-D49C-4A52-8053-EC3838946A4F}"/>
              </a:ext>
            </a:extLst>
          </p:cNvPr>
          <p:cNvSpPr txBox="1"/>
          <p:nvPr/>
        </p:nvSpPr>
        <p:spPr>
          <a:xfrm>
            <a:off x="5174299" y="4803184"/>
            <a:ext cx="911497" cy="4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PRECISION MANUFACTURING</a:t>
            </a:r>
            <a:endParaRPr sz="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raphic 63" descr="Question mark">
            <a:extLst>
              <a:ext uri="{FF2B5EF4-FFF2-40B4-BE49-F238E27FC236}">
                <a16:creationId xmlns:a16="http://schemas.microsoft.com/office/drawing/2014/main" id="{D94B0ABE-1CF4-40E0-992B-AEF0B644CA42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2043609" y="6893142"/>
            <a:ext cx="488262" cy="488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98CCD0FBA27E4D9E0E89AA042F1EC9" ma:contentTypeVersion="15" ma:contentTypeDescription="Create a new document." ma:contentTypeScope="" ma:versionID="87ad42cf114df5d79d43f210da1d5b0a">
  <xsd:schema xmlns:xsd="http://www.w3.org/2001/XMLSchema" xmlns:xs="http://www.w3.org/2001/XMLSchema" xmlns:p="http://schemas.microsoft.com/office/2006/metadata/properties" xmlns:ns2="dc0bc8c4-a75d-415d-96ea-cd24337c12ed" xmlns:ns3="0e13a264-7465-4452-bc5c-02dfe0376e2b" targetNamespace="http://schemas.microsoft.com/office/2006/metadata/properties" ma:root="true" ma:fieldsID="91be83512b16dd643e883333fb239d66" ns2:_="" ns3:_="">
    <xsd:import namespace="dc0bc8c4-a75d-415d-96ea-cd24337c12ed"/>
    <xsd:import namespace="0e13a264-7465-4452-bc5c-02dfe0376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bc8c4-a75d-415d-96ea-cd24337c12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f6e5aec-3c4a-4236-a63d-c20d042b3d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3a264-7465-4452-bc5c-02dfe0376e2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a133df4-fe9f-4d77-9360-da99ca86f740}" ma:internalName="TaxCatchAll" ma:showField="CatchAllData" ma:web="0e13a264-7465-4452-bc5c-02dfe0376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e13a264-7465-4452-bc5c-02dfe0376e2b" xsi:nil="true"/>
    <lcf76f155ced4ddcb4097134ff3c332f xmlns="dc0bc8c4-a75d-415d-96ea-cd24337c12e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0555A8-492D-4610-B9FA-188965501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0bc8c4-a75d-415d-96ea-cd24337c12ed"/>
    <ds:schemaRef ds:uri="0e13a264-7465-4452-bc5c-02dfe0376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6229B5-0039-4854-8B99-7BCF3A9ABF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BC9F70-FD86-4CBD-B89A-362E2C964F0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0bc8c4-a75d-415d-96ea-cd24337c12ed"/>
    <ds:schemaRef ds:uri="http://purl.org/dc/terms/"/>
    <ds:schemaRef ds:uri="0e13a264-7465-4452-bc5c-02dfe0376e2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1018</Words>
  <Application>Microsoft Office PowerPoint</Application>
  <PresentationFormat>A4 Paper (210x297 mm)</PresentationFormat>
  <Paragraphs>168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Weaver Family</dc:creator>
  <cp:lastModifiedBy>Sarah-Jayne Weaver</cp:lastModifiedBy>
  <cp:revision>92</cp:revision>
  <dcterms:modified xsi:type="dcterms:W3CDTF">2025-01-13T13:24:46Z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0x0101005E98CCD0FBA27E4D9E0E89AA042F1EC9</vt:lpwstr>
  </property>
  <property fmtid="{D5CDD505-2E9C-101B-9397-08002B2CF9AE}" pid="3" name="MediaServiceImageTags">
    <vt:lpwstr/>
  </property>
</Properties>
</file>