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9720263" cy="17640300"/>
  <p:notesSz cx="6889750" cy="100187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556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7" roundtripDataSignature="AMtx7mgFA9dE63QGsrZZpr1/3wS7wOnri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alee Sarkar" initials="SS" lastIdx="3" clrIdx="0">
    <p:extLst>
      <p:ext uri="{19B8F6BF-5375-455C-9EA6-DF929625EA0E}">
        <p15:presenceInfo xmlns:p15="http://schemas.microsoft.com/office/powerpoint/2012/main" userId="S-1-5-21-1874893203-2993639409-4066037033-90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027933-5132-DB16-C352-F89C65291D12}" v="146" dt="2024-09-04T13:47:01.8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3522" y="54"/>
      </p:cViewPr>
      <p:guideLst>
        <p:guide orient="horz" pos="5556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customschemas.google.com/relationships/presentationmetadata" Target="metadata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6309" cy="50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1832" y="0"/>
            <a:ext cx="2986309" cy="50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3013" y="1252538"/>
            <a:ext cx="186372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654" y="4821096"/>
            <a:ext cx="5512444" cy="394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7216"/>
            <a:ext cx="2986309" cy="50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1832" y="9517216"/>
            <a:ext cx="2986309" cy="50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84534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3013" y="1252538"/>
            <a:ext cx="186372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8654" y="4821096"/>
            <a:ext cx="5512444" cy="394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901832" y="9517216"/>
            <a:ext cx="2986309" cy="50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637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/>
            </a:lvl1pPr>
            <a:lvl2pPr lvl="1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/>
            </a:lvl2pPr>
            <a:lvl3pPr lvl="2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/>
            </a:lvl3pPr>
            <a:lvl4pPr lvl="3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4pPr>
            <a:lvl5pPr lvl="4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5pPr>
            <a:lvl6pPr lvl="5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6pPr>
            <a:lvl7pPr lvl="6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7pPr>
            <a:lvl8pPr lvl="7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8pPr>
            <a:lvl9pPr lvl="8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-736172" y="6100353"/>
            <a:ext cx="11192608" cy="838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529361" y="7365886"/>
            <a:ext cx="14949338" cy="209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3723254" y="5330706"/>
            <a:ext cx="14949338" cy="6166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637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2126"/>
              <a:buNone/>
              <a:defRPr sz="2126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913"/>
              <a:buNone/>
              <a:defRPr sz="1912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920883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 b="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 b="1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 b="1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69535" y="6443610"/>
            <a:ext cx="4112126" cy="947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920884" y="4324325"/>
            <a:ext cx="4132378" cy="211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 b="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 b="1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 b="1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920884" y="6443610"/>
            <a:ext cx="4132378" cy="947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4627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3402"/>
              <a:buChar char="•"/>
              <a:defRPr sz="3402"/>
            </a:lvl1pPr>
            <a:lvl2pPr marL="914400" lvl="1" indent="-417576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976"/>
              <a:buChar char="•"/>
              <a:defRPr sz="2976"/>
            </a:lvl2pPr>
            <a:lvl3pPr marL="1371600" lvl="2" indent="-390588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Char char="•"/>
              <a:defRPr sz="2551"/>
            </a:lvl3pPr>
            <a:lvl4pPr marL="1828800" lvl="3" indent="-363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4pPr>
            <a:lvl5pPr marL="2286000" lvl="4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5pPr>
            <a:lvl6pPr marL="2743200" lvl="5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6pPr>
            <a:lvl7pPr marL="3200400" lvl="6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7pPr>
            <a:lvl8pPr marL="3657600" lvl="7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8pPr>
            <a:lvl9pPr marL="4114800" lvl="8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3402"/>
              <a:buFont typeface="Arial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976"/>
              <a:buFont typeface="Arial"/>
              <a:buNone/>
              <a:defRPr sz="29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None/>
              <a:defRPr sz="25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77"/>
              <a:buFont typeface="Calibri"/>
              <a:buNone/>
              <a:defRPr sz="46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7576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976"/>
              <a:buFont typeface="Arial"/>
              <a:buChar char="•"/>
              <a:defRPr sz="29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058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sz="25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3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http://religion-cults.com/Judaism/judaism-star.gif" TargetMode="External"/><Relationship Id="rId13" Type="http://schemas.openxmlformats.org/officeDocument/2006/relationships/image" Target="../media/image9.jpeg"/><Relationship Id="rId18" Type="http://schemas.openxmlformats.org/officeDocument/2006/relationships/image" Target="../media/image14.png"/><Relationship Id="rId26" Type="http://schemas.openxmlformats.org/officeDocument/2006/relationships/image" Target="../media/image22.pn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3.jpeg"/><Relationship Id="rId25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jpg"/><Relationship Id="rId20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http://religions.iloveindia.com/images/Sikh.jpg" TargetMode="External"/><Relationship Id="rId24" Type="http://schemas.openxmlformats.org/officeDocument/2006/relationships/image" Target="../media/image20.jpe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10" Type="http://schemas.openxmlformats.org/officeDocument/2006/relationships/image" Target="../media/image7.jpeg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F5F82DE-D0EC-DED0-B6BD-A0FA99900182}"/>
              </a:ext>
            </a:extLst>
          </p:cNvPr>
          <p:cNvSpPr/>
          <p:nvPr/>
        </p:nvSpPr>
        <p:spPr>
          <a:xfrm>
            <a:off x="4318553" y="2586758"/>
            <a:ext cx="3584692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/>
            <a:r>
              <a:rPr lang="en-GB" sz="800" b="1" u="sng" dirty="0">
                <a:latin typeface="Arial" panose="020B0604020202020204" pitchFamily="34" charset="0"/>
              </a:rPr>
              <a:t>What are the main Christian Practices? 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latin typeface="Arial" panose="020B0604020202020204" pitchFamily="34" charset="0"/>
              </a:rPr>
              <a:t>Pupils discuss the significance and importance of Jesus and Christian Beliefs of salvation.</a:t>
            </a:r>
          </a:p>
          <a:p>
            <a:pPr fontAlgn="base"/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</a:rPr>
              <a:t>Identifying key points, explaining the significance and importance, Give contrasting traditional practices, extended writing and evaluation.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FF47F2"/>
                </a:solidFill>
                <a:latin typeface="Segoe UI" panose="020B0502040204020203" pitchFamily="34" charset="0"/>
              </a:rPr>
              <a:t>Character, tolerance, Health, Emotional intelligence, relationships, responsibility.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 err="1">
                <a:solidFill>
                  <a:srgbClr val="FFC000"/>
                </a:solidFill>
                <a:latin typeface="Arial" panose="020B0604020202020204" pitchFamily="34" charset="0"/>
              </a:rPr>
              <a:t>Eng</a:t>
            </a:r>
            <a:r>
              <a:rPr lang="en-GB" sz="800" dirty="0">
                <a:solidFill>
                  <a:srgbClr val="FFC000"/>
                </a:solidFill>
                <a:latin typeface="Arial" panose="020B0604020202020204" pitchFamily="34" charset="0"/>
              </a:rPr>
              <a:t> Extended writing, PSHCE personal wellbeing.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00B050"/>
                </a:solidFill>
                <a:latin typeface="Arial" panose="020B0604020202020204" pitchFamily="34" charset="0"/>
              </a:rPr>
              <a:t>Evaluate Resurrection. Explain Trinity and Creation accounts.</a:t>
            </a:r>
            <a:endParaRPr lang="en-US" sz="800" dirty="0">
              <a:solidFill>
                <a:srgbClr val="92D05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00B0F0"/>
                </a:solidFill>
                <a:latin typeface="Arial" panose="020B0604020202020204" pitchFamily="34" charset="0"/>
              </a:rPr>
              <a:t>Journalism, youth worker, Politics, Law, Priest</a:t>
            </a:r>
            <a:endParaRPr lang="en-GB" sz="800" dirty="0">
              <a:latin typeface="Segoe UI" panose="020B050204020402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CDD0E9-4AF2-D51A-F8B6-17F6C06E9E6B}"/>
              </a:ext>
            </a:extLst>
          </p:cNvPr>
          <p:cNvSpPr/>
          <p:nvPr/>
        </p:nvSpPr>
        <p:spPr>
          <a:xfrm>
            <a:off x="888561" y="2680294"/>
            <a:ext cx="3571663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/>
            <a:r>
              <a:rPr lang="en-GB" sz="800" b="1" u="sng" dirty="0">
                <a:latin typeface="Arial" panose="020B0604020202020204" pitchFamily="34" charset="0"/>
              </a:rPr>
              <a:t>What are the main Buddhist Practices? 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latin typeface="Arial" panose="020B0604020202020204" pitchFamily="34" charset="0"/>
              </a:rPr>
              <a:t>Pupils discuss the Buddhist Worship and Meditation, festivals, ceremonies associated with death and moral commands.  </a:t>
            </a:r>
          </a:p>
          <a:p>
            <a:pPr fontAlgn="base"/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</a:rPr>
              <a:t>Identifying key points, explaining the significance and importance, Give contrasting traditional practices, extended writing and evaluation.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FF47F2"/>
                </a:solidFill>
                <a:latin typeface="Segoe UI" panose="020B0502040204020203" pitchFamily="34" charset="0"/>
              </a:rPr>
              <a:t>Character, tolerance, Health, Emotional intelligence, relationships, </a:t>
            </a:r>
          </a:p>
          <a:p>
            <a:pPr fontAlgn="base"/>
            <a:r>
              <a:rPr lang="en-GB" sz="800" dirty="0" err="1">
                <a:solidFill>
                  <a:srgbClr val="FFC000"/>
                </a:solidFill>
                <a:latin typeface="Arial" panose="020B0604020202020204" pitchFamily="34" charset="0"/>
              </a:rPr>
              <a:t>Eng</a:t>
            </a:r>
            <a:r>
              <a:rPr lang="en-GB" sz="800" dirty="0">
                <a:solidFill>
                  <a:srgbClr val="FFC000"/>
                </a:solidFill>
                <a:latin typeface="Arial" panose="020B0604020202020204" pitchFamily="34" charset="0"/>
              </a:rPr>
              <a:t> Extended writing, PSHCE mental health,.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00B050"/>
                </a:solidFill>
                <a:latin typeface="Arial" panose="020B0604020202020204" pitchFamily="34" charset="0"/>
              </a:rPr>
              <a:t>Evaluate meditation. Explain religious codes and events</a:t>
            </a:r>
            <a:endParaRPr lang="en-US" sz="800" dirty="0">
              <a:solidFill>
                <a:srgbClr val="92D05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00B0F0"/>
                </a:solidFill>
                <a:latin typeface="Arial" panose="020B0604020202020204" pitchFamily="34" charset="0"/>
              </a:rPr>
              <a:t>Journalism, youth worker, Politics, Law, Meditation teacher</a:t>
            </a:r>
            <a:endParaRPr lang="en-GB" sz="800" dirty="0">
              <a:latin typeface="Segoe UI" panose="020B0502040204020203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29FA4B1-C36D-EE63-D4A5-864037024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68" y="104264"/>
            <a:ext cx="866826" cy="1274159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8003413-DB84-4389-BD43-23482BA82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60" y="15730040"/>
            <a:ext cx="2269342" cy="185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Google Shape;89;p1"/>
          <p:cNvSpPr/>
          <p:nvPr/>
        </p:nvSpPr>
        <p:spPr>
          <a:xfrm rot="-5046920">
            <a:off x="1277301" y="13083974"/>
            <a:ext cx="3250323" cy="3457282"/>
          </a:xfrm>
          <a:prstGeom prst="blockArc">
            <a:avLst>
              <a:gd name="adj1" fmla="val 10879163"/>
              <a:gd name="adj2" fmla="val 20170414"/>
              <a:gd name="adj3" fmla="val 30549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2696808" y="15426688"/>
            <a:ext cx="5842458" cy="1002879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</a:t>
            </a:r>
            <a:endParaRPr sz="2150">
              <a:solidFill>
                <a:schemeClr val="lt1"/>
              </a:solidFill>
            </a:endParaRPr>
          </a:p>
        </p:txBody>
      </p:sp>
      <p:sp>
        <p:nvSpPr>
          <p:cNvPr id="91" name="Google Shape;91;p1"/>
          <p:cNvSpPr/>
          <p:nvPr/>
        </p:nvSpPr>
        <p:spPr>
          <a:xfrm rot="5400000" flipH="1">
            <a:off x="6291260" y="10987118"/>
            <a:ext cx="3169937" cy="3250885"/>
          </a:xfrm>
          <a:prstGeom prst="blockArc">
            <a:avLst>
              <a:gd name="adj1" fmla="val 10692523"/>
              <a:gd name="adj2" fmla="val 33583"/>
              <a:gd name="adj3" fmla="val 29479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2404969" y="13256703"/>
            <a:ext cx="5522817" cy="950779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2647633" y="11024426"/>
            <a:ext cx="5360924" cy="92162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 rot="-5400000">
            <a:off x="1160260" y="8331136"/>
            <a:ext cx="3205917" cy="4017074"/>
          </a:xfrm>
          <a:prstGeom prst="blockArc">
            <a:avLst>
              <a:gd name="adj1" fmla="val 10180899"/>
              <a:gd name="adj2" fmla="val 21197177"/>
              <a:gd name="adj3" fmla="val 28508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 rot="5400000" flipH="1">
            <a:off x="6278920" y="6452214"/>
            <a:ext cx="3205918" cy="3123472"/>
          </a:xfrm>
          <a:prstGeom prst="blockArc">
            <a:avLst>
              <a:gd name="adj1" fmla="val 10800000"/>
              <a:gd name="adj2" fmla="val 21541939"/>
              <a:gd name="adj3" fmla="val 27644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2552246" y="8743486"/>
            <a:ext cx="5471054" cy="918995"/>
          </a:xfrm>
          <a:custGeom>
            <a:avLst/>
            <a:gdLst/>
            <a:ahLst/>
            <a:cxnLst/>
            <a:rect l="l" t="t" r="r" b="b"/>
            <a:pathLst>
              <a:path w="5909338" h="652772" extrusionOk="0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2480798" y="6322824"/>
            <a:ext cx="5549856" cy="935116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/>
          <p:nvPr/>
        </p:nvSpPr>
        <p:spPr>
          <a:xfrm rot="-5400000">
            <a:off x="1023880" y="3791108"/>
            <a:ext cx="3345855" cy="3571663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/>
          <p:nvPr/>
        </p:nvSpPr>
        <p:spPr>
          <a:xfrm rot="5400000" flipH="1">
            <a:off x="5992496" y="1688287"/>
            <a:ext cx="3110459" cy="3274914"/>
          </a:xfrm>
          <a:prstGeom prst="blockArc">
            <a:avLst>
              <a:gd name="adj1" fmla="val 11091293"/>
              <a:gd name="adj2" fmla="val 569901"/>
              <a:gd name="adj3" fmla="val 27181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2441421" y="3897925"/>
            <a:ext cx="5571838" cy="938149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3556774" y="6245993"/>
            <a:ext cx="1214980" cy="130486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3762793" y="6433339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1562267" y="8592821"/>
            <a:ext cx="1214980" cy="1304869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1776393" y="8794614"/>
            <a:ext cx="7803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8333807" y="12351452"/>
            <a:ext cx="1214980" cy="130486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8503881" y="12534725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894915" y="1755442"/>
            <a:ext cx="6584493" cy="857666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"/>
          <p:cNvSpPr/>
          <p:nvPr/>
        </p:nvSpPr>
        <p:spPr>
          <a:xfrm>
            <a:off x="7992623" y="2727358"/>
            <a:ext cx="1214980" cy="130486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"/>
          <p:cNvSpPr/>
          <p:nvPr/>
        </p:nvSpPr>
        <p:spPr>
          <a:xfrm>
            <a:off x="8187833" y="2925513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"/>
          <p:cNvSpPr/>
          <p:nvPr/>
        </p:nvSpPr>
        <p:spPr>
          <a:xfrm rot="-5400000">
            <a:off x="-53668" y="1756663"/>
            <a:ext cx="1231914" cy="806932"/>
          </a:xfrm>
          <a:prstGeom prst="triangle">
            <a:avLst>
              <a:gd name="adj" fmla="val 50863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"/>
          <p:cNvSpPr txBox="1"/>
          <p:nvPr/>
        </p:nvSpPr>
        <p:spPr>
          <a:xfrm>
            <a:off x="8523365" y="12576453"/>
            <a:ext cx="841074" cy="82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dirty="0"/>
          </a:p>
        </p:txBody>
      </p:sp>
      <p:sp>
        <p:nvSpPr>
          <p:cNvPr id="112" name="Google Shape;112;p1"/>
          <p:cNvSpPr txBox="1"/>
          <p:nvPr/>
        </p:nvSpPr>
        <p:spPr>
          <a:xfrm>
            <a:off x="1748535" y="8830709"/>
            <a:ext cx="841074" cy="82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dirty="0"/>
          </a:p>
        </p:txBody>
      </p:sp>
      <p:sp>
        <p:nvSpPr>
          <p:cNvPr id="113" name="Google Shape;113;p1"/>
          <p:cNvSpPr txBox="1"/>
          <p:nvPr/>
        </p:nvSpPr>
        <p:spPr>
          <a:xfrm>
            <a:off x="3765724" y="6477673"/>
            <a:ext cx="841074" cy="82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114" name="Google Shape;114;p1"/>
          <p:cNvSpPr txBox="1"/>
          <p:nvPr/>
        </p:nvSpPr>
        <p:spPr>
          <a:xfrm>
            <a:off x="8210162" y="2937606"/>
            <a:ext cx="841074" cy="82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/>
          </a:p>
        </p:txBody>
      </p:sp>
      <p:sp>
        <p:nvSpPr>
          <p:cNvPr id="115" name="Google Shape;115;p1"/>
          <p:cNvSpPr/>
          <p:nvPr/>
        </p:nvSpPr>
        <p:spPr>
          <a:xfrm>
            <a:off x="8237755" y="15318542"/>
            <a:ext cx="1214980" cy="130486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"/>
          <p:cNvSpPr/>
          <p:nvPr/>
        </p:nvSpPr>
        <p:spPr>
          <a:xfrm>
            <a:off x="8441836" y="15517880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"/>
          <p:cNvSpPr txBox="1"/>
          <p:nvPr/>
        </p:nvSpPr>
        <p:spPr>
          <a:xfrm>
            <a:off x="8464596" y="15387091"/>
            <a:ext cx="84107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cxnSp>
        <p:nvCxnSpPr>
          <p:cNvPr id="118" name="Google Shape;118;p1"/>
          <p:cNvCxnSpPr/>
          <p:nvPr/>
        </p:nvCxnSpPr>
        <p:spPr>
          <a:xfrm>
            <a:off x="4997069" y="15522198"/>
            <a:ext cx="0" cy="57646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" name="Google Shape;119;p1"/>
          <p:cNvCxnSpPr/>
          <p:nvPr/>
        </p:nvCxnSpPr>
        <p:spPr>
          <a:xfrm>
            <a:off x="4481449" y="11211833"/>
            <a:ext cx="0" cy="61503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0" name="Google Shape;120;p1"/>
          <p:cNvCxnSpPr/>
          <p:nvPr/>
        </p:nvCxnSpPr>
        <p:spPr>
          <a:xfrm flipH="1">
            <a:off x="4840404" y="8972799"/>
            <a:ext cx="14490" cy="62660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1" name="Google Shape;121;p1"/>
          <p:cNvSpPr txBox="1"/>
          <p:nvPr/>
        </p:nvSpPr>
        <p:spPr>
          <a:xfrm>
            <a:off x="1169156" y="13956171"/>
            <a:ext cx="1313449" cy="1038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5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GB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Semitic religions: Judaism</a:t>
            </a:r>
            <a:endParaRPr lang="en-US" sz="2000">
              <a:solidFill>
                <a:schemeClr val="lt1"/>
              </a:solidFill>
            </a:endParaRPr>
          </a:p>
        </p:txBody>
      </p:sp>
      <p:sp>
        <p:nvSpPr>
          <p:cNvPr id="122" name="Google Shape;122;p1"/>
          <p:cNvSpPr txBox="1"/>
          <p:nvPr/>
        </p:nvSpPr>
        <p:spPr>
          <a:xfrm>
            <a:off x="3385098" y="13276017"/>
            <a:ext cx="1056892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Semitic Religion Islam</a:t>
            </a:r>
            <a:endParaRPr sz="1200" dirty="0"/>
          </a:p>
        </p:txBody>
      </p:sp>
      <p:sp>
        <p:nvSpPr>
          <p:cNvPr id="124" name="Google Shape;124;p1"/>
          <p:cNvSpPr txBox="1"/>
          <p:nvPr/>
        </p:nvSpPr>
        <p:spPr>
          <a:xfrm>
            <a:off x="5251480" y="13238515"/>
            <a:ext cx="138904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Indian Religions: Hinduism</a:t>
            </a:r>
            <a:endParaRPr sz="1200" dirty="0"/>
          </a:p>
        </p:txBody>
      </p:sp>
      <p:sp>
        <p:nvSpPr>
          <p:cNvPr id="126" name="Google Shape;126;p1"/>
          <p:cNvSpPr txBox="1"/>
          <p:nvPr/>
        </p:nvSpPr>
        <p:spPr>
          <a:xfrm>
            <a:off x="2552705" y="15507412"/>
            <a:ext cx="1385255" cy="755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55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GB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Greek Mythology</a:t>
            </a:r>
            <a:endParaRPr dirty="0"/>
          </a:p>
        </p:txBody>
      </p:sp>
      <p:sp>
        <p:nvSpPr>
          <p:cNvPr id="127" name="Google Shape;127;p1"/>
          <p:cNvSpPr/>
          <p:nvPr/>
        </p:nvSpPr>
        <p:spPr>
          <a:xfrm>
            <a:off x="6762535" y="11257501"/>
            <a:ext cx="1601694" cy="461624"/>
          </a:xfrm>
          <a:custGeom>
            <a:avLst/>
            <a:gdLst/>
            <a:ahLst/>
            <a:cxnLst/>
            <a:rect l="l" t="t" r="r" b="b"/>
            <a:pathLst>
              <a:path w="1601694" h="644502" extrusionOk="0">
                <a:moveTo>
                  <a:pt x="0" y="72675"/>
                </a:moveTo>
                <a:cubicBezTo>
                  <a:pt x="483562" y="48450"/>
                  <a:pt x="852422" y="529001"/>
                  <a:pt x="1450686" y="0"/>
                </a:cubicBezTo>
                <a:lnTo>
                  <a:pt x="1601694" y="644502"/>
                </a:lnTo>
                <a:lnTo>
                  <a:pt x="33049" y="644502"/>
                </a:lnTo>
                <a:lnTo>
                  <a:pt x="0" y="72675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Buddhism</a:t>
            </a:r>
            <a:endParaRPr sz="1600" dirty="0"/>
          </a:p>
        </p:txBody>
      </p:sp>
      <p:sp>
        <p:nvSpPr>
          <p:cNvPr id="129" name="Google Shape;129;p1"/>
          <p:cNvSpPr txBox="1"/>
          <p:nvPr/>
        </p:nvSpPr>
        <p:spPr>
          <a:xfrm>
            <a:off x="2964652" y="11222060"/>
            <a:ext cx="188635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Life of Jesus</a:t>
            </a:r>
            <a:endParaRPr sz="1600" dirty="0"/>
          </a:p>
        </p:txBody>
      </p:sp>
      <p:sp>
        <p:nvSpPr>
          <p:cNvPr id="131" name="Google Shape;131;p1"/>
          <p:cNvSpPr txBox="1"/>
          <p:nvPr/>
        </p:nvSpPr>
        <p:spPr>
          <a:xfrm>
            <a:off x="673030" y="9676370"/>
            <a:ext cx="1236005" cy="108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55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Martin Luther King</a:t>
            </a:r>
            <a:endParaRPr dirty="0"/>
          </a:p>
        </p:txBody>
      </p:sp>
      <p:sp>
        <p:nvSpPr>
          <p:cNvPr id="134" name="Google Shape;134;p1"/>
          <p:cNvSpPr txBox="1"/>
          <p:nvPr/>
        </p:nvSpPr>
        <p:spPr>
          <a:xfrm>
            <a:off x="6133515" y="8742332"/>
            <a:ext cx="183879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Relationships &amp; Families</a:t>
            </a:r>
            <a:endParaRPr dirty="0"/>
          </a:p>
        </p:txBody>
      </p:sp>
      <p:sp>
        <p:nvSpPr>
          <p:cNvPr id="135" name="Google Shape;135;p1"/>
          <p:cNvSpPr txBox="1"/>
          <p:nvPr/>
        </p:nvSpPr>
        <p:spPr>
          <a:xfrm>
            <a:off x="2777700" y="8773995"/>
            <a:ext cx="1694631" cy="755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55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Crime &amp; Punishment</a:t>
            </a:r>
            <a:endParaRPr dirty="0"/>
          </a:p>
        </p:txBody>
      </p:sp>
      <p:sp>
        <p:nvSpPr>
          <p:cNvPr id="136" name="Google Shape;136;p1"/>
          <p:cNvSpPr txBox="1"/>
          <p:nvPr/>
        </p:nvSpPr>
        <p:spPr>
          <a:xfrm>
            <a:off x="2438194" y="4065252"/>
            <a:ext cx="146527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Buddhist Practices</a:t>
            </a:r>
            <a:endParaRPr sz="1100" dirty="0"/>
          </a:p>
        </p:txBody>
      </p:sp>
      <p:sp>
        <p:nvSpPr>
          <p:cNvPr id="137" name="Google Shape;137;p1"/>
          <p:cNvSpPr txBox="1"/>
          <p:nvPr/>
        </p:nvSpPr>
        <p:spPr>
          <a:xfrm>
            <a:off x="831705" y="5145960"/>
            <a:ext cx="123450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Christian Beliefs</a:t>
            </a:r>
            <a:endParaRPr sz="1200" dirty="0"/>
          </a:p>
        </p:txBody>
      </p:sp>
      <p:sp>
        <p:nvSpPr>
          <p:cNvPr id="138" name="Google Shape;138;p1"/>
          <p:cNvSpPr txBox="1"/>
          <p:nvPr/>
        </p:nvSpPr>
        <p:spPr>
          <a:xfrm>
            <a:off x="4241268" y="4039146"/>
            <a:ext cx="1254019" cy="755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55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Christian Practices</a:t>
            </a:r>
            <a:endParaRPr dirty="0"/>
          </a:p>
        </p:txBody>
      </p:sp>
      <p:sp>
        <p:nvSpPr>
          <p:cNvPr id="140" name="Google Shape;140;p1"/>
          <p:cNvSpPr txBox="1"/>
          <p:nvPr/>
        </p:nvSpPr>
        <p:spPr>
          <a:xfrm>
            <a:off x="6074459" y="3871746"/>
            <a:ext cx="1240562" cy="108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55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Life Issues Revision</a:t>
            </a:r>
            <a:endParaRPr dirty="0"/>
          </a:p>
        </p:txBody>
      </p:sp>
      <p:sp>
        <p:nvSpPr>
          <p:cNvPr id="141" name="Google Shape;141;p1"/>
          <p:cNvSpPr txBox="1"/>
          <p:nvPr/>
        </p:nvSpPr>
        <p:spPr>
          <a:xfrm>
            <a:off x="5476139" y="1762991"/>
            <a:ext cx="2053973" cy="755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55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Relationship &amp; Family revision</a:t>
            </a:r>
            <a:endParaRPr dirty="0"/>
          </a:p>
        </p:txBody>
      </p:sp>
      <p:sp>
        <p:nvSpPr>
          <p:cNvPr id="164" name="Google Shape;164;p1"/>
          <p:cNvSpPr txBox="1"/>
          <p:nvPr/>
        </p:nvSpPr>
        <p:spPr>
          <a:xfrm>
            <a:off x="5893238" y="601579"/>
            <a:ext cx="184731" cy="42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1956906" y="313474"/>
            <a:ext cx="5974516" cy="58477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i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Religious Studies Curriculum </a:t>
            </a:r>
            <a:r>
              <a:rPr lang="en-GB" sz="3200" i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Map</a:t>
            </a:r>
            <a:endParaRPr dirty="0"/>
          </a:p>
        </p:txBody>
      </p:sp>
      <p:cxnSp>
        <p:nvCxnSpPr>
          <p:cNvPr id="271" name="Google Shape;271;p1"/>
          <p:cNvCxnSpPr/>
          <p:nvPr/>
        </p:nvCxnSpPr>
        <p:spPr>
          <a:xfrm rot="10800000">
            <a:off x="9113390" y="8979617"/>
            <a:ext cx="0" cy="289494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94" name="Google Shape;294;p1"/>
          <p:cNvSpPr txBox="1"/>
          <p:nvPr/>
        </p:nvSpPr>
        <p:spPr>
          <a:xfrm>
            <a:off x="1675029" y="1738311"/>
            <a:ext cx="75203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Mock Exam 2</a:t>
            </a:r>
            <a:endParaRPr sz="18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" name="Google Shape;330;p1"/>
          <p:cNvSpPr txBox="1"/>
          <p:nvPr/>
        </p:nvSpPr>
        <p:spPr>
          <a:xfrm>
            <a:off x="558559" y="1652490"/>
            <a:ext cx="1443007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Exam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Revision</a:t>
            </a:r>
            <a:endParaRPr sz="4000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F4C3A9C6-B30D-E185-C6F0-7CC993D73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273" y="226803"/>
            <a:ext cx="1293686" cy="72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2" name="Google Shape;124;p1">
            <a:extLst>
              <a:ext uri="{FF2B5EF4-FFF2-40B4-BE49-F238E27FC236}">
                <a16:creationId xmlns:a16="http://schemas.microsoft.com/office/drawing/2014/main" id="{053CD1BE-7F3D-2083-248B-39864D3A34C2}"/>
              </a:ext>
            </a:extLst>
          </p:cNvPr>
          <p:cNvSpPr txBox="1"/>
          <p:nvPr/>
        </p:nvSpPr>
        <p:spPr>
          <a:xfrm>
            <a:off x="7389048" y="13183234"/>
            <a:ext cx="138904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Indian Religions: Sikhism</a:t>
            </a:r>
            <a:endParaRPr sz="1200" dirty="0"/>
          </a:p>
        </p:txBody>
      </p:sp>
      <p:sp>
        <p:nvSpPr>
          <p:cNvPr id="337" name="Google Shape;135;p1">
            <a:extLst>
              <a:ext uri="{FF2B5EF4-FFF2-40B4-BE49-F238E27FC236}">
                <a16:creationId xmlns:a16="http://schemas.microsoft.com/office/drawing/2014/main" id="{387D5CF2-7F96-665B-D310-A7110E97F583}"/>
              </a:ext>
            </a:extLst>
          </p:cNvPr>
          <p:cNvSpPr txBox="1"/>
          <p:nvPr/>
        </p:nvSpPr>
        <p:spPr>
          <a:xfrm>
            <a:off x="8131761" y="7494736"/>
            <a:ext cx="1694631" cy="108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55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Peace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55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&amp;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55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Conflict</a:t>
            </a:r>
            <a:endParaRPr dirty="0"/>
          </a:p>
        </p:txBody>
      </p:sp>
      <p:sp>
        <p:nvSpPr>
          <p:cNvPr id="338" name="Google Shape;135;p1">
            <a:extLst>
              <a:ext uri="{FF2B5EF4-FFF2-40B4-BE49-F238E27FC236}">
                <a16:creationId xmlns:a16="http://schemas.microsoft.com/office/drawing/2014/main" id="{CB2E319C-59DB-D835-3FC5-FCACB73C599C}"/>
              </a:ext>
            </a:extLst>
          </p:cNvPr>
          <p:cNvSpPr txBox="1"/>
          <p:nvPr/>
        </p:nvSpPr>
        <p:spPr>
          <a:xfrm>
            <a:off x="6374061" y="6420578"/>
            <a:ext cx="1030399" cy="755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55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Life Issues</a:t>
            </a:r>
            <a:endParaRPr dirty="0"/>
          </a:p>
        </p:txBody>
      </p:sp>
      <p:pic>
        <p:nvPicPr>
          <p:cNvPr id="339" name="Picture 2" descr="http://www.crabtreebooks.com/images/content/mw-religion.jpg">
            <a:extLst>
              <a:ext uri="{FF2B5EF4-FFF2-40B4-BE49-F238E27FC236}">
                <a16:creationId xmlns:a16="http://schemas.microsoft.com/office/drawing/2014/main" id="{C29EE2C6-2572-5B7B-4D3F-A93C62A50D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3" r="5903" b="12778"/>
          <a:stretch/>
        </p:blipFill>
        <p:spPr bwMode="auto">
          <a:xfrm>
            <a:off x="7382291" y="15477487"/>
            <a:ext cx="757533" cy="97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0" name="Picture 6">
            <a:extLst>
              <a:ext uri="{FF2B5EF4-FFF2-40B4-BE49-F238E27FC236}">
                <a16:creationId xmlns:a16="http://schemas.microsoft.com/office/drawing/2014/main" id="{2DA92D3D-83A8-3AA3-429D-DB301F9BC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015" y="14993882"/>
            <a:ext cx="718074" cy="82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2" name="Picture 341">
            <a:extLst>
              <a:ext uri="{FF2B5EF4-FFF2-40B4-BE49-F238E27FC236}">
                <a16:creationId xmlns:a16="http://schemas.microsoft.com/office/drawing/2014/main" id="{90B41BAA-EEF1-3804-A116-2477C9E58C5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115" t="5378" r="-1" b="254"/>
          <a:stretch/>
        </p:blipFill>
        <p:spPr>
          <a:xfrm>
            <a:off x="4622896" y="13412622"/>
            <a:ext cx="647720" cy="609561"/>
          </a:xfrm>
          <a:prstGeom prst="rect">
            <a:avLst/>
          </a:prstGeom>
        </p:spPr>
      </p:pic>
      <p:pic>
        <p:nvPicPr>
          <p:cNvPr id="343" name="Picture 7">
            <a:extLst>
              <a:ext uri="{FF2B5EF4-FFF2-40B4-BE49-F238E27FC236}">
                <a16:creationId xmlns:a16="http://schemas.microsoft.com/office/drawing/2014/main" id="{0F8D4596-FE35-CA91-AFDE-167CDD130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37" y="13345906"/>
            <a:ext cx="762973" cy="78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" name="Picture 343">
            <a:extLst>
              <a:ext uri="{FF2B5EF4-FFF2-40B4-BE49-F238E27FC236}">
                <a16:creationId xmlns:a16="http://schemas.microsoft.com/office/drawing/2014/main" id="{9DC0E840-4588-0C5C-EAC6-D9EB95B0C5C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7416" r="39485"/>
          <a:stretch/>
        </p:blipFill>
        <p:spPr>
          <a:xfrm>
            <a:off x="4467316" y="15436341"/>
            <a:ext cx="897832" cy="1246904"/>
          </a:xfrm>
          <a:prstGeom prst="rect">
            <a:avLst/>
          </a:prstGeom>
        </p:spPr>
      </p:pic>
      <p:pic>
        <p:nvPicPr>
          <p:cNvPr id="345" name="Picture 2" descr="http://ourshoes.files.wordpress.com/2010/02/four-passing-sights.jpg">
            <a:extLst>
              <a:ext uri="{FF2B5EF4-FFF2-40B4-BE49-F238E27FC236}">
                <a16:creationId xmlns:a16="http://schemas.microsoft.com/office/drawing/2014/main" id="{9537A178-8754-7F67-C811-55766D541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270" y="11106096"/>
            <a:ext cx="1184280" cy="117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6" name="Picture 345">
            <a:extLst>
              <a:ext uri="{FF2B5EF4-FFF2-40B4-BE49-F238E27FC236}">
                <a16:creationId xmlns:a16="http://schemas.microsoft.com/office/drawing/2014/main" id="{D37A064E-2AB6-446D-1F80-29CFE6EFEE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50429" y="11012060"/>
            <a:ext cx="1378250" cy="945700"/>
          </a:xfrm>
          <a:prstGeom prst="rect">
            <a:avLst/>
          </a:prstGeom>
        </p:spPr>
      </p:pic>
      <p:pic>
        <p:nvPicPr>
          <p:cNvPr id="347" name="Picture 346">
            <a:extLst>
              <a:ext uri="{FF2B5EF4-FFF2-40B4-BE49-F238E27FC236}">
                <a16:creationId xmlns:a16="http://schemas.microsoft.com/office/drawing/2014/main" id="{338CCEA7-82A0-9539-D8FC-A847BBAE9B17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72803"/>
          <a:stretch/>
        </p:blipFill>
        <p:spPr>
          <a:xfrm>
            <a:off x="1730027" y="10790153"/>
            <a:ext cx="890210" cy="1100540"/>
          </a:xfrm>
          <a:prstGeom prst="rect">
            <a:avLst/>
          </a:prstGeom>
        </p:spPr>
      </p:pic>
      <p:pic>
        <p:nvPicPr>
          <p:cNvPr id="348" name="Picture 347">
            <a:extLst>
              <a:ext uri="{FF2B5EF4-FFF2-40B4-BE49-F238E27FC236}">
                <a16:creationId xmlns:a16="http://schemas.microsoft.com/office/drawing/2014/main" id="{F849C7A6-5573-2A8F-4940-C966544383F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852" y="8691999"/>
            <a:ext cx="1547836" cy="1028462"/>
          </a:xfrm>
          <a:prstGeom prst="rect">
            <a:avLst/>
          </a:prstGeom>
        </p:spPr>
      </p:pic>
      <p:pic>
        <p:nvPicPr>
          <p:cNvPr id="349" name="Picture 348" descr="http://edujandon.com/wp-content/uploads/2016/11/4000prison1.jpg">
            <a:extLst>
              <a:ext uri="{FF2B5EF4-FFF2-40B4-BE49-F238E27FC236}">
                <a16:creationId xmlns:a16="http://schemas.microsoft.com/office/drawing/2014/main" id="{DC9D27AA-2576-1D49-F282-B4D1CF355B1B}"/>
              </a:ext>
            </a:extLst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728" y="8663297"/>
            <a:ext cx="1457324" cy="1047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Picture 349">
            <a:extLst>
              <a:ext uri="{FF2B5EF4-FFF2-40B4-BE49-F238E27FC236}">
                <a16:creationId xmlns:a16="http://schemas.microsoft.com/office/drawing/2014/main" id="{FDA6E0B3-2685-4688-800F-2D94ADA50EA0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21186" r="3234" b="16603"/>
          <a:stretch/>
        </p:blipFill>
        <p:spPr>
          <a:xfrm>
            <a:off x="7393502" y="6314432"/>
            <a:ext cx="1085216" cy="1107432"/>
          </a:xfrm>
          <a:prstGeom prst="rect">
            <a:avLst/>
          </a:prstGeom>
        </p:spPr>
      </p:pic>
      <p:pic>
        <p:nvPicPr>
          <p:cNvPr id="351" name="Picture 350">
            <a:extLst>
              <a:ext uri="{FF2B5EF4-FFF2-40B4-BE49-F238E27FC236}">
                <a16:creationId xmlns:a16="http://schemas.microsoft.com/office/drawing/2014/main" id="{8075F73B-ABF1-F399-B701-A701504D439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059738" y="6280668"/>
            <a:ext cx="819807" cy="977306"/>
          </a:xfrm>
          <a:prstGeom prst="rect">
            <a:avLst/>
          </a:prstGeom>
        </p:spPr>
      </p:pic>
      <p:pic>
        <p:nvPicPr>
          <p:cNvPr id="352" name="Picture 2" descr="http://1.bp.blogspot.com/-bsfGiMmK6ks/The9uCiL4kI/AAAAAAAAAhY/SBAF3gnTDHE/s1600/263892_132131763534495_100002130153818_230696_2026685_n.jpg">
            <a:extLst>
              <a:ext uri="{FF2B5EF4-FFF2-40B4-BE49-F238E27FC236}">
                <a16:creationId xmlns:a16="http://schemas.microsoft.com/office/drawing/2014/main" id="{9644229E-8CD4-6D52-B524-32C40E40D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6" t="5760" r="9138" b="1871"/>
          <a:stretch>
            <a:fillRect/>
          </a:stretch>
        </p:blipFill>
        <p:spPr bwMode="auto">
          <a:xfrm>
            <a:off x="1010622" y="7148214"/>
            <a:ext cx="1573778" cy="135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3" name="Picture 352">
            <a:extLst>
              <a:ext uri="{FF2B5EF4-FFF2-40B4-BE49-F238E27FC236}">
                <a16:creationId xmlns:a16="http://schemas.microsoft.com/office/drawing/2014/main" id="{D4EC436A-4A2F-C5A5-FEC9-5B41B83B69A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00349" y="3978681"/>
            <a:ext cx="1380827" cy="829644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5A79E05-21A3-16DE-9389-617C71150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647" y="3943738"/>
            <a:ext cx="602739" cy="89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7" name="Picture 3" descr="alt=Praying Cartoon title=Praying Cartoon ">
            <a:extLst>
              <a:ext uri="{FF2B5EF4-FFF2-40B4-BE49-F238E27FC236}">
                <a16:creationId xmlns:a16="http://schemas.microsoft.com/office/drawing/2014/main" id="{EBF7A040-11C9-1383-E472-B545F3A0A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154" y="5910062"/>
            <a:ext cx="409613" cy="62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Reduce. 🚫 Reuse. 🔂 Recycle. ♻ - Saint Louis City Recycles">
            <a:extLst>
              <a:ext uri="{FF2B5EF4-FFF2-40B4-BE49-F238E27FC236}">
                <a16:creationId xmlns:a16="http://schemas.microsoft.com/office/drawing/2014/main" id="{7F928882-FC2F-53DF-A9B7-1EB93BFFF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013" y="1881587"/>
            <a:ext cx="1256107" cy="56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" name="Google Shape;304;p1">
            <a:extLst>
              <a:ext uri="{FF2B5EF4-FFF2-40B4-BE49-F238E27FC236}">
                <a16:creationId xmlns:a16="http://schemas.microsoft.com/office/drawing/2014/main" id="{B5586351-5F8F-4F96-A7A5-6489725437A0}"/>
              </a:ext>
            </a:extLst>
          </p:cNvPr>
          <p:cNvSpPr/>
          <p:nvPr/>
        </p:nvSpPr>
        <p:spPr>
          <a:xfrm>
            <a:off x="4762793" y="1799538"/>
            <a:ext cx="92364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Mock Exam 1</a:t>
            </a:r>
            <a:endParaRPr sz="32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9EBD08-1E07-4EE1-8392-743D94E6787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953289" y="13403563"/>
            <a:ext cx="1393659" cy="612038"/>
          </a:xfrm>
          <a:prstGeom prst="rect">
            <a:avLst/>
          </a:prstGeom>
        </p:spPr>
      </p:pic>
      <p:sp>
        <p:nvSpPr>
          <p:cNvPr id="362" name="Google Shape;136;p1">
            <a:extLst>
              <a:ext uri="{FF2B5EF4-FFF2-40B4-BE49-F238E27FC236}">
                <a16:creationId xmlns:a16="http://schemas.microsoft.com/office/drawing/2014/main" id="{9C7D3948-9F22-4006-A9CE-35173515C612}"/>
              </a:ext>
            </a:extLst>
          </p:cNvPr>
          <p:cNvSpPr txBox="1"/>
          <p:nvPr/>
        </p:nvSpPr>
        <p:spPr>
          <a:xfrm>
            <a:off x="2080508" y="6403848"/>
            <a:ext cx="1465273" cy="755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55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Buddhists Beliefs</a:t>
            </a:r>
            <a:endParaRPr dirty="0"/>
          </a:p>
        </p:txBody>
      </p:sp>
      <p:sp>
        <p:nvSpPr>
          <p:cNvPr id="379" name="Google Shape;172;p1">
            <a:extLst>
              <a:ext uri="{FF2B5EF4-FFF2-40B4-BE49-F238E27FC236}">
                <a16:creationId xmlns:a16="http://schemas.microsoft.com/office/drawing/2014/main" id="{2540B28F-A1D9-4225-83C7-35896B2F15A7}"/>
              </a:ext>
            </a:extLst>
          </p:cNvPr>
          <p:cNvSpPr/>
          <p:nvPr/>
        </p:nvSpPr>
        <p:spPr>
          <a:xfrm>
            <a:off x="3193694" y="1118296"/>
            <a:ext cx="1485004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Lessons based on areas of strengths weaknesses in mock 1</a:t>
            </a:r>
            <a:endParaRPr dirty="0"/>
          </a:p>
        </p:txBody>
      </p:sp>
      <p:sp>
        <p:nvSpPr>
          <p:cNvPr id="380" name="Google Shape;184;p1">
            <a:extLst>
              <a:ext uri="{FF2B5EF4-FFF2-40B4-BE49-F238E27FC236}">
                <a16:creationId xmlns:a16="http://schemas.microsoft.com/office/drawing/2014/main" id="{3EEB7247-4D28-430D-A67D-3F2ACA422060}"/>
              </a:ext>
            </a:extLst>
          </p:cNvPr>
          <p:cNvSpPr txBox="1"/>
          <p:nvPr/>
        </p:nvSpPr>
        <p:spPr>
          <a:xfrm>
            <a:off x="6090634" y="973188"/>
            <a:ext cx="1043978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 sexuality and Contraception</a:t>
            </a:r>
            <a:endParaRPr dirty="0"/>
          </a:p>
        </p:txBody>
      </p:sp>
      <p:sp>
        <p:nvSpPr>
          <p:cNvPr id="381" name="Google Shape;234;p1">
            <a:extLst>
              <a:ext uri="{FF2B5EF4-FFF2-40B4-BE49-F238E27FC236}">
                <a16:creationId xmlns:a16="http://schemas.microsoft.com/office/drawing/2014/main" id="{D07D3305-3E50-434C-A013-139E3248466A}"/>
              </a:ext>
            </a:extLst>
          </p:cNvPr>
          <p:cNvSpPr/>
          <p:nvPr/>
        </p:nvSpPr>
        <p:spPr>
          <a:xfrm>
            <a:off x="5267287" y="1078976"/>
            <a:ext cx="116772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Marriage &amp; Divorce</a:t>
            </a:r>
            <a:endParaRPr dirty="0"/>
          </a:p>
        </p:txBody>
      </p:sp>
      <p:sp>
        <p:nvSpPr>
          <p:cNvPr id="383" name="Google Shape;234;p1">
            <a:extLst>
              <a:ext uri="{FF2B5EF4-FFF2-40B4-BE49-F238E27FC236}">
                <a16:creationId xmlns:a16="http://schemas.microsoft.com/office/drawing/2014/main" id="{2C6438FF-C76D-4922-AE37-147A0540BDE6}"/>
              </a:ext>
            </a:extLst>
          </p:cNvPr>
          <p:cNvSpPr/>
          <p:nvPr/>
        </p:nvSpPr>
        <p:spPr>
          <a:xfrm>
            <a:off x="4777550" y="1315624"/>
            <a:ext cx="885369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Nature of Families</a:t>
            </a:r>
            <a:endParaRPr dirty="0"/>
          </a:p>
        </p:txBody>
      </p:sp>
      <p:sp>
        <p:nvSpPr>
          <p:cNvPr id="385" name="Google Shape;234;p1">
            <a:extLst>
              <a:ext uri="{FF2B5EF4-FFF2-40B4-BE49-F238E27FC236}">
                <a16:creationId xmlns:a16="http://schemas.microsoft.com/office/drawing/2014/main" id="{665AE443-DD73-4E19-B8DC-912CB13F1217}"/>
              </a:ext>
            </a:extLst>
          </p:cNvPr>
          <p:cNvSpPr/>
          <p:nvPr/>
        </p:nvSpPr>
        <p:spPr>
          <a:xfrm>
            <a:off x="4253500" y="984719"/>
            <a:ext cx="859433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Gender Equality</a:t>
            </a:r>
          </a:p>
        </p:txBody>
      </p:sp>
      <p:sp>
        <p:nvSpPr>
          <p:cNvPr id="391" name="Google Shape;141;p1">
            <a:extLst>
              <a:ext uri="{FF2B5EF4-FFF2-40B4-BE49-F238E27FC236}">
                <a16:creationId xmlns:a16="http://schemas.microsoft.com/office/drawing/2014/main" id="{4FD77C8F-E65C-4160-B456-E1377344C3C0}"/>
              </a:ext>
            </a:extLst>
          </p:cNvPr>
          <p:cNvSpPr txBox="1"/>
          <p:nvPr/>
        </p:nvSpPr>
        <p:spPr>
          <a:xfrm>
            <a:off x="7504559" y="1825162"/>
            <a:ext cx="190445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Crime &amp; Punishment revision</a:t>
            </a:r>
            <a:endParaRPr sz="1100" dirty="0"/>
          </a:p>
        </p:txBody>
      </p:sp>
      <p:sp>
        <p:nvSpPr>
          <p:cNvPr id="392" name="Google Shape;140;p1">
            <a:extLst>
              <a:ext uri="{FF2B5EF4-FFF2-40B4-BE49-F238E27FC236}">
                <a16:creationId xmlns:a16="http://schemas.microsoft.com/office/drawing/2014/main" id="{43B82852-1EB9-4C75-9808-462AC91C0C1D}"/>
              </a:ext>
            </a:extLst>
          </p:cNvPr>
          <p:cNvSpPr txBox="1"/>
          <p:nvPr/>
        </p:nvSpPr>
        <p:spPr>
          <a:xfrm>
            <a:off x="7278147" y="3854355"/>
            <a:ext cx="1070383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Peace &amp; Conflict Revision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395" name="Google Shape;234;p1">
            <a:extLst>
              <a:ext uri="{FF2B5EF4-FFF2-40B4-BE49-F238E27FC236}">
                <a16:creationId xmlns:a16="http://schemas.microsoft.com/office/drawing/2014/main" id="{DA8B0895-BB95-4AB0-99D2-0B22839F70DC}"/>
              </a:ext>
            </a:extLst>
          </p:cNvPr>
          <p:cNvSpPr/>
          <p:nvPr/>
        </p:nvSpPr>
        <p:spPr>
          <a:xfrm>
            <a:off x="8733786" y="2436834"/>
            <a:ext cx="971202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 War &amp; Holy War</a:t>
            </a:r>
            <a:endParaRPr dirty="0"/>
          </a:p>
        </p:txBody>
      </p:sp>
      <p:sp>
        <p:nvSpPr>
          <p:cNvPr id="397" name="Google Shape;170;p1">
            <a:extLst>
              <a:ext uri="{FF2B5EF4-FFF2-40B4-BE49-F238E27FC236}">
                <a16:creationId xmlns:a16="http://schemas.microsoft.com/office/drawing/2014/main" id="{EBD0BC16-E3F0-40E9-A219-414A3B81D58C}"/>
              </a:ext>
            </a:extLst>
          </p:cNvPr>
          <p:cNvSpPr/>
          <p:nvPr/>
        </p:nvSpPr>
        <p:spPr>
          <a:xfrm>
            <a:off x="8813065" y="1497396"/>
            <a:ext cx="99590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Reasons for Crime and Key Words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170;p1">
            <a:extLst>
              <a:ext uri="{FF2B5EF4-FFF2-40B4-BE49-F238E27FC236}">
                <a16:creationId xmlns:a16="http://schemas.microsoft.com/office/drawing/2014/main" id="{5465DE18-E8B5-4515-B45B-F71562CDE0EF}"/>
              </a:ext>
            </a:extLst>
          </p:cNvPr>
          <p:cNvSpPr/>
          <p:nvPr/>
        </p:nvSpPr>
        <p:spPr>
          <a:xfrm>
            <a:off x="7876106" y="1199231"/>
            <a:ext cx="995906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 Aims of Punishment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170;p1">
            <a:extLst>
              <a:ext uri="{FF2B5EF4-FFF2-40B4-BE49-F238E27FC236}">
                <a16:creationId xmlns:a16="http://schemas.microsoft.com/office/drawing/2014/main" id="{E67DF04C-68F3-4288-8A6D-D32EBAC83CDB}"/>
              </a:ext>
            </a:extLst>
          </p:cNvPr>
          <p:cNvSpPr/>
          <p:nvPr/>
        </p:nvSpPr>
        <p:spPr>
          <a:xfrm>
            <a:off x="7079778" y="1034714"/>
            <a:ext cx="995906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Religious Attitudes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criminals</a:t>
            </a:r>
            <a:endParaRPr sz="1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330;p1">
            <a:extLst>
              <a:ext uri="{FF2B5EF4-FFF2-40B4-BE49-F238E27FC236}">
                <a16:creationId xmlns:a16="http://schemas.microsoft.com/office/drawing/2014/main" id="{0747E6CF-E0FF-41A3-A898-B986A5E895E1}"/>
              </a:ext>
            </a:extLst>
          </p:cNvPr>
          <p:cNvSpPr txBox="1"/>
          <p:nvPr/>
        </p:nvSpPr>
        <p:spPr>
          <a:xfrm>
            <a:off x="2334451" y="1708390"/>
            <a:ext cx="1443007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Exam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Revision</a:t>
            </a:r>
            <a:endParaRPr sz="4000" dirty="0"/>
          </a:p>
        </p:txBody>
      </p:sp>
      <p:sp>
        <p:nvSpPr>
          <p:cNvPr id="401" name="Google Shape;172;p1">
            <a:extLst>
              <a:ext uri="{FF2B5EF4-FFF2-40B4-BE49-F238E27FC236}">
                <a16:creationId xmlns:a16="http://schemas.microsoft.com/office/drawing/2014/main" id="{38D9BD33-0E59-49A3-A419-2BA3F03B84E5}"/>
              </a:ext>
            </a:extLst>
          </p:cNvPr>
          <p:cNvSpPr/>
          <p:nvPr/>
        </p:nvSpPr>
        <p:spPr>
          <a:xfrm>
            <a:off x="1537144" y="1049255"/>
            <a:ext cx="1485004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Lessons based on areas of strengths &amp; weaknesses in mock 2</a:t>
            </a: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548624-B7D7-44BE-9431-EC2E3366C613}"/>
              </a:ext>
            </a:extLst>
          </p:cNvPr>
          <p:cNvSpPr/>
          <p:nvPr/>
        </p:nvSpPr>
        <p:spPr>
          <a:xfrm>
            <a:off x="5354543" y="16448236"/>
            <a:ext cx="450954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900" b="1" u="sng" dirty="0">
                <a:latin typeface="Arial" panose="020B0604020202020204" pitchFamily="34" charset="0"/>
              </a:rPr>
              <a:t>What are the main six religions?</a:t>
            </a:r>
            <a:endParaRPr lang="en-US" sz="900" dirty="0">
              <a:latin typeface="Segoe UI" panose="020B0502040204020203" pitchFamily="34" charset="0"/>
            </a:endParaRPr>
          </a:p>
          <a:p>
            <a:pPr fontAlgn="base"/>
            <a:r>
              <a:rPr lang="en-GB" sz="900" dirty="0">
                <a:latin typeface="Arial" panose="020B0604020202020204" pitchFamily="34" charset="0"/>
              </a:rPr>
              <a:t>Pupils explore the basic symbols and beliefs of the major world religions.</a:t>
            </a:r>
            <a:endParaRPr lang="en-US" sz="900" dirty="0">
              <a:latin typeface="Segoe UI" panose="020B0502040204020203" pitchFamily="34" charset="0"/>
            </a:endParaRPr>
          </a:p>
          <a:p>
            <a:pPr fontAlgn="base"/>
            <a:r>
              <a:rPr lang="en-GB" sz="900" dirty="0">
                <a:solidFill>
                  <a:srgbClr val="FF0000"/>
                </a:solidFill>
                <a:latin typeface="Arial" panose="020B0604020202020204" pitchFamily="34" charset="0"/>
              </a:rPr>
              <a:t>Identifying key points.  Sorting, Recalling, Explaining, Evaluating.</a:t>
            </a:r>
            <a:endParaRPr lang="en-US" sz="900" dirty="0">
              <a:latin typeface="Segoe UI" panose="020B0502040204020203" pitchFamily="34" charset="0"/>
            </a:endParaRPr>
          </a:p>
          <a:p>
            <a:pPr fontAlgn="base"/>
            <a:r>
              <a:rPr lang="en-GB" sz="900" dirty="0">
                <a:solidFill>
                  <a:srgbClr val="FF47F2"/>
                </a:solidFill>
                <a:latin typeface="Arial" panose="020B0604020202020204" pitchFamily="34" charset="0"/>
              </a:rPr>
              <a:t>Resilience, self-control, cooperation, </a:t>
            </a:r>
            <a:r>
              <a:rPr lang="en-US" sz="900" dirty="0">
                <a:latin typeface="Arial" panose="020B0604020202020204" pitchFamily="34" charset="0"/>
              </a:rPr>
              <a:t>​</a:t>
            </a:r>
            <a:endParaRPr lang="en-US" sz="900" dirty="0">
              <a:latin typeface="Segoe UI" panose="020B0502040204020203" pitchFamily="34" charset="0"/>
            </a:endParaRPr>
          </a:p>
          <a:p>
            <a:pPr fontAlgn="base"/>
            <a:r>
              <a:rPr lang="en-GB" sz="900" dirty="0">
                <a:solidFill>
                  <a:srgbClr val="FFC000"/>
                </a:solidFill>
                <a:latin typeface="Arial" panose="020B0604020202020204" pitchFamily="34" charset="0"/>
              </a:rPr>
              <a:t>PSHE: Social cohesion lessons.  Working as a team Extended writing Eng.</a:t>
            </a:r>
            <a:endParaRPr lang="en-US" sz="900" dirty="0">
              <a:latin typeface="Segoe UI" panose="020B0502040204020203" pitchFamily="34" charset="0"/>
            </a:endParaRPr>
          </a:p>
          <a:p>
            <a:pPr fontAlgn="base"/>
            <a:r>
              <a:rPr lang="en-GB" sz="900" dirty="0">
                <a:solidFill>
                  <a:srgbClr val="00B050"/>
                </a:solidFill>
                <a:latin typeface="Arial" panose="020B0604020202020204" pitchFamily="34" charset="0"/>
              </a:rPr>
              <a:t>Opinion on religious viewpoint.  Evaluation on whether “Britain should ban the Burqa” </a:t>
            </a:r>
            <a:r>
              <a:rPr lang="en-US" sz="900" dirty="0">
                <a:latin typeface="Arial" panose="020B0604020202020204" pitchFamily="34" charset="0"/>
              </a:rPr>
              <a:t>​</a:t>
            </a:r>
            <a:endParaRPr lang="en-US" sz="900" dirty="0">
              <a:latin typeface="Segoe UI" panose="020B0502040204020203" pitchFamily="34" charset="0"/>
            </a:endParaRPr>
          </a:p>
          <a:p>
            <a:pPr fontAlgn="base"/>
            <a:r>
              <a:rPr lang="en-GB" sz="900" dirty="0">
                <a:solidFill>
                  <a:srgbClr val="00B0F0"/>
                </a:solidFill>
                <a:latin typeface="Arial" panose="020B0604020202020204" pitchFamily="34" charset="0"/>
              </a:rPr>
              <a:t>Journalism, Youth worker, Teacher of religion, Politics.</a:t>
            </a:r>
            <a:endParaRPr lang="en-GB" sz="900" dirty="0">
              <a:latin typeface="Segoe UI" panose="020B0502040204020203" pitchFamily="34" charset="0"/>
            </a:endParaRP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51C927C5-28F7-4D31-AFA5-847E117E9BFB}"/>
              </a:ext>
            </a:extLst>
          </p:cNvPr>
          <p:cNvSpPr/>
          <p:nvPr/>
        </p:nvSpPr>
        <p:spPr>
          <a:xfrm>
            <a:off x="-11609" y="13434647"/>
            <a:ext cx="1348405" cy="219299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GB" sz="800" b="1" u="sng" dirty="0">
                <a:latin typeface="Arial" panose="020B0604020202020204" pitchFamily="34" charset="0"/>
              </a:rPr>
              <a:t>What are the main Jewish beliefs?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latin typeface="Arial" panose="020B0604020202020204" pitchFamily="34" charset="0"/>
              </a:rPr>
              <a:t>Pupils explore historic people and how they shaped Jewish beliefs..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</a:rPr>
              <a:t>Identifying key points, Recalling, Explaining, creative writing.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US" sz="800" dirty="0">
                <a:solidFill>
                  <a:srgbClr val="FF47F2"/>
                </a:solidFill>
                <a:latin typeface="Segoe UI" panose="020B0502040204020203" pitchFamily="34" charset="0"/>
              </a:rPr>
              <a:t>S</a:t>
            </a:r>
            <a:r>
              <a:rPr lang="en-GB" sz="800" dirty="0">
                <a:solidFill>
                  <a:srgbClr val="FF47F2"/>
                </a:solidFill>
                <a:latin typeface="Arial" panose="020B0604020202020204" pitchFamily="34" charset="0"/>
              </a:rPr>
              <a:t>elf-control, cooperation, </a:t>
            </a:r>
            <a:r>
              <a:rPr lang="en-US" sz="800" dirty="0">
                <a:latin typeface="Arial" panose="020B0604020202020204" pitchFamily="34" charset="0"/>
              </a:rPr>
              <a:t>​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FFC000"/>
                </a:solidFill>
                <a:latin typeface="Arial" panose="020B0604020202020204" pitchFamily="34" charset="0"/>
              </a:rPr>
              <a:t>PSHE: Working as a team,, extended writing Eng.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00B050"/>
                </a:solidFill>
                <a:latin typeface="Arial" panose="020B0604020202020204" pitchFamily="34" charset="0"/>
              </a:rPr>
              <a:t>Creative evaluation about the life of Moses</a:t>
            </a:r>
            <a:r>
              <a:rPr lang="en-US" sz="800" dirty="0">
                <a:latin typeface="Arial" panose="020B0604020202020204" pitchFamily="34" charset="0"/>
              </a:rPr>
              <a:t>​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00B0F0"/>
                </a:solidFill>
                <a:latin typeface="Arial" panose="020B0604020202020204" pitchFamily="34" charset="0"/>
              </a:rPr>
              <a:t>Writer, Journalism, Youth worker, Teacher of religion, Politics.</a:t>
            </a:r>
            <a:endParaRPr lang="en-GB" sz="800" dirty="0">
              <a:latin typeface="Segoe UI" panose="020B0502040204020203" pitchFamily="34" charset="0"/>
            </a:endParaRP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47B651E6-2F77-4CE5-AF9D-BF41637061AB}"/>
              </a:ext>
            </a:extLst>
          </p:cNvPr>
          <p:cNvSpPr/>
          <p:nvPr/>
        </p:nvSpPr>
        <p:spPr>
          <a:xfrm>
            <a:off x="2408048" y="14205111"/>
            <a:ext cx="2513057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fontAlgn="base"/>
            <a:r>
              <a:rPr lang="en-GB" sz="800" b="1" u="sng" dirty="0">
                <a:latin typeface="Arial" panose="020B0604020202020204" pitchFamily="34" charset="0"/>
              </a:rPr>
              <a:t>What are the main Islamic beliefs?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/>
              <a:t>Pupils explore Muhammad &amp; the 5 Pillars of Islam.</a:t>
            </a:r>
            <a:endParaRPr lang="en-US" sz="800" dirty="0"/>
          </a:p>
          <a:p>
            <a:pPr fontAlgn="base"/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</a:rPr>
              <a:t>Identifying key points, Recalling, Explaining, Evaluation.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FF47F2"/>
                </a:solidFill>
                <a:latin typeface="Segoe UI" panose="020B0502040204020203" pitchFamily="34" charset="0"/>
              </a:rPr>
              <a:t>Tolerance, Empathy</a:t>
            </a:r>
            <a:r>
              <a:rPr lang="en-GB" sz="800" dirty="0">
                <a:solidFill>
                  <a:srgbClr val="FF47F2"/>
                </a:solidFill>
                <a:latin typeface="Arial" panose="020B0604020202020204" pitchFamily="34" charset="0"/>
              </a:rPr>
              <a:t> </a:t>
            </a:r>
            <a:r>
              <a:rPr lang="en-US" sz="800" dirty="0">
                <a:latin typeface="Arial" panose="020B0604020202020204" pitchFamily="34" charset="0"/>
              </a:rPr>
              <a:t>​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FFC000"/>
                </a:solidFill>
              </a:rPr>
              <a:t>PSHE: different social culture,  Extended writing.</a:t>
            </a:r>
            <a:endParaRPr lang="en-US" sz="800" dirty="0"/>
          </a:p>
          <a:p>
            <a:pPr fontAlgn="base"/>
            <a:r>
              <a:rPr lang="en-GB" sz="800" dirty="0">
                <a:solidFill>
                  <a:srgbClr val="00B050"/>
                </a:solidFill>
                <a:latin typeface="Arial" panose="020B0604020202020204" pitchFamily="34" charset="0"/>
              </a:rPr>
              <a:t>Spiral Assessment, Evaluation about 5 Pillars.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00B0F0"/>
                </a:solidFill>
                <a:latin typeface="Arial" panose="020B0604020202020204" pitchFamily="34" charset="0"/>
              </a:rPr>
              <a:t>Imam, Journalism, Youth worker, Teacher of religion, Politics.</a:t>
            </a:r>
            <a:endParaRPr lang="en-GB" sz="800" dirty="0">
              <a:latin typeface="Segoe UI" panose="020B0502040204020203" pitchFamily="34" charset="0"/>
            </a:endParaRP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38007B7D-B79F-411B-9D39-318C0EEA0A81}"/>
              </a:ext>
            </a:extLst>
          </p:cNvPr>
          <p:cNvSpPr/>
          <p:nvPr/>
        </p:nvSpPr>
        <p:spPr>
          <a:xfrm>
            <a:off x="4712482" y="14208679"/>
            <a:ext cx="2598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800" b="1" u="sng" dirty="0">
                <a:latin typeface="Arial" panose="020B0604020202020204" pitchFamily="34" charset="0"/>
              </a:rPr>
              <a:t>What are the main Hindu beliefs?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latin typeface="Arial" panose="020B0604020202020204" pitchFamily="34" charset="0"/>
              </a:rPr>
              <a:t>Pupils explore the </a:t>
            </a:r>
            <a:r>
              <a:rPr lang="en-GB" sz="800" dirty="0" err="1">
                <a:latin typeface="Arial" panose="020B0604020202020204" pitchFamily="34" charset="0"/>
              </a:rPr>
              <a:t>Trimurt</a:t>
            </a:r>
            <a:r>
              <a:rPr lang="en-GB" sz="800" dirty="0">
                <a:latin typeface="Arial" panose="020B0604020202020204" pitchFamily="34" charset="0"/>
              </a:rPr>
              <a:t>, reincarnation and Diwali.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</a:rPr>
              <a:t>Identifying key points, Recalling, Explaining.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FF47F2"/>
                </a:solidFill>
                <a:latin typeface="Segoe UI" panose="020B0502040204020203" pitchFamily="34" charset="0"/>
              </a:rPr>
              <a:t>Tolerance, Empathy</a:t>
            </a:r>
            <a:r>
              <a:rPr lang="en-GB" sz="800" dirty="0">
                <a:solidFill>
                  <a:srgbClr val="FF47F2"/>
                </a:solidFill>
                <a:latin typeface="Arial" panose="020B0604020202020204" pitchFamily="34" charset="0"/>
              </a:rPr>
              <a:t> </a:t>
            </a:r>
            <a:r>
              <a:rPr lang="en-US" sz="800" dirty="0">
                <a:latin typeface="Arial" panose="020B0604020202020204" pitchFamily="34" charset="0"/>
              </a:rPr>
              <a:t>​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FFC000"/>
                </a:solidFill>
                <a:latin typeface="Arial" panose="020B0604020202020204" pitchFamily="34" charset="0"/>
              </a:rPr>
              <a:t>PSHE: different social culture, </a:t>
            </a:r>
            <a:r>
              <a:rPr lang="en-GB" sz="800" dirty="0" err="1">
                <a:solidFill>
                  <a:srgbClr val="FFC000"/>
                </a:solidFill>
                <a:latin typeface="Arial" panose="020B0604020202020204" pitchFamily="34" charset="0"/>
              </a:rPr>
              <a:t>Eng</a:t>
            </a:r>
            <a:r>
              <a:rPr lang="en-GB" sz="800" dirty="0">
                <a:solidFill>
                  <a:srgbClr val="FFC000"/>
                </a:solidFill>
                <a:latin typeface="Arial" panose="020B0604020202020204" pitchFamily="34" charset="0"/>
              </a:rPr>
              <a:t> Extended writing.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US" sz="800" dirty="0">
                <a:latin typeface="Segoe UI" panose="020B0502040204020203" pitchFamily="34" charset="0"/>
              </a:rPr>
              <a:t>Explain main Hindu beliefs</a:t>
            </a:r>
          </a:p>
          <a:p>
            <a:pPr fontAlgn="base"/>
            <a:r>
              <a:rPr lang="en-GB" sz="800" dirty="0">
                <a:solidFill>
                  <a:srgbClr val="00B0F0"/>
                </a:solidFill>
                <a:latin typeface="Arial" panose="020B0604020202020204" pitchFamily="34" charset="0"/>
              </a:rPr>
              <a:t>Journalism, Youth worker, Teacher of religion, Politics.</a:t>
            </a:r>
            <a:endParaRPr lang="en-GB" sz="800" dirty="0">
              <a:latin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FAC920-DD0C-0DA9-00AB-B71A5E779386}"/>
              </a:ext>
            </a:extLst>
          </p:cNvPr>
          <p:cNvSpPr/>
          <p:nvPr/>
        </p:nvSpPr>
        <p:spPr>
          <a:xfrm>
            <a:off x="7165838" y="14150757"/>
            <a:ext cx="25941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800" b="1" u="sng" dirty="0">
                <a:latin typeface="Arial" panose="020B0604020202020204" pitchFamily="34" charset="0"/>
              </a:rPr>
              <a:t>What is a Gurdwara?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latin typeface="Arial" panose="020B0604020202020204" pitchFamily="34" charset="0"/>
              </a:rPr>
              <a:t>Pupils explore the Sikhism through their Holy Building.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</a:rPr>
              <a:t>Identifying key points, Recalling, Explaining.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FF47F2"/>
                </a:solidFill>
                <a:latin typeface="Segoe UI" panose="020B0502040204020203" pitchFamily="34" charset="0"/>
              </a:rPr>
              <a:t>Tolerance, emotional intelligence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FFC000"/>
                </a:solidFill>
                <a:latin typeface="Arial" panose="020B0604020202020204" pitchFamily="34" charset="0"/>
              </a:rPr>
              <a:t>PSHE: different social culture, </a:t>
            </a:r>
            <a:r>
              <a:rPr lang="en-GB" sz="800" dirty="0" err="1">
                <a:solidFill>
                  <a:srgbClr val="FFC000"/>
                </a:solidFill>
                <a:latin typeface="Arial" panose="020B0604020202020204" pitchFamily="34" charset="0"/>
              </a:rPr>
              <a:t>Eng</a:t>
            </a:r>
            <a:r>
              <a:rPr lang="en-GB" sz="800" dirty="0">
                <a:solidFill>
                  <a:srgbClr val="FFC000"/>
                </a:solidFill>
                <a:latin typeface="Arial" panose="020B0604020202020204" pitchFamily="34" charset="0"/>
              </a:rPr>
              <a:t> Extended writing.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00B050"/>
                </a:solidFill>
                <a:latin typeface="Arial" panose="020B0604020202020204" pitchFamily="34" charset="0"/>
              </a:rPr>
              <a:t>Spiral end of year Assessment, Explaining Evaluating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00B0F0"/>
                </a:solidFill>
                <a:latin typeface="Arial" panose="020B0604020202020204" pitchFamily="34" charset="0"/>
              </a:rPr>
              <a:t>Journalism, Youth worker, Teacher of religion, Politics.</a:t>
            </a:r>
            <a:endParaRPr lang="en-GB" sz="800" dirty="0">
              <a:latin typeface="Segoe UI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B662A9-7B56-35C8-C7B4-E2860F397F19}"/>
              </a:ext>
            </a:extLst>
          </p:cNvPr>
          <p:cNvSpPr/>
          <p:nvPr/>
        </p:nvSpPr>
        <p:spPr>
          <a:xfrm>
            <a:off x="2633283" y="16624891"/>
            <a:ext cx="2543176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/>
            <a:r>
              <a:rPr lang="en-GB" sz="800" b="1" u="sng" dirty="0">
                <a:latin typeface="Arial" panose="020B0604020202020204" pitchFamily="34" charset="0"/>
              </a:rPr>
              <a:t>What is Greek Mythology?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latin typeface="Arial" panose="020B0604020202020204" pitchFamily="34" charset="0"/>
              </a:rPr>
              <a:t>Pupils explore Greek Mythology and fables..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</a:rPr>
              <a:t>Understanding, interpreting, creative writing.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FF47F2"/>
                </a:solidFill>
                <a:latin typeface="Segoe UI" panose="020B0502040204020203" pitchFamily="34" charset="0"/>
              </a:rPr>
              <a:t>Character, Emotional intelligence.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en-GB" sz="800" dirty="0" err="1">
                <a:solidFill>
                  <a:srgbClr val="FFC000"/>
                </a:solidFill>
                <a:latin typeface="Arial" panose="020B0604020202020204" pitchFamily="34" charset="0"/>
              </a:rPr>
              <a:t>Eng</a:t>
            </a:r>
            <a:r>
              <a:rPr lang="en-GB" sz="800" dirty="0">
                <a:solidFill>
                  <a:srgbClr val="FFC000"/>
                </a:solidFill>
                <a:latin typeface="Arial" panose="020B0604020202020204" pitchFamily="34" charset="0"/>
              </a:rPr>
              <a:t> Extended writing.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00B050"/>
                </a:solidFill>
                <a:latin typeface="Arial" panose="020B0604020202020204" pitchFamily="34" charset="0"/>
              </a:rPr>
              <a:t>Create a modern -day fable with a meaning.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00B0F0"/>
                </a:solidFill>
                <a:latin typeface="Arial" panose="020B0604020202020204" pitchFamily="34" charset="0"/>
              </a:rPr>
              <a:t>Journalism, novelist, Teacher of religion, Politics.</a:t>
            </a:r>
            <a:endParaRPr lang="en-GB" sz="800" dirty="0">
              <a:latin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B4289D-D67D-9FE9-777E-FCCB9E8B85D6}"/>
              </a:ext>
            </a:extLst>
          </p:cNvPr>
          <p:cNvSpPr/>
          <p:nvPr/>
        </p:nvSpPr>
        <p:spPr>
          <a:xfrm>
            <a:off x="5289830" y="11957668"/>
            <a:ext cx="3012151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/>
            <a:r>
              <a:rPr lang="en-GB" sz="800" b="1" u="sng" dirty="0">
                <a:latin typeface="Arial" panose="020B0604020202020204" pitchFamily="34" charset="0"/>
              </a:rPr>
              <a:t>What is Buddhism and how is it significant today?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latin typeface="Arial" panose="020B0604020202020204" pitchFamily="34" charset="0"/>
              </a:rPr>
              <a:t>Pupils explore the life of Buddha and Buddhist teachings.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</a:rPr>
              <a:t>Understanding, identifying key points, explaining the significance, extended writing and evaluation.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FF47F2"/>
                </a:solidFill>
                <a:latin typeface="Segoe UI" panose="020B0502040204020203" pitchFamily="34" charset="0"/>
              </a:rPr>
              <a:t>Character, tolerance, Emotional intelligence, relationships.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en-GB" sz="800" dirty="0" err="1">
                <a:solidFill>
                  <a:srgbClr val="FFC000"/>
                </a:solidFill>
                <a:latin typeface="Arial" panose="020B0604020202020204" pitchFamily="34" charset="0"/>
              </a:rPr>
              <a:t>Eng</a:t>
            </a:r>
            <a:r>
              <a:rPr lang="en-GB" sz="800" dirty="0">
                <a:solidFill>
                  <a:srgbClr val="FFC000"/>
                </a:solidFill>
                <a:latin typeface="Arial" panose="020B0604020202020204" pitchFamily="34" charset="0"/>
              </a:rPr>
              <a:t> Extended writing, Art drawing.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00B050"/>
                </a:solidFill>
                <a:latin typeface="Arial" panose="020B0604020202020204" pitchFamily="34" charset="0"/>
              </a:rPr>
              <a:t>Evaluate the Three Marks of Existence, Meditation and Explain significance of Buddhist teaching today.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00B0F0"/>
                </a:solidFill>
                <a:latin typeface="Arial" panose="020B0604020202020204" pitchFamily="34" charset="0"/>
              </a:rPr>
              <a:t>Journalism, youth worker, Teacher of religion, yoga instructor.</a:t>
            </a:r>
            <a:endParaRPr lang="en-GB" sz="800" dirty="0">
              <a:latin typeface="Segoe UI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8B5CA0-CECE-EF36-196A-F8D060F07894}"/>
              </a:ext>
            </a:extLst>
          </p:cNvPr>
          <p:cNvSpPr/>
          <p:nvPr/>
        </p:nvSpPr>
        <p:spPr>
          <a:xfrm>
            <a:off x="2137334" y="11955937"/>
            <a:ext cx="3012151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/>
            <a:r>
              <a:rPr lang="en-GB" sz="800" b="1" u="sng" dirty="0">
                <a:latin typeface="Arial" panose="020B0604020202020204" pitchFamily="34" charset="0"/>
              </a:rPr>
              <a:t>What is Christianity and who was Jesus?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latin typeface="Arial" panose="020B0604020202020204" pitchFamily="34" charset="0"/>
              </a:rPr>
              <a:t>Pupils explore the life of Jesus and the religion he is the foundation of.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</a:rPr>
              <a:t>Identifying key points, interpret art, explaining the significance, extended writing and evaluation.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FF47F2"/>
                </a:solidFill>
                <a:latin typeface="Segoe UI" panose="020B0502040204020203" pitchFamily="34" charset="0"/>
              </a:rPr>
              <a:t>Character, tolerance, Emotional intelligence, relationships.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en-GB" sz="800" dirty="0" err="1">
                <a:solidFill>
                  <a:srgbClr val="FFC000"/>
                </a:solidFill>
                <a:latin typeface="Arial" panose="020B0604020202020204" pitchFamily="34" charset="0"/>
              </a:rPr>
              <a:t>Eng</a:t>
            </a:r>
            <a:r>
              <a:rPr lang="en-GB" sz="800" dirty="0">
                <a:solidFill>
                  <a:srgbClr val="FFC000"/>
                </a:solidFill>
                <a:latin typeface="Arial" panose="020B0604020202020204" pitchFamily="34" charset="0"/>
              </a:rPr>
              <a:t> Extended writing, Art drawing, .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00B050"/>
                </a:solidFill>
                <a:latin typeface="Arial" panose="020B0604020202020204" pitchFamily="34" charset="0"/>
              </a:rPr>
              <a:t>Evaluate Holy week, Spiral Assessment. 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00B0F0"/>
                </a:solidFill>
                <a:latin typeface="Arial" panose="020B0604020202020204" pitchFamily="34" charset="0"/>
              </a:rPr>
              <a:t>Journalism, youth worker, Teacher of religion, Politics.</a:t>
            </a:r>
            <a:endParaRPr lang="en-GB" sz="800" dirty="0">
              <a:latin typeface="Segoe UI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CF8D62-613F-4571-A030-65DD1D031868}"/>
              </a:ext>
            </a:extLst>
          </p:cNvPr>
          <p:cNvSpPr/>
          <p:nvPr/>
        </p:nvSpPr>
        <p:spPr>
          <a:xfrm>
            <a:off x="4431" y="10733074"/>
            <a:ext cx="1764030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/>
            <a:r>
              <a:rPr lang="en-GB" sz="800" b="1" u="sng" dirty="0">
                <a:latin typeface="Arial" panose="020B0604020202020204" pitchFamily="34" charset="0"/>
              </a:rPr>
              <a:t>Who was Martin Luther King (MLK)?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latin typeface="Arial" panose="020B0604020202020204" pitchFamily="34" charset="0"/>
              </a:rPr>
              <a:t>Pupils explore the life of MLK and how Christianity influenced him.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</a:rPr>
              <a:t>Identifying key points, infer from pictures, explaining the importance, extended writing and evaluation.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FF47F2"/>
                </a:solidFill>
                <a:latin typeface="Segoe UI" panose="020B0502040204020203" pitchFamily="34" charset="0"/>
              </a:rPr>
              <a:t>Character, tolerance, Emotional intelligence, relationships.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en-GB" sz="800" dirty="0" err="1">
                <a:solidFill>
                  <a:srgbClr val="FFC000"/>
                </a:solidFill>
                <a:latin typeface="Arial" panose="020B0604020202020204" pitchFamily="34" charset="0"/>
              </a:rPr>
              <a:t>Eng</a:t>
            </a:r>
            <a:r>
              <a:rPr lang="en-GB" sz="800" dirty="0">
                <a:solidFill>
                  <a:srgbClr val="FFC000"/>
                </a:solidFill>
                <a:latin typeface="Arial" panose="020B0604020202020204" pitchFamily="34" charset="0"/>
              </a:rPr>
              <a:t> Extended writing, Art drawing, .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00B050"/>
                </a:solidFill>
                <a:latin typeface="Arial" panose="020B0604020202020204" pitchFamily="34" charset="0"/>
              </a:rPr>
              <a:t>Evaluate MLK and Malcolm X, Explain the Bus Boycott. 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00B0F0"/>
                </a:solidFill>
                <a:latin typeface="Arial" panose="020B0604020202020204" pitchFamily="34" charset="0"/>
              </a:rPr>
              <a:t>Journalism, youth worker, Teacher of religion, Politics.</a:t>
            </a:r>
            <a:endParaRPr lang="en-GB" sz="800" dirty="0">
              <a:latin typeface="Segoe UI" panose="020B05020402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C2238D-A3C0-EC01-183D-E021CDBE3377}"/>
              </a:ext>
            </a:extLst>
          </p:cNvPr>
          <p:cNvSpPr/>
          <p:nvPr/>
        </p:nvSpPr>
        <p:spPr>
          <a:xfrm>
            <a:off x="6185335" y="9711141"/>
            <a:ext cx="3451416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/>
            <a:r>
              <a:rPr lang="en-GB" sz="800" b="1" u="sng" dirty="0">
                <a:latin typeface="Arial" panose="020B0604020202020204" pitchFamily="34" charset="0"/>
              </a:rPr>
              <a:t>How does religion link to relationships and families? 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latin typeface="Arial" panose="020B0604020202020204" pitchFamily="34" charset="0"/>
              </a:rPr>
              <a:t>Pupils explore Marriage, Divorce and the nature of families and family planning.  Furthermore, we evaluate gender equality in modern society.</a:t>
            </a:r>
          </a:p>
          <a:p>
            <a:pPr fontAlgn="base"/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</a:rPr>
              <a:t>Identifying key points, explaining the importance, Give contrasting religions beliefs, extended writing and evaluation.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FF47F2"/>
                </a:solidFill>
                <a:latin typeface="Segoe UI" panose="020B0502040204020203" pitchFamily="34" charset="0"/>
              </a:rPr>
              <a:t>Character, tolerance, Emotional intelligence, relationships.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en-GB" sz="800" dirty="0" err="1">
                <a:solidFill>
                  <a:srgbClr val="FFC000"/>
                </a:solidFill>
                <a:latin typeface="Arial" panose="020B0604020202020204" pitchFamily="34" charset="0"/>
              </a:rPr>
              <a:t>Eng</a:t>
            </a:r>
            <a:r>
              <a:rPr lang="en-GB" sz="800" dirty="0">
                <a:solidFill>
                  <a:srgbClr val="FFC000"/>
                </a:solidFill>
                <a:latin typeface="Arial" panose="020B0604020202020204" pitchFamily="34" charset="0"/>
              </a:rPr>
              <a:t> Extended writing, PSHCE relationships and Contraception, .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00B050"/>
                </a:solidFill>
                <a:latin typeface="Arial" panose="020B0604020202020204" pitchFamily="34" charset="0"/>
              </a:rPr>
              <a:t>Evaluate Gender Equality, Explain Marriage and Divorce. 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00B0F0"/>
                </a:solidFill>
                <a:latin typeface="Arial" panose="020B0604020202020204" pitchFamily="34" charset="0"/>
              </a:rPr>
              <a:t>Journalism, youth worker, Politics, Marriage Counsellor.</a:t>
            </a:r>
            <a:endParaRPr lang="en-GB" sz="800" dirty="0">
              <a:latin typeface="Segoe UI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190D46-F2A6-2507-F4DB-153E7D89171A}"/>
              </a:ext>
            </a:extLst>
          </p:cNvPr>
          <p:cNvSpPr/>
          <p:nvPr/>
        </p:nvSpPr>
        <p:spPr>
          <a:xfrm>
            <a:off x="2703753" y="9610868"/>
            <a:ext cx="3377428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/>
            <a:r>
              <a:rPr lang="en-GB" sz="800" b="1" u="sng" dirty="0">
                <a:latin typeface="Arial" panose="020B0604020202020204" pitchFamily="34" charset="0"/>
              </a:rPr>
              <a:t>How does religion link to Crime and Punishment? 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latin typeface="Arial" panose="020B0604020202020204" pitchFamily="34" charset="0"/>
              </a:rPr>
              <a:t>Pupils explore Reasons for Crime, aims of Punishment, forgiveness and types of punishment .</a:t>
            </a:r>
          </a:p>
          <a:p>
            <a:pPr fontAlgn="base"/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</a:rPr>
              <a:t>Identifying key points, explaining the importance, Give contrasting religions beliefs, extended writing and evaluation.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FF47F2"/>
                </a:solidFill>
                <a:latin typeface="Segoe UI" panose="020B0502040204020203" pitchFamily="34" charset="0"/>
              </a:rPr>
              <a:t>Character, tolerance, Emotional intelligence, relationships, responsibility.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en-GB" sz="800" dirty="0" err="1">
                <a:solidFill>
                  <a:srgbClr val="FFC000"/>
                </a:solidFill>
                <a:latin typeface="Arial" panose="020B0604020202020204" pitchFamily="34" charset="0"/>
              </a:rPr>
              <a:t>Eng</a:t>
            </a:r>
            <a:r>
              <a:rPr lang="en-GB" sz="800" dirty="0">
                <a:solidFill>
                  <a:srgbClr val="FFC000"/>
                </a:solidFill>
                <a:latin typeface="Arial" panose="020B0604020202020204" pitchFamily="34" charset="0"/>
              </a:rPr>
              <a:t> Extended writing, PSHCE British values and laws.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00B050"/>
                </a:solidFill>
                <a:latin typeface="Arial" panose="020B0604020202020204" pitchFamily="34" charset="0"/>
              </a:rPr>
              <a:t>Evaluate Capital Punishment, and three aims of punishment. Explain contrasting religious </a:t>
            </a:r>
            <a:r>
              <a:rPr lang="en-GB" sz="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GB" sz="800" dirty="0">
                <a:solidFill>
                  <a:srgbClr val="92D050"/>
                </a:solidFill>
                <a:latin typeface="Arial" panose="020B0604020202020204" pitchFamily="34" charset="0"/>
              </a:rPr>
              <a:t>responses to crime</a:t>
            </a:r>
            <a:endParaRPr lang="en-US" sz="800" dirty="0">
              <a:solidFill>
                <a:srgbClr val="92D05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00B0F0"/>
                </a:solidFill>
                <a:latin typeface="Arial" panose="020B0604020202020204" pitchFamily="34" charset="0"/>
              </a:rPr>
              <a:t>Journalism, youth worker, Politics, Police, Law</a:t>
            </a:r>
            <a:endParaRPr lang="en-GB" sz="800" dirty="0">
              <a:latin typeface="Segoe UI" panose="020B0502040204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CCF131-A884-7E15-1A70-A9ECABD7C013}"/>
              </a:ext>
            </a:extLst>
          </p:cNvPr>
          <p:cNvSpPr/>
          <p:nvPr/>
        </p:nvSpPr>
        <p:spPr>
          <a:xfrm>
            <a:off x="3328834" y="7479001"/>
            <a:ext cx="4893885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/>
            <a:r>
              <a:rPr lang="en-GB" sz="800" b="1" u="sng" dirty="0">
                <a:latin typeface="Arial" panose="020B0604020202020204" pitchFamily="34" charset="0"/>
              </a:rPr>
              <a:t>How does religion link to Peace and Conflict? 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latin typeface="Arial" panose="020B0604020202020204" pitchFamily="34" charset="0"/>
              </a:rPr>
              <a:t>Pupils explore causes of war, Just war criteria, forgiveness and types of punishment .</a:t>
            </a:r>
          </a:p>
          <a:p>
            <a:pPr fontAlgn="base"/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</a:rPr>
              <a:t>Identifying key points, explaining the importance, Give contrasting religions beliefs, extended writing and evaluation.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FF47F2"/>
                </a:solidFill>
                <a:latin typeface="Segoe UI" panose="020B0502040204020203" pitchFamily="34" charset="0"/>
              </a:rPr>
              <a:t>Character, tolerance, Emotional intelligence, relationships, responsibility.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 err="1">
                <a:solidFill>
                  <a:srgbClr val="FFC000"/>
                </a:solidFill>
                <a:latin typeface="Arial" panose="020B0604020202020204" pitchFamily="34" charset="0"/>
              </a:rPr>
              <a:t>Eng</a:t>
            </a:r>
            <a:r>
              <a:rPr lang="en-GB" sz="800" dirty="0">
                <a:solidFill>
                  <a:srgbClr val="FFC000"/>
                </a:solidFill>
                <a:latin typeface="Arial" panose="020B0604020202020204" pitchFamily="34" charset="0"/>
              </a:rPr>
              <a:t> Extended writing, PSHCE British values and laws.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00B050"/>
                </a:solidFill>
                <a:latin typeface="Arial" panose="020B0604020202020204" pitchFamily="34" charset="0"/>
              </a:rPr>
              <a:t>Evaluate Weapons of Mass Destruction, and The Rwandan Genocide. Explain contrasting religious </a:t>
            </a:r>
            <a:r>
              <a:rPr lang="en-GB" sz="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GB" sz="800" dirty="0">
                <a:solidFill>
                  <a:srgbClr val="92D050"/>
                </a:solidFill>
                <a:latin typeface="Arial" panose="020B0604020202020204" pitchFamily="34" charset="0"/>
              </a:rPr>
              <a:t>responses to war and a Just war.</a:t>
            </a:r>
            <a:endParaRPr lang="en-US" sz="800" dirty="0">
              <a:solidFill>
                <a:srgbClr val="92D05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00B0F0"/>
                </a:solidFill>
                <a:latin typeface="Arial" panose="020B0604020202020204" pitchFamily="34" charset="0"/>
              </a:rPr>
              <a:t>Journalism, youth worker, Politics, Army, Law</a:t>
            </a:r>
            <a:endParaRPr lang="en-GB" sz="800" dirty="0">
              <a:latin typeface="Segoe UI" panose="020B050204020402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4ED8A3-E638-49B2-9688-882FC663D6DC}"/>
              </a:ext>
            </a:extLst>
          </p:cNvPr>
          <p:cNvSpPr/>
          <p:nvPr/>
        </p:nvSpPr>
        <p:spPr>
          <a:xfrm>
            <a:off x="5588727" y="4947701"/>
            <a:ext cx="4018851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/>
            <a:r>
              <a:rPr lang="en-GB" sz="800" b="1" u="sng" dirty="0">
                <a:latin typeface="Arial" panose="020B0604020202020204" pitchFamily="34" charset="0"/>
              </a:rPr>
              <a:t>How does religion link to Life Issues? 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latin typeface="Arial" panose="020B0604020202020204" pitchFamily="34" charset="0"/>
              </a:rPr>
              <a:t>Pupils explore Uses of the planet and animals., Abortion and Euthanasia, Creation and the Afterlife.</a:t>
            </a:r>
          </a:p>
          <a:p>
            <a:pPr fontAlgn="base"/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</a:rPr>
              <a:t>Identifying key points, explaining the importance, Give contrasting religions beliefs, extended writing and evaluation.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FF47F2"/>
                </a:solidFill>
                <a:latin typeface="Segoe UI" panose="020B0502040204020203" pitchFamily="34" charset="0"/>
              </a:rPr>
              <a:t>Character, tolerance, Emotional intelligence, relationships, responsibility.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en-GB" sz="800" dirty="0" err="1">
                <a:solidFill>
                  <a:srgbClr val="FFC000"/>
                </a:solidFill>
                <a:latin typeface="Arial" panose="020B0604020202020204" pitchFamily="34" charset="0"/>
              </a:rPr>
              <a:t>Eng</a:t>
            </a:r>
            <a:r>
              <a:rPr lang="en-GB" sz="800" dirty="0">
                <a:solidFill>
                  <a:srgbClr val="FFC000"/>
                </a:solidFill>
                <a:latin typeface="Arial" panose="020B0604020202020204" pitchFamily="34" charset="0"/>
              </a:rPr>
              <a:t> Extended writing, PSHCE British values and laws.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00B050"/>
                </a:solidFill>
                <a:latin typeface="Arial" panose="020B0604020202020204" pitchFamily="34" charset="0"/>
              </a:rPr>
              <a:t>Evaluate Abortion, Use of fossil fuels. Explain contrasting religious </a:t>
            </a:r>
            <a:r>
              <a:rPr lang="en-GB" sz="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GB" sz="800" dirty="0">
                <a:solidFill>
                  <a:srgbClr val="92D050"/>
                </a:solidFill>
                <a:latin typeface="Arial" panose="020B0604020202020204" pitchFamily="34" charset="0"/>
              </a:rPr>
              <a:t>responses to Animals and Euthanasia..</a:t>
            </a:r>
            <a:endParaRPr lang="en-US" sz="800" dirty="0">
              <a:solidFill>
                <a:srgbClr val="92D05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00B0F0"/>
                </a:solidFill>
                <a:latin typeface="Arial" panose="020B0604020202020204" pitchFamily="34" charset="0"/>
              </a:rPr>
              <a:t>Journalism, youth worker, Politics, Law, </a:t>
            </a:r>
            <a:endParaRPr lang="en-GB" sz="800" dirty="0">
              <a:latin typeface="Segoe UI" panose="020B05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3708FC-522A-777B-196A-AFBDEDE081F6}"/>
              </a:ext>
            </a:extLst>
          </p:cNvPr>
          <p:cNvSpPr/>
          <p:nvPr/>
        </p:nvSpPr>
        <p:spPr>
          <a:xfrm>
            <a:off x="2054963" y="4952836"/>
            <a:ext cx="3451416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/>
            <a:r>
              <a:rPr lang="en-GB" sz="800" b="1" u="sng" dirty="0">
                <a:latin typeface="Arial" panose="020B0604020202020204" pitchFamily="34" charset="0"/>
              </a:rPr>
              <a:t>What are the main Buddhist Beliefs? 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latin typeface="Arial" panose="020B0604020202020204" pitchFamily="34" charset="0"/>
              </a:rPr>
              <a:t>Pupils discuss the significance of the life of the Buddha. The Theravada and Mahayana traditions. </a:t>
            </a:r>
          </a:p>
          <a:p>
            <a:pPr fontAlgn="base"/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</a:rPr>
              <a:t>Identifying key points, explaining the significance and importance, Give contrasting traditional beliefs, extended writing and evaluation.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FF47F2"/>
                </a:solidFill>
                <a:latin typeface="Segoe UI" panose="020B0502040204020203" pitchFamily="34" charset="0"/>
              </a:rPr>
              <a:t>Character, tolerance, Health, Emotional intelligence, relationships, responsibility.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 err="1">
                <a:solidFill>
                  <a:srgbClr val="FFC000"/>
                </a:solidFill>
                <a:latin typeface="Arial" panose="020B0604020202020204" pitchFamily="34" charset="0"/>
              </a:rPr>
              <a:t>Eng</a:t>
            </a:r>
            <a:r>
              <a:rPr lang="en-GB" sz="800" dirty="0">
                <a:solidFill>
                  <a:srgbClr val="FFC000"/>
                </a:solidFill>
                <a:latin typeface="Arial" panose="020B0604020202020204" pitchFamily="34" charset="0"/>
              </a:rPr>
              <a:t> Extended writing, PSHCE mental health.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00B050"/>
                </a:solidFill>
                <a:latin typeface="Arial" panose="020B0604020202020204" pitchFamily="34" charset="0"/>
              </a:rPr>
              <a:t>Evaluate The Four Noble truths. Explain religious beliefs</a:t>
            </a:r>
            <a:endParaRPr lang="en-US" sz="800" dirty="0">
              <a:solidFill>
                <a:srgbClr val="92D05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00B0F0"/>
                </a:solidFill>
                <a:latin typeface="Arial" panose="020B0604020202020204" pitchFamily="34" charset="0"/>
              </a:rPr>
              <a:t>Journalism, youth worker, Politics, Law, Meditation teacher</a:t>
            </a:r>
            <a:endParaRPr lang="en-GB" sz="800" dirty="0">
              <a:latin typeface="Segoe UI" panose="020B050204020402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367F65-6F48-3EDF-7280-A844CCDDD016}"/>
              </a:ext>
            </a:extLst>
          </p:cNvPr>
          <p:cNvSpPr/>
          <p:nvPr/>
        </p:nvSpPr>
        <p:spPr>
          <a:xfrm>
            <a:off x="-14859" y="2829176"/>
            <a:ext cx="940288" cy="48936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/>
            <a:r>
              <a:rPr lang="en-GB" sz="800" b="1" u="sng" dirty="0">
                <a:latin typeface="Arial" panose="020B0604020202020204" pitchFamily="34" charset="0"/>
              </a:rPr>
              <a:t>What are the main Christian Beliefs? 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latin typeface="Arial" panose="020B0604020202020204" pitchFamily="34" charset="0"/>
              </a:rPr>
              <a:t>Pupils discuss the significance and importance of Jesus and Christian Beliefs of salvation.</a:t>
            </a:r>
          </a:p>
          <a:p>
            <a:pPr fontAlgn="base"/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</a:rPr>
              <a:t>Identifying key points, explaining the significance and importance, Give contrasting traditional beliefs, extended writing and evaluation.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FF47F2"/>
                </a:solidFill>
                <a:latin typeface="Segoe UI" panose="020B0502040204020203" pitchFamily="34" charset="0"/>
              </a:rPr>
              <a:t>Character, tolerance, Health, Emotional intelligence, relationships, responsibility.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 err="1">
                <a:solidFill>
                  <a:srgbClr val="FFC000"/>
                </a:solidFill>
                <a:latin typeface="Arial" panose="020B0604020202020204" pitchFamily="34" charset="0"/>
              </a:rPr>
              <a:t>Eng</a:t>
            </a:r>
            <a:r>
              <a:rPr lang="en-GB" sz="800" dirty="0">
                <a:solidFill>
                  <a:srgbClr val="FFC000"/>
                </a:solidFill>
                <a:latin typeface="Arial" panose="020B0604020202020204" pitchFamily="34" charset="0"/>
              </a:rPr>
              <a:t> Extended writing, PSHCE social responsibility.</a:t>
            </a:r>
            <a:endParaRPr lang="en-US" sz="800" dirty="0"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00B050"/>
                </a:solidFill>
                <a:latin typeface="Arial" panose="020B0604020202020204" pitchFamily="34" charset="0"/>
              </a:rPr>
              <a:t>Evaluate Resurrection. Explain Trinity and Creation accounts.</a:t>
            </a:r>
            <a:endParaRPr lang="en-US" sz="800" dirty="0">
              <a:solidFill>
                <a:srgbClr val="92D05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GB" sz="800" dirty="0">
                <a:solidFill>
                  <a:srgbClr val="00B0F0"/>
                </a:solidFill>
                <a:latin typeface="Arial" panose="020B0604020202020204" pitchFamily="34" charset="0"/>
              </a:rPr>
              <a:t>Journalism, youth worker, Politics, Law, Priest</a:t>
            </a:r>
            <a:endParaRPr lang="en-GB" sz="800" dirty="0">
              <a:latin typeface="Segoe UI" panose="020B0502040204020203" pitchFamily="34" charset="0"/>
            </a:endParaRPr>
          </a:p>
        </p:txBody>
      </p:sp>
      <p:sp>
        <p:nvSpPr>
          <p:cNvPr id="20" name="Google Shape;234;p1">
            <a:extLst>
              <a:ext uri="{FF2B5EF4-FFF2-40B4-BE49-F238E27FC236}">
                <a16:creationId xmlns:a16="http://schemas.microsoft.com/office/drawing/2014/main" id="{4A5073BC-792F-24B6-2270-D3B4F64B2127}"/>
              </a:ext>
            </a:extLst>
          </p:cNvPr>
          <p:cNvSpPr/>
          <p:nvPr/>
        </p:nvSpPr>
        <p:spPr>
          <a:xfrm>
            <a:off x="6578466" y="3703911"/>
            <a:ext cx="831346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Euthanasia</a:t>
            </a:r>
            <a:endParaRPr dirty="0"/>
          </a:p>
        </p:txBody>
      </p:sp>
      <p:sp>
        <p:nvSpPr>
          <p:cNvPr id="21" name="Google Shape;234;p1">
            <a:extLst>
              <a:ext uri="{FF2B5EF4-FFF2-40B4-BE49-F238E27FC236}">
                <a16:creationId xmlns:a16="http://schemas.microsoft.com/office/drawing/2014/main" id="{869075A8-47EA-65A8-7E4D-EEC054D8983E}"/>
              </a:ext>
            </a:extLst>
          </p:cNvPr>
          <p:cNvSpPr/>
          <p:nvPr/>
        </p:nvSpPr>
        <p:spPr>
          <a:xfrm>
            <a:off x="8733786" y="4434194"/>
            <a:ext cx="87898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Abortion</a:t>
            </a:r>
            <a:endParaRPr dirty="0"/>
          </a:p>
        </p:txBody>
      </p:sp>
      <p:sp>
        <p:nvSpPr>
          <p:cNvPr id="22" name="Google Shape;234;p1">
            <a:extLst>
              <a:ext uri="{FF2B5EF4-FFF2-40B4-BE49-F238E27FC236}">
                <a16:creationId xmlns:a16="http://schemas.microsoft.com/office/drawing/2014/main" id="{2F945849-9685-DAA1-4F9E-4048B0B94517}"/>
              </a:ext>
            </a:extLst>
          </p:cNvPr>
          <p:cNvSpPr/>
          <p:nvPr/>
        </p:nvSpPr>
        <p:spPr>
          <a:xfrm>
            <a:off x="8004646" y="4715113"/>
            <a:ext cx="1772594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Uses and Abuses of Planet and Animals</a:t>
            </a:r>
            <a:endParaRPr dirty="0"/>
          </a:p>
        </p:txBody>
      </p:sp>
      <p:sp>
        <p:nvSpPr>
          <p:cNvPr id="23" name="Google Shape;234;p1">
            <a:extLst>
              <a:ext uri="{FF2B5EF4-FFF2-40B4-BE49-F238E27FC236}">
                <a16:creationId xmlns:a16="http://schemas.microsoft.com/office/drawing/2014/main" id="{4DF5DE14-A9D9-2DCA-2A9D-71ACB5EAF356}"/>
              </a:ext>
            </a:extLst>
          </p:cNvPr>
          <p:cNvSpPr/>
          <p:nvPr/>
        </p:nvSpPr>
        <p:spPr>
          <a:xfrm>
            <a:off x="8700390" y="3890962"/>
            <a:ext cx="116772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Violet Protest and terrorism</a:t>
            </a:r>
            <a:endParaRPr dirty="0"/>
          </a:p>
        </p:txBody>
      </p:sp>
      <p:sp>
        <p:nvSpPr>
          <p:cNvPr id="396" name="Google Shape;234;p1">
            <a:extLst>
              <a:ext uri="{FF2B5EF4-FFF2-40B4-BE49-F238E27FC236}">
                <a16:creationId xmlns:a16="http://schemas.microsoft.com/office/drawing/2014/main" id="{3236F544-2942-403D-8F41-4FBA42520E77}"/>
              </a:ext>
            </a:extLst>
          </p:cNvPr>
          <p:cNvSpPr/>
          <p:nvPr/>
        </p:nvSpPr>
        <p:spPr>
          <a:xfrm>
            <a:off x="7077272" y="3497018"/>
            <a:ext cx="116772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Creation and Evolution</a:t>
            </a:r>
            <a:endParaRPr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71D1EA4-EC92-F93E-4FB5-D090B70D16C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664011" y="3963618"/>
            <a:ext cx="637454" cy="755551"/>
          </a:xfrm>
          <a:prstGeom prst="rect">
            <a:avLst/>
          </a:prstGeom>
        </p:spPr>
      </p:pic>
      <p:sp>
        <p:nvSpPr>
          <p:cNvPr id="26" name="Google Shape;126;p1">
            <a:extLst>
              <a:ext uri="{FF2B5EF4-FFF2-40B4-BE49-F238E27FC236}">
                <a16:creationId xmlns:a16="http://schemas.microsoft.com/office/drawing/2014/main" id="{81261E44-7100-26C8-B7EC-3F9124461430}"/>
              </a:ext>
            </a:extLst>
          </p:cNvPr>
          <p:cNvSpPr txBox="1"/>
          <p:nvPr/>
        </p:nvSpPr>
        <p:spPr>
          <a:xfrm>
            <a:off x="5408063" y="15516641"/>
            <a:ext cx="1875430" cy="730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21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GB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Introduction to Religion</a:t>
            </a:r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98CCD0FBA27E4D9E0E89AA042F1EC9" ma:contentTypeVersion="15" ma:contentTypeDescription="Create a new document." ma:contentTypeScope="" ma:versionID="87ad42cf114df5d79d43f210da1d5b0a">
  <xsd:schema xmlns:xsd="http://www.w3.org/2001/XMLSchema" xmlns:xs="http://www.w3.org/2001/XMLSchema" xmlns:p="http://schemas.microsoft.com/office/2006/metadata/properties" xmlns:ns2="dc0bc8c4-a75d-415d-96ea-cd24337c12ed" xmlns:ns3="0e13a264-7465-4452-bc5c-02dfe0376e2b" targetNamespace="http://schemas.microsoft.com/office/2006/metadata/properties" ma:root="true" ma:fieldsID="91be83512b16dd643e883333fb239d66" ns2:_="" ns3:_="">
    <xsd:import namespace="dc0bc8c4-a75d-415d-96ea-cd24337c12ed"/>
    <xsd:import namespace="0e13a264-7465-4452-bc5c-02dfe0376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0bc8c4-a75d-415d-96ea-cd24337c12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f6e5aec-3c4a-4236-a63d-c20d042b3d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13a264-7465-4452-bc5c-02dfe0376e2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a133df4-fe9f-4d77-9360-da99ca86f740}" ma:internalName="TaxCatchAll" ma:showField="CatchAllData" ma:web="0e13a264-7465-4452-bc5c-02dfe0376e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13a264-7465-4452-bc5c-02dfe0376e2b" xsi:nil="true"/>
    <lcf76f155ced4ddcb4097134ff3c332f xmlns="dc0bc8c4-a75d-415d-96ea-cd24337c12e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352993D-4581-402E-8B17-A16DD01F35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2C0FB2-B7F9-4D67-8C53-AC912FDD99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0bc8c4-a75d-415d-96ea-cd24337c12ed"/>
    <ds:schemaRef ds:uri="0e13a264-7465-4452-bc5c-02dfe0376e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8870034-1789-4B82-A1EB-D932D4BABDCD}">
  <ds:schemaRefs>
    <ds:schemaRef ds:uri="00ece83d-648b-4e71-82ab-7ad3ed221705"/>
    <ds:schemaRef ds:uri="http://purl.org/dc/terms/"/>
    <ds:schemaRef ds:uri="ba5dce25-404e-4194-9dc5-dcf7687674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0e13a264-7465-4452-bc5c-02dfe0376e2b"/>
    <ds:schemaRef ds:uri="dc0bc8c4-a75d-415d-96ea-cd24337c12e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1450</Words>
  <Application>Microsoft Office PowerPoint</Application>
  <PresentationFormat>Custom</PresentationFormat>
  <Paragraphs>173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Segoe UI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Sarkar</dc:creator>
  <cp:lastModifiedBy>Joanne MacKreth-Aylett</cp:lastModifiedBy>
  <cp:revision>122</cp:revision>
  <dcterms:created xsi:type="dcterms:W3CDTF">2018-02-08T08:28:53Z</dcterms:created>
  <dcterms:modified xsi:type="dcterms:W3CDTF">2024-09-04T15:07:27Z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0x0101005E98CCD0FBA27E4D9E0E89AA042F1EC9</vt:lpwstr>
  </property>
  <property fmtid="{D5CDD505-2E9C-101B-9397-08002B2CF9AE}" pid="3" name="MediaServiceImageTags">
    <vt:lpwstr/>
  </property>
</Properties>
</file>