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9" r:id="rId5"/>
    <p:sldId id="273" r:id="rId6"/>
    <p:sldId id="275" r:id="rId7"/>
    <p:sldId id="276" r:id="rId8"/>
    <p:sldId id="263" r:id="rId9"/>
    <p:sldId id="27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958E5-5355-4375-99BB-27233FC2E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E5E347D-17E3-428F-8A69-A2FD4D5F7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E2DDCE-8F5D-42C7-8EB2-6B3134B6EC35}"/>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8969362B-6DB4-4031-B6F3-73B9396329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8EA909-1649-4984-B9D9-8C92FF3051F7}"/>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4114382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34BCA-8FAA-48D7-9704-36313C4CC1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827FAD-51A8-42BA-A2C6-4BA9556EE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BCC485-8F22-4313-A5B3-640E5286C0F2}"/>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235A0FFA-A63E-49A0-BB5D-8D33EF03FA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CE5E30-788D-41CE-B276-8735F40673F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71431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ECAAA3-C228-4963-8AB0-FF49703570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40C232-C146-4434-940B-0EB71450D1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FFD7C-D230-4938-94AA-5C2874B3DBA9}"/>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6AB26BB2-4072-41EF-A2DA-FC59853DA3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7CC2F-52DC-4475-8120-B7B0511C9AD2}"/>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9626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173D-4066-43B1-8C89-E0579FD571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A010B7-B7CF-417E-BE01-CCCAB0A1A9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6A5FE4-558C-44CB-85C8-4F895E601E9F}"/>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769653F6-DAD4-4943-8A1B-ADC5479558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CDB14D-CDD5-4307-A746-1AB6F5538DC5}"/>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8359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C3EFE-F053-41E1-8CBF-EC32567AD4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AFB6D4-B222-4B79-A8A9-47764F662D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15B69F-2B45-421C-A666-7064C51AFFD8}"/>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67B30C43-A3C0-47DF-B121-EB034AB77B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31BE60-328F-4A29-A431-FC80DFEE964B}"/>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7367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2831D-441F-4DA2-BB91-6E1482687E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377A15-A1A3-4576-8278-7A285F880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D3DD40-7DFD-424A-83DE-DC6922EEB7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D60EAD-B2A8-4085-9C81-04CC720D3A15}"/>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6" name="Footer Placeholder 5">
            <a:extLst>
              <a:ext uri="{FF2B5EF4-FFF2-40B4-BE49-F238E27FC236}">
                <a16:creationId xmlns:a16="http://schemas.microsoft.com/office/drawing/2014/main" id="{B161B9B8-3241-4580-991F-EE31EEE1D9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9968FA-7977-4F39-B376-BD8E4B607C78}"/>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26681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D3B3-E6AD-48CE-91E5-85695999BCD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69DA97-77A7-4E1B-BACD-ECC6CE6C2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4C7F6-FF0F-4743-B8E5-071EB1015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65E3F51-9F28-4A40-80FC-AC77E8AD33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E86AF3-4EDB-4813-BEBA-2CEC8D20EB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214255-C7D6-4F4A-BDB5-EAEE6C8A2D85}"/>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8" name="Footer Placeholder 7">
            <a:extLst>
              <a:ext uri="{FF2B5EF4-FFF2-40B4-BE49-F238E27FC236}">
                <a16:creationId xmlns:a16="http://schemas.microsoft.com/office/drawing/2014/main" id="{D9E0EE0B-11B3-499C-AF25-3C70862BBD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81944A-8231-414E-91E1-772D8BC2129A}"/>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323709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BB96-5EDD-44B4-906B-3D8F9F731F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300275-EDC7-447F-BAFB-F95F35FAEDE4}"/>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4" name="Footer Placeholder 3">
            <a:extLst>
              <a:ext uri="{FF2B5EF4-FFF2-40B4-BE49-F238E27FC236}">
                <a16:creationId xmlns:a16="http://schemas.microsoft.com/office/drawing/2014/main" id="{83176F8E-BA4F-41AD-8514-313148D456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6C647DA-5A1D-4E4A-AB0F-BB6F5330C916}"/>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621964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C6D135-27D8-4862-973E-42BCCF35CB05}"/>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3" name="Footer Placeholder 2">
            <a:extLst>
              <a:ext uri="{FF2B5EF4-FFF2-40B4-BE49-F238E27FC236}">
                <a16:creationId xmlns:a16="http://schemas.microsoft.com/office/drawing/2014/main" id="{FD1186AF-8D30-4421-A2C7-0C869664522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B62B45-437A-4A22-9A3F-245DF15CED9C}"/>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139253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59BAD-9D6F-485C-AFF2-49B765CCD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4F220A-6C4F-4F7A-B3B7-78E942BA7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DA7E247-C6C4-47C8-B365-287D584E5D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A15329-F0F1-4A85-9855-DB764E954B6C}"/>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6" name="Footer Placeholder 5">
            <a:extLst>
              <a:ext uri="{FF2B5EF4-FFF2-40B4-BE49-F238E27FC236}">
                <a16:creationId xmlns:a16="http://schemas.microsoft.com/office/drawing/2014/main" id="{8C0A96A9-E494-4A3A-AED1-CD4A818686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DE78D-5C37-46CA-B250-5AFA98102D9F}"/>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80738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F063-0707-4BE0-B31D-6214A8620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968361-C7AB-4867-9A44-6506D16B91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1650EC9-03F5-4557-BA16-C31EF3813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4E4B8-1AE2-472B-8165-80059F2DBEDD}"/>
              </a:ext>
            </a:extLst>
          </p:cNvPr>
          <p:cNvSpPr>
            <a:spLocks noGrp="1"/>
          </p:cNvSpPr>
          <p:nvPr>
            <p:ph type="dt" sz="half" idx="10"/>
          </p:nvPr>
        </p:nvSpPr>
        <p:spPr/>
        <p:txBody>
          <a:bodyPr/>
          <a:lstStyle/>
          <a:p>
            <a:fld id="{11E9093B-DA77-40EB-A262-636A3D9CB3BB}" type="datetimeFigureOut">
              <a:rPr lang="en-GB" smtClean="0"/>
              <a:t>03/09/2025</a:t>
            </a:fld>
            <a:endParaRPr lang="en-GB"/>
          </a:p>
        </p:txBody>
      </p:sp>
      <p:sp>
        <p:nvSpPr>
          <p:cNvPr id="6" name="Footer Placeholder 5">
            <a:extLst>
              <a:ext uri="{FF2B5EF4-FFF2-40B4-BE49-F238E27FC236}">
                <a16:creationId xmlns:a16="http://schemas.microsoft.com/office/drawing/2014/main" id="{61615BDB-16DD-4A86-88FE-7B32FB994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29CC4B-5046-4957-B6D2-9AF4D9A71E83}"/>
              </a:ext>
            </a:extLst>
          </p:cNvPr>
          <p:cNvSpPr>
            <a:spLocks noGrp="1"/>
          </p:cNvSpPr>
          <p:nvPr>
            <p:ph type="sldNum" sz="quarter" idx="12"/>
          </p:nvPr>
        </p:nvSpPr>
        <p:spPr/>
        <p:txBody>
          <a:bodyPr/>
          <a:lstStyle/>
          <a:p>
            <a:fld id="{D0FEB0B1-1A1C-4552-AEAD-3F5C311EAEDC}" type="slidenum">
              <a:rPr lang="en-GB" smtClean="0"/>
              <a:t>‹#›</a:t>
            </a:fld>
            <a:endParaRPr lang="en-GB"/>
          </a:p>
        </p:txBody>
      </p:sp>
    </p:spTree>
    <p:extLst>
      <p:ext uri="{BB962C8B-B14F-4D97-AF65-F5344CB8AC3E}">
        <p14:creationId xmlns:p14="http://schemas.microsoft.com/office/powerpoint/2010/main" val="2046024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792122-7BD2-4BB2-913B-7E79A6A64D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EB9659-7C3F-4967-8277-0B12BBB4B8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417D02-D62A-48D4-B67A-B4B06A3E3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9093B-DA77-40EB-A262-636A3D9CB3BB}" type="datetimeFigureOut">
              <a:rPr lang="en-GB" smtClean="0"/>
              <a:t>03/09/2025</a:t>
            </a:fld>
            <a:endParaRPr lang="en-GB"/>
          </a:p>
        </p:txBody>
      </p:sp>
      <p:sp>
        <p:nvSpPr>
          <p:cNvPr id="5" name="Footer Placeholder 4">
            <a:extLst>
              <a:ext uri="{FF2B5EF4-FFF2-40B4-BE49-F238E27FC236}">
                <a16:creationId xmlns:a16="http://schemas.microsoft.com/office/drawing/2014/main" id="{03EEFD68-2EE6-48F2-A239-DF7EE25403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968E14-53F2-4FD1-89BC-ED4E3BAA0F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EB0B1-1A1C-4552-AEAD-3F5C311EAEDC}" type="slidenum">
              <a:rPr lang="en-GB" smtClean="0"/>
              <a:t>‹#›</a:t>
            </a:fld>
            <a:endParaRPr lang="en-GB"/>
          </a:p>
        </p:txBody>
      </p:sp>
    </p:spTree>
    <p:extLst>
      <p:ext uri="{BB962C8B-B14F-4D97-AF65-F5344CB8AC3E}">
        <p14:creationId xmlns:p14="http://schemas.microsoft.com/office/powerpoint/2010/main" val="2547975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298609" y="57029"/>
            <a:ext cx="5524496" cy="830997"/>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a:t>
            </a:r>
            <a:r>
              <a:rPr lang="en-GB" altLang="en-US" sz="2400" dirty="0">
                <a:solidFill>
                  <a:srgbClr val="000000"/>
                </a:solidFill>
                <a:latin typeface="Calibri" panose="020F0502020204030204" pitchFamily="34" charset="0"/>
              </a:rPr>
              <a:t>7</a:t>
            </a:r>
            <a:r>
              <a:rPr kumimoji="0" lang="en-GB" altLang="en-US" sz="2400" b="0" i="0" u="none" strike="noStrike" cap="none" normalizeH="0" baseline="0" dirty="0">
                <a:ln>
                  <a:noFill/>
                </a:ln>
                <a:solidFill>
                  <a:srgbClr val="000000"/>
                </a:solidFill>
                <a:effectLst/>
                <a:latin typeface="Calibri" panose="020F0502020204030204" pitchFamily="34" charset="0"/>
              </a:rPr>
              <a:t> </a:t>
            </a:r>
            <a:r>
              <a:rPr lang="en-GB" altLang="en-US" sz="2400" dirty="0">
                <a:solidFill>
                  <a:srgbClr val="000000"/>
                </a:solidFill>
                <a:latin typeface="Calibri" panose="020F0502020204030204" pitchFamily="34" charset="0"/>
              </a:rPr>
              <a:t>History: 1A</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1" u="none" strike="noStrike" cap="none" normalizeH="0" baseline="0" dirty="0">
                <a:ln>
                  <a:noFill/>
                </a:ln>
                <a:solidFill>
                  <a:srgbClr val="000000"/>
                </a:solidFill>
                <a:effectLst/>
                <a:latin typeface="Calibri" panose="020F0502020204030204" pitchFamily="34" charset="0"/>
              </a:rPr>
              <a:t>How did migration shape early England?</a:t>
            </a:r>
            <a:endParaRPr kumimoji="0" lang="en-US" altLang="en-US" sz="1800" b="1" i="1" u="none" strike="noStrike" cap="none" normalizeH="0" baseline="0" dirty="0">
              <a:ln>
                <a:noFill/>
              </a:ln>
              <a:solidFill>
                <a:schemeClr val="tx1"/>
              </a:solidFill>
              <a:effectLst/>
              <a:latin typeface="Arial" panose="020B0604020202020204" pitchFamily="34" charset="0"/>
            </a:endParaRP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170116" cy="65573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6908969" y="39934"/>
            <a:ext cx="5186095" cy="2255794"/>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200" b="1" dirty="0">
                <a:solidFill>
                  <a:srgbClr val="000000"/>
                </a:solidFill>
                <a:latin typeface="Comic Sans MS" panose="030F0702030302020204" pitchFamily="66" charset="0"/>
              </a:rPr>
              <a:t>KPI 1: I can </a:t>
            </a:r>
            <a:r>
              <a:rPr lang="en-GB" sz="1200" b="1" dirty="0">
                <a:solidFill>
                  <a:srgbClr val="C00000"/>
                </a:solidFill>
                <a:latin typeface="Comic Sans MS" panose="030F0702030302020204" pitchFamily="66" charset="0"/>
              </a:rPr>
              <a:t>describe</a:t>
            </a:r>
            <a:r>
              <a:rPr lang="en-GB" sz="1200" b="1" dirty="0">
                <a:solidFill>
                  <a:srgbClr val="FF0000"/>
                </a:solidFill>
                <a:latin typeface="Comic Sans MS" panose="030F0702030302020204" pitchFamily="66" charset="0"/>
              </a:rPr>
              <a:t> </a:t>
            </a:r>
            <a:r>
              <a:rPr lang="en-GB" sz="1200" b="1" dirty="0">
                <a:solidFill>
                  <a:srgbClr val="000000"/>
                </a:solidFill>
                <a:latin typeface="Comic Sans MS" panose="030F0702030302020204" pitchFamily="66" charset="0"/>
              </a:rPr>
              <a:t>the different groups who migrated to England.</a:t>
            </a:r>
            <a:r>
              <a:rPr lang="en-GB" sz="1200" dirty="0">
                <a:latin typeface="Comic Sans MS" panose="030F0702030302020204" pitchFamily="66" charset="0"/>
              </a:rPr>
              <a:t>​</a:t>
            </a:r>
            <a:br>
              <a:rPr lang="en-GB" sz="1200" dirty="0">
                <a:latin typeface="Comic Sans MS" panose="030F0702030302020204" pitchFamily="66" charset="0"/>
              </a:rPr>
            </a:br>
            <a:r>
              <a:rPr lang="en-GB" sz="1200" dirty="0">
                <a:latin typeface="Comic Sans MS" panose="030F0702030302020204" pitchFamily="66" charset="0"/>
              </a:rPr>
              <a:t>​</a:t>
            </a:r>
          </a:p>
          <a:p>
            <a:pPr fontAlgn="base">
              <a:lnSpc>
                <a:spcPct val="150000"/>
              </a:lnSpc>
            </a:pPr>
            <a:r>
              <a:rPr lang="en-GB" sz="1200" b="1" dirty="0">
                <a:solidFill>
                  <a:srgbClr val="000000"/>
                </a:solidFill>
                <a:latin typeface="Comic Sans MS" panose="030F0702030302020204" pitchFamily="66" charset="0"/>
              </a:rPr>
              <a:t>KPI 2: I can </a:t>
            </a:r>
            <a:r>
              <a:rPr lang="en-GB" sz="1200" b="1" dirty="0">
                <a:solidFill>
                  <a:srgbClr val="C00000"/>
                </a:solidFill>
                <a:latin typeface="Comic Sans MS" panose="030F0702030302020204" pitchFamily="66" charset="0"/>
              </a:rPr>
              <a:t>explain</a:t>
            </a:r>
            <a:r>
              <a:rPr lang="en-GB" sz="1200" b="1" dirty="0">
                <a:solidFill>
                  <a:srgbClr val="FF0000"/>
                </a:solidFill>
                <a:latin typeface="Comic Sans MS" panose="030F0702030302020204" pitchFamily="66" charset="0"/>
              </a:rPr>
              <a:t> </a:t>
            </a:r>
            <a:r>
              <a:rPr lang="en-GB" sz="1200" b="1" dirty="0">
                <a:solidFill>
                  <a:srgbClr val="000000"/>
                </a:solidFill>
                <a:latin typeface="Comic Sans MS" panose="030F0702030302020204" pitchFamily="66" charset="0"/>
              </a:rPr>
              <a:t>why people migrated to England.</a:t>
            </a:r>
            <a:r>
              <a:rPr lang="en-GB" sz="1200" dirty="0">
                <a:latin typeface="Comic Sans MS" panose="030F0702030302020204" pitchFamily="66" charset="0"/>
              </a:rPr>
              <a:t>​</a:t>
            </a:r>
            <a:br>
              <a:rPr lang="en-GB" sz="1200" dirty="0">
                <a:latin typeface="Comic Sans MS" panose="030F0702030302020204" pitchFamily="66" charset="0"/>
              </a:rPr>
            </a:br>
            <a:r>
              <a:rPr lang="en-GB" sz="1200" dirty="0">
                <a:latin typeface="Comic Sans MS" panose="030F0702030302020204" pitchFamily="66" charset="0"/>
              </a:rPr>
              <a:t>​</a:t>
            </a:r>
          </a:p>
          <a:p>
            <a:pPr fontAlgn="base">
              <a:lnSpc>
                <a:spcPct val="150000"/>
              </a:lnSpc>
            </a:pPr>
            <a:r>
              <a:rPr lang="en-GB" sz="1200" b="1" dirty="0">
                <a:solidFill>
                  <a:srgbClr val="000000"/>
                </a:solidFill>
                <a:latin typeface="Comic Sans MS" panose="030F0702030302020204" pitchFamily="66" charset="0"/>
              </a:rPr>
              <a:t>KPI 3: I can </a:t>
            </a:r>
            <a:r>
              <a:rPr lang="en-GB" sz="1200" b="1" dirty="0">
                <a:solidFill>
                  <a:srgbClr val="C00000"/>
                </a:solidFill>
                <a:latin typeface="Comic Sans MS" panose="030F0702030302020204" pitchFamily="66" charset="0"/>
              </a:rPr>
              <a:t>evaluate</a:t>
            </a:r>
            <a:r>
              <a:rPr lang="en-GB" sz="1200" b="1" dirty="0">
                <a:solidFill>
                  <a:srgbClr val="FF0000"/>
                </a:solidFill>
                <a:latin typeface="Comic Sans MS" panose="030F0702030302020204" pitchFamily="66" charset="0"/>
              </a:rPr>
              <a:t> </a:t>
            </a:r>
            <a:r>
              <a:rPr lang="en-GB" sz="1200" b="1" dirty="0">
                <a:solidFill>
                  <a:srgbClr val="000000"/>
                </a:solidFill>
                <a:latin typeface="Comic Sans MS" panose="030F0702030302020204" pitchFamily="66" charset="0"/>
              </a:rPr>
              <a:t>how different migrant groups impacted England.</a:t>
            </a:r>
            <a:endParaRPr lang="en-US" sz="1200" dirty="0">
              <a:latin typeface="Comic Sans MS" panose="030F0702030302020204" pitchFamily="66"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367823073"/>
              </p:ext>
            </p:extLst>
          </p:nvPr>
        </p:nvGraphicFramePr>
        <p:xfrm>
          <a:off x="212725" y="987391"/>
          <a:ext cx="3908842" cy="4077729"/>
        </p:xfrm>
        <a:graphic>
          <a:graphicData uri="http://schemas.openxmlformats.org/drawingml/2006/table">
            <a:tbl>
              <a:tblPr firstRow="1" firstCol="1" bandRow="1">
                <a:tableStyleId>{5C22544A-7EE6-4342-B048-85BDC9FD1C3A}</a:tableStyleId>
              </a:tblPr>
              <a:tblGrid>
                <a:gridCol w="1165431">
                  <a:extLst>
                    <a:ext uri="{9D8B030D-6E8A-4147-A177-3AD203B41FA5}">
                      <a16:colId xmlns:a16="http://schemas.microsoft.com/office/drawing/2014/main" val="1420197802"/>
                    </a:ext>
                  </a:extLst>
                </a:gridCol>
                <a:gridCol w="2743411">
                  <a:extLst>
                    <a:ext uri="{9D8B030D-6E8A-4147-A177-3AD203B41FA5}">
                      <a16:colId xmlns:a16="http://schemas.microsoft.com/office/drawing/2014/main" val="163729929"/>
                    </a:ext>
                  </a:extLst>
                </a:gridCol>
              </a:tblGrid>
              <a:tr h="257478">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285271">
                <a:tc>
                  <a:txBody>
                    <a:bodyPr/>
                    <a:lstStyle/>
                    <a:p>
                      <a:pPr algn="ctr">
                        <a:spcAft>
                          <a:spcPts val="0"/>
                        </a:spcAft>
                      </a:pPr>
                      <a:r>
                        <a:rPr lang="en-GB" sz="1200" kern="1200" dirty="0">
                          <a:solidFill>
                            <a:schemeClr val="dk1"/>
                          </a:solidFill>
                          <a:effectLst/>
                          <a:latin typeface="+mn-lt"/>
                          <a:ea typeface="+mn-ea"/>
                          <a:cs typeface="+mn-cs"/>
                        </a:rPr>
                        <a:t>Chronology</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a:t>
                      </a:r>
                      <a:r>
                        <a:rPr lang="en-GB"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time order</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282300">
                <a:tc>
                  <a:txBody>
                    <a:bodyPr/>
                    <a:lstStyle/>
                    <a:p>
                      <a:pPr algn="ctr">
                        <a:spcAft>
                          <a:spcPts val="0"/>
                        </a:spcAft>
                      </a:pPr>
                      <a:r>
                        <a:rPr lang="en-GB" sz="1200" kern="1200" dirty="0">
                          <a:solidFill>
                            <a:schemeClr val="dk1"/>
                          </a:solidFill>
                          <a:effectLst/>
                          <a:latin typeface="+mn-lt"/>
                          <a:ea typeface="+mn-ea"/>
                          <a:cs typeface="+mn-cs"/>
                        </a:rPr>
                        <a:t>Source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Evidence from the time period.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3898721"/>
                  </a:ext>
                </a:extLst>
              </a:tr>
              <a:tr h="520429">
                <a:tc>
                  <a:txBody>
                    <a:bodyPr/>
                    <a:lstStyle/>
                    <a:p>
                      <a:pPr algn="ctr">
                        <a:spcAft>
                          <a:spcPts val="0"/>
                        </a:spcAft>
                      </a:pPr>
                      <a:r>
                        <a:rPr lang="en-GB" sz="1200" kern="1200" dirty="0">
                          <a:solidFill>
                            <a:schemeClr val="dk1"/>
                          </a:solidFill>
                          <a:effectLst/>
                          <a:latin typeface="+mn-lt"/>
                          <a:ea typeface="+mn-ea"/>
                          <a:cs typeface="+mn-cs"/>
                        </a:rPr>
                        <a:t>Invasion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Another country taking over land</a:t>
                      </a:r>
                      <a:r>
                        <a:rPr lang="en-GB"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8930316"/>
                  </a:ext>
                </a:extLst>
              </a:tr>
              <a:tr h="520429">
                <a:tc>
                  <a:txBody>
                    <a:bodyPr/>
                    <a:lstStyle/>
                    <a:p>
                      <a:pPr algn="ctr">
                        <a:spcAft>
                          <a:spcPts val="0"/>
                        </a:spcAft>
                      </a:pPr>
                      <a:r>
                        <a:rPr lang="en-GB" sz="1200" kern="1200" dirty="0">
                          <a:solidFill>
                            <a:schemeClr val="dk1"/>
                          </a:solidFill>
                          <a:effectLst/>
                          <a:latin typeface="+mn-lt"/>
                          <a:ea typeface="+mn-ea"/>
                          <a:cs typeface="+mn-cs"/>
                        </a:rPr>
                        <a:t>Migration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Movement from one place to another.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0420035"/>
                  </a:ext>
                </a:extLst>
              </a:tr>
              <a:tr h="5204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Infrastructure</a:t>
                      </a:r>
                    </a:p>
                    <a:p>
                      <a:pPr algn="ctr">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Roads, buildings and towns that build up a society.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94625487"/>
                  </a:ext>
                </a:extLst>
              </a:tr>
              <a:tr h="260214">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Agriculture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b="0" i="0" kern="1200" dirty="0">
                          <a:solidFill>
                            <a:schemeClr val="dk1"/>
                          </a:solidFill>
                          <a:effectLst/>
                          <a:latin typeface="+mn-lt"/>
                          <a:ea typeface="+mn-ea"/>
                          <a:cs typeface="+mn-cs"/>
                        </a:rPr>
                        <a:t>Farming to grow food</a:t>
                      </a:r>
                      <a:r>
                        <a:rPr lang="en-GB" sz="1200" b="0" i="0" kern="1200" baseline="0" dirty="0">
                          <a:solidFill>
                            <a:schemeClr val="dk1"/>
                          </a:solidFill>
                          <a:effectLst/>
                          <a:latin typeface="+mn-lt"/>
                          <a:ea typeface="+mn-ea"/>
                          <a:cs typeface="+mn-cs"/>
                        </a:rPr>
                        <a:t>.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9706165"/>
                  </a:ext>
                </a:extLst>
              </a:tr>
              <a:tr h="520429">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Significant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Important /</a:t>
                      </a:r>
                      <a:r>
                        <a:rPr lang="en-GB" sz="12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biggest / most to blame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91075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 / CE</a:t>
                      </a:r>
                      <a:b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BC / BCE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kern="1200" dirty="0">
                          <a:solidFill>
                            <a:schemeClr val="dk1"/>
                          </a:solidFill>
                          <a:effectLst/>
                          <a:latin typeface="+mn-lt"/>
                          <a:ea typeface="+mn-ea"/>
                          <a:cs typeface="+mn-cs"/>
                        </a:rPr>
                        <a:t>AD – Anno Domini.</a:t>
                      </a:r>
                      <a:r>
                        <a:rPr lang="en-GB" sz="1200" kern="1200" baseline="0" dirty="0">
                          <a:solidFill>
                            <a:schemeClr val="dk1"/>
                          </a:solidFill>
                          <a:effectLst/>
                          <a:latin typeface="+mn-lt"/>
                          <a:ea typeface="+mn-ea"/>
                          <a:cs typeface="+mn-cs"/>
                        </a:rPr>
                        <a:t> CE – Common Era</a:t>
                      </a:r>
                      <a:br>
                        <a:rPr lang="en-GB" sz="1200" kern="1200" baseline="0" dirty="0">
                          <a:solidFill>
                            <a:schemeClr val="dk1"/>
                          </a:solidFill>
                          <a:effectLst/>
                          <a:latin typeface="+mn-lt"/>
                          <a:ea typeface="+mn-ea"/>
                          <a:cs typeface="+mn-cs"/>
                        </a:rPr>
                      </a:br>
                      <a:r>
                        <a:rPr lang="en-GB" sz="1200" kern="1200" baseline="0" dirty="0">
                          <a:solidFill>
                            <a:schemeClr val="dk1"/>
                          </a:solidFill>
                          <a:effectLst/>
                          <a:latin typeface="+mn-lt"/>
                          <a:ea typeface="+mn-ea"/>
                          <a:cs typeface="+mn-cs"/>
                        </a:rPr>
                        <a:t>BC – Before Christ. BCE – Before Common Era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bl>
          </a:graphicData>
        </a:graphic>
      </p:graphicFrame>
      <p:sp>
        <p:nvSpPr>
          <p:cNvPr id="5" name="Rectangle 4"/>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8" name="Rectangle 7"/>
          <p:cNvSpPr/>
          <p:nvPr/>
        </p:nvSpPr>
        <p:spPr>
          <a:xfrm>
            <a:off x="5977217" y="3244334"/>
            <a:ext cx="237566" cy="369332"/>
          </a:xfrm>
          <a:prstGeom prst="rect">
            <a:avLst/>
          </a:prstGeom>
        </p:spPr>
        <p:txBody>
          <a:bodyPr wrap="none">
            <a:spAutoFit/>
          </a:bodyPr>
          <a:lstStyle/>
          <a:p>
            <a:r>
              <a:rPr lang="en-GB" dirty="0"/>
              <a:t> </a:t>
            </a:r>
          </a:p>
        </p:txBody>
      </p:sp>
      <p:sp>
        <p:nvSpPr>
          <p:cNvPr id="9" name="Rectangle 8"/>
          <p:cNvSpPr/>
          <p:nvPr/>
        </p:nvSpPr>
        <p:spPr>
          <a:xfrm>
            <a:off x="148030" y="5513008"/>
            <a:ext cx="3429033" cy="1107996"/>
          </a:xfrm>
          <a:prstGeom prst="rect">
            <a:avLst/>
          </a:prstGeom>
        </p:spPr>
        <p:txBody>
          <a:bodyPr wrap="square">
            <a:spAutoFit/>
          </a:bodyPr>
          <a:lstStyle/>
          <a:p>
            <a:pPr fontAlgn="base"/>
            <a:r>
              <a:rPr lang="en-GB" sz="1600" b="1" dirty="0">
                <a:solidFill>
                  <a:srgbClr val="000000"/>
                </a:solidFill>
                <a:latin typeface="Calibri" panose="020F0502020204030204" pitchFamily="34" charset="0"/>
              </a:rPr>
              <a:t>Anglo-Saxon Chronicles:</a:t>
            </a:r>
            <a:endParaRPr lang="en-GB" sz="1600" dirty="0">
              <a:solidFill>
                <a:srgbClr val="000000"/>
              </a:solidFill>
              <a:latin typeface="Segoe UI" panose="020B0502040204020203" pitchFamily="34" charset="0"/>
            </a:endParaRPr>
          </a:p>
          <a:p>
            <a:pPr fontAlgn="base"/>
            <a:r>
              <a:rPr lang="en-US" sz="1600" dirty="0">
                <a:solidFill>
                  <a:srgbClr val="000000"/>
                </a:solidFill>
                <a:latin typeface="Calibri" panose="020F0502020204030204" pitchFamily="34" charset="0"/>
              </a:rPr>
              <a:t>"</a:t>
            </a:r>
            <a:r>
              <a:rPr lang="en-GB" sz="1600" i="1" dirty="0"/>
              <a:t>the harrowing inroads of heathen men destroyed the church of God in Lindisfarne by robbery and slaughter</a:t>
            </a:r>
            <a:r>
              <a:rPr lang="en-US" sz="1600" dirty="0">
                <a:solidFill>
                  <a:srgbClr val="000000"/>
                </a:solidFill>
                <a:latin typeface="Calibri" panose="020F0502020204030204" pitchFamily="34" charset="0"/>
              </a:rPr>
              <a:t>."</a:t>
            </a:r>
            <a:r>
              <a:rPr lang="en-GB" dirty="0">
                <a:solidFill>
                  <a:srgbClr val="000000"/>
                </a:solidFill>
                <a:latin typeface="Calibri" panose="020F0502020204030204" pitchFamily="34" charset="0"/>
              </a:rPr>
              <a:t>​</a:t>
            </a:r>
            <a:endParaRPr lang="en-GB" b="0" i="0" dirty="0">
              <a:solidFill>
                <a:srgbClr val="000000"/>
              </a:solidFill>
              <a:effectLst/>
              <a:latin typeface="Segoe UI" panose="020B0502040204020203" pitchFamily="34" charset="0"/>
            </a:endParaRPr>
          </a:p>
        </p:txBody>
      </p:sp>
      <p:sp>
        <p:nvSpPr>
          <p:cNvPr id="12" name="Rectangle 11"/>
          <p:cNvSpPr/>
          <p:nvPr/>
        </p:nvSpPr>
        <p:spPr>
          <a:xfrm>
            <a:off x="148031" y="5155341"/>
            <a:ext cx="1741182" cy="369332"/>
          </a:xfrm>
          <a:prstGeom prst="rect">
            <a:avLst/>
          </a:prstGeom>
        </p:spPr>
        <p:txBody>
          <a:bodyPr wrap="none">
            <a:spAutoFit/>
          </a:bodyPr>
          <a:lstStyle/>
          <a:p>
            <a:r>
              <a:rPr lang="en-GB" dirty="0">
                <a:solidFill>
                  <a:srgbClr val="000000"/>
                </a:solidFill>
                <a:latin typeface="Castellar" panose="020A0402060406010301" pitchFamily="18" charset="0"/>
              </a:rPr>
              <a:t>Key Quote:</a:t>
            </a:r>
            <a:endParaRPr lang="en-GB" dirty="0"/>
          </a:p>
        </p:txBody>
      </p:sp>
      <p:pic>
        <p:nvPicPr>
          <p:cNvPr id="13" name="Picture 12"/>
          <p:cNvPicPr>
            <a:picLocks noChangeAspect="1"/>
          </p:cNvPicPr>
          <p:nvPr/>
        </p:nvPicPr>
        <p:blipFill>
          <a:blip r:embed="rId3"/>
          <a:stretch>
            <a:fillRect/>
          </a:stretch>
        </p:blipFill>
        <p:spPr>
          <a:xfrm>
            <a:off x="3398453" y="5108388"/>
            <a:ext cx="3545914" cy="1692583"/>
          </a:xfrm>
          <a:prstGeom prst="rect">
            <a:avLst/>
          </a:prstGeom>
        </p:spPr>
      </p:pic>
      <p:sp>
        <p:nvSpPr>
          <p:cNvPr id="20" name="AutoShape 2" descr="https://ukc-powerpoint.officeapps.live.com/pods/GetClipboardImage.ashx?Id=0b8cc1c2-ced6-437c-b4db-2e22b51b908e&amp;DC=GUK5&amp;pkey=716ac7d9-1d79-4928-aebb-da8d4fab1eea&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id="{8774E3C0-D30C-0FAE-7C50-B6D0BFA2CDEF}"/>
              </a:ext>
            </a:extLst>
          </p:cNvPr>
          <p:cNvSpPr txBox="1"/>
          <p:nvPr/>
        </p:nvSpPr>
        <p:spPr>
          <a:xfrm>
            <a:off x="4187754" y="948389"/>
            <a:ext cx="2630484" cy="3934603"/>
          </a:xfrm>
          <a:prstGeom prst="rect">
            <a:avLst/>
          </a:prstGeom>
          <a:solidFill>
            <a:schemeClr val="accent2">
              <a:lumMod val="20000"/>
              <a:lumOff val="80000"/>
            </a:schemeClr>
          </a:solidFill>
          <a:ln w="19050">
            <a:solidFill>
              <a:schemeClr val="tx1"/>
            </a:solidFill>
          </a:ln>
        </p:spPr>
        <p:txBody>
          <a:bodyPr wrap="square" rtlCol="0">
            <a:spAutoFit/>
          </a:bodyPr>
          <a:lstStyle/>
          <a:p>
            <a:pPr>
              <a:lnSpc>
                <a:spcPct val="150000"/>
              </a:lnSpc>
            </a:pPr>
            <a:r>
              <a:rPr lang="en-GB" sz="1400" b="1" i="1" dirty="0">
                <a:latin typeface="Comic Sans MS" panose="030F0702030302020204" pitchFamily="66" charset="0"/>
              </a:rPr>
              <a:t>Causes for migration:</a:t>
            </a:r>
          </a:p>
          <a:p>
            <a:pPr marL="285750" indent="-285750">
              <a:lnSpc>
                <a:spcPct val="150000"/>
              </a:lnSpc>
              <a:buFontTx/>
              <a:buChar char="-"/>
            </a:pPr>
            <a:r>
              <a:rPr lang="en-GB" sz="1400" dirty="0">
                <a:latin typeface="Comic Sans MS" panose="030F0702030302020204" pitchFamily="66" charset="0"/>
              </a:rPr>
              <a:t>Sea routes to other countries</a:t>
            </a:r>
          </a:p>
          <a:p>
            <a:pPr marL="285750" indent="-285750">
              <a:lnSpc>
                <a:spcPct val="150000"/>
              </a:lnSpc>
              <a:buFontTx/>
              <a:buChar char="-"/>
            </a:pPr>
            <a:r>
              <a:rPr lang="en-GB" sz="1400" dirty="0">
                <a:latin typeface="Comic Sans MS" panose="030F0702030302020204" pitchFamily="66" charset="0"/>
              </a:rPr>
              <a:t>Natural resources such as tin, silver, honey and wool</a:t>
            </a:r>
          </a:p>
          <a:p>
            <a:pPr marL="285750" indent="-285750">
              <a:lnSpc>
                <a:spcPct val="150000"/>
              </a:lnSpc>
              <a:buFontTx/>
              <a:buChar char="-"/>
            </a:pPr>
            <a:r>
              <a:rPr lang="en-GB" sz="1400" dirty="0">
                <a:latin typeface="Comic Sans MS" panose="030F0702030302020204" pitchFamily="66" charset="0"/>
              </a:rPr>
              <a:t>Gaining power</a:t>
            </a:r>
          </a:p>
          <a:p>
            <a:pPr marL="285750" indent="-285750">
              <a:lnSpc>
                <a:spcPct val="150000"/>
              </a:lnSpc>
              <a:buFontTx/>
              <a:buChar char="-"/>
            </a:pPr>
            <a:r>
              <a:rPr lang="en-GB" sz="1400" dirty="0">
                <a:latin typeface="Comic Sans MS" panose="030F0702030302020204" pitchFamily="66" charset="0"/>
              </a:rPr>
              <a:t>Trade within England for wealth</a:t>
            </a:r>
          </a:p>
          <a:p>
            <a:pPr marL="285750" indent="-285750">
              <a:lnSpc>
                <a:spcPct val="150000"/>
              </a:lnSpc>
              <a:buFontTx/>
              <a:buChar char="-"/>
            </a:pPr>
            <a:r>
              <a:rPr lang="en-GB" sz="1400" dirty="0">
                <a:latin typeface="Comic Sans MS" panose="030F0702030302020204" pitchFamily="66" charset="0"/>
              </a:rPr>
              <a:t>Fertile land to settle and live on</a:t>
            </a:r>
          </a:p>
          <a:p>
            <a:pPr marL="285750" indent="-285750">
              <a:lnSpc>
                <a:spcPct val="150000"/>
              </a:lnSpc>
              <a:buFontTx/>
              <a:buChar char="-"/>
            </a:pPr>
            <a:r>
              <a:rPr lang="en-GB" sz="1400" dirty="0">
                <a:latin typeface="Comic Sans MS" panose="030F0702030302020204" pitchFamily="66" charset="0"/>
              </a:rPr>
              <a:t>Wealth such as gold to steal and sell</a:t>
            </a:r>
          </a:p>
        </p:txBody>
      </p:sp>
      <p:sp>
        <p:nvSpPr>
          <p:cNvPr id="11" name="TextBox 10">
            <a:extLst>
              <a:ext uri="{FF2B5EF4-FFF2-40B4-BE49-F238E27FC236}">
                <a16:creationId xmlns:a16="http://schemas.microsoft.com/office/drawing/2014/main" id="{7D820362-DE68-A73E-08F8-43821B691D6C}"/>
              </a:ext>
            </a:extLst>
          </p:cNvPr>
          <p:cNvSpPr txBox="1"/>
          <p:nvPr/>
        </p:nvSpPr>
        <p:spPr>
          <a:xfrm>
            <a:off x="6859260" y="2402731"/>
            <a:ext cx="2555611" cy="4257769"/>
          </a:xfrm>
          <a:prstGeom prst="rect">
            <a:avLst/>
          </a:prstGeom>
          <a:solidFill>
            <a:schemeClr val="accent2">
              <a:lumMod val="20000"/>
              <a:lumOff val="80000"/>
            </a:schemeClr>
          </a:solidFill>
          <a:ln w="19050">
            <a:solidFill>
              <a:schemeClr val="tx1"/>
            </a:solidFill>
          </a:ln>
        </p:spPr>
        <p:txBody>
          <a:bodyPr wrap="square" rtlCol="0">
            <a:spAutoFit/>
          </a:bodyPr>
          <a:lstStyle/>
          <a:p>
            <a:pPr>
              <a:lnSpc>
                <a:spcPct val="150000"/>
              </a:lnSpc>
            </a:pPr>
            <a:r>
              <a:rPr lang="en-GB" sz="1400" b="1" i="1" dirty="0">
                <a:latin typeface="Comic Sans MS" panose="030F0702030302020204" pitchFamily="66" charset="0"/>
              </a:rPr>
              <a:t>Impact of migration:</a:t>
            </a:r>
          </a:p>
          <a:p>
            <a:pPr marL="285750" indent="-285750">
              <a:lnSpc>
                <a:spcPct val="150000"/>
              </a:lnSpc>
              <a:buFontTx/>
              <a:buChar char="-"/>
            </a:pPr>
            <a:r>
              <a:rPr lang="en-GB" sz="1400" b="1" dirty="0">
                <a:latin typeface="Comic Sans MS" panose="030F0702030302020204" pitchFamily="66" charset="0"/>
              </a:rPr>
              <a:t>New developments: </a:t>
            </a:r>
            <a:r>
              <a:rPr lang="en-GB" sz="1400" dirty="0">
                <a:latin typeface="Comic Sans MS" panose="030F0702030302020204" pitchFamily="66" charset="0"/>
              </a:rPr>
              <a:t>aqueducts, exotic food, towns and cities and ice skates</a:t>
            </a:r>
          </a:p>
          <a:p>
            <a:pPr marL="285750" indent="-285750">
              <a:lnSpc>
                <a:spcPct val="150000"/>
              </a:lnSpc>
              <a:buFontTx/>
              <a:buChar char="-"/>
            </a:pPr>
            <a:r>
              <a:rPr lang="en-GB" sz="1400" b="1" dirty="0">
                <a:latin typeface="Comic Sans MS" panose="030F0702030302020204" pitchFamily="66" charset="0"/>
              </a:rPr>
              <a:t>Economy:</a:t>
            </a:r>
            <a:r>
              <a:rPr lang="en-GB" sz="1400" dirty="0">
                <a:latin typeface="Comic Sans MS" panose="030F0702030302020204" pitchFamily="66" charset="0"/>
              </a:rPr>
              <a:t> more trade within England and using sea routes, markets and towns, a coin mint created</a:t>
            </a:r>
          </a:p>
          <a:p>
            <a:pPr marL="285750" indent="-285750">
              <a:lnSpc>
                <a:spcPct val="150000"/>
              </a:lnSpc>
              <a:buFontTx/>
              <a:buChar char="-"/>
            </a:pPr>
            <a:r>
              <a:rPr lang="en-GB" sz="1400" b="1" dirty="0">
                <a:latin typeface="Comic Sans MS" panose="030F0702030302020204" pitchFamily="66" charset="0"/>
              </a:rPr>
              <a:t>Language:</a:t>
            </a:r>
            <a:r>
              <a:rPr lang="en-GB" sz="1400" dirty="0">
                <a:latin typeface="Comic Sans MS" panose="030F0702030302020204" pitchFamily="66" charset="0"/>
              </a:rPr>
              <a:t> New words such as husband and July</a:t>
            </a:r>
          </a:p>
          <a:p>
            <a:pPr marL="285750" indent="-285750">
              <a:lnSpc>
                <a:spcPct val="150000"/>
              </a:lnSpc>
              <a:buFontTx/>
              <a:buChar char="-"/>
            </a:pPr>
            <a:r>
              <a:rPr lang="en-GB" sz="1400" b="1" dirty="0">
                <a:latin typeface="Comic Sans MS" panose="030F0702030302020204" pitchFamily="66" charset="0"/>
              </a:rPr>
              <a:t>Laws and government</a:t>
            </a:r>
            <a:r>
              <a:rPr lang="en-GB" sz="1400" dirty="0">
                <a:latin typeface="Comic Sans MS" panose="030F0702030302020204" pitchFamily="66" charset="0"/>
              </a:rPr>
              <a:t>.</a:t>
            </a:r>
          </a:p>
        </p:txBody>
      </p:sp>
      <p:sp>
        <p:nvSpPr>
          <p:cNvPr id="16" name="TextBox 15">
            <a:extLst>
              <a:ext uri="{FF2B5EF4-FFF2-40B4-BE49-F238E27FC236}">
                <a16:creationId xmlns:a16="http://schemas.microsoft.com/office/drawing/2014/main" id="{CDDFE6D4-9CD7-E0BC-AAF9-30031D854AFE}"/>
              </a:ext>
            </a:extLst>
          </p:cNvPr>
          <p:cNvSpPr txBox="1"/>
          <p:nvPr/>
        </p:nvSpPr>
        <p:spPr>
          <a:xfrm>
            <a:off x="9464580" y="2402732"/>
            <a:ext cx="2630484" cy="4257769"/>
          </a:xfrm>
          <a:prstGeom prst="rect">
            <a:avLst/>
          </a:prstGeom>
          <a:solidFill>
            <a:schemeClr val="accent2">
              <a:lumMod val="20000"/>
              <a:lumOff val="80000"/>
            </a:schemeClr>
          </a:solidFill>
          <a:ln w="19050">
            <a:solidFill>
              <a:schemeClr val="tx1"/>
            </a:solidFill>
          </a:ln>
        </p:spPr>
        <p:txBody>
          <a:bodyPr wrap="square" rtlCol="0">
            <a:spAutoFit/>
          </a:bodyPr>
          <a:lstStyle/>
          <a:p>
            <a:pPr>
              <a:lnSpc>
                <a:spcPct val="150000"/>
              </a:lnSpc>
            </a:pPr>
            <a:r>
              <a:rPr lang="en-GB" sz="1400" b="1" i="1" dirty="0">
                <a:latin typeface="Comic Sans MS" panose="030F0702030302020204" pitchFamily="66" charset="0"/>
              </a:rPr>
              <a:t>Groups of early migrants:</a:t>
            </a:r>
          </a:p>
          <a:p>
            <a:pPr marL="285750" indent="-285750">
              <a:lnSpc>
                <a:spcPct val="150000"/>
              </a:lnSpc>
              <a:buFontTx/>
              <a:buChar char="-"/>
            </a:pPr>
            <a:r>
              <a:rPr lang="en-GB" sz="1400" b="1" dirty="0">
                <a:latin typeface="Comic Sans MS" panose="030F0702030302020204" pitchFamily="66" charset="0"/>
              </a:rPr>
              <a:t>Romans: </a:t>
            </a:r>
            <a:r>
              <a:rPr lang="en-GB" sz="1400" dirty="0">
                <a:latin typeface="Comic Sans MS" panose="030F0702030302020204" pitchFamily="66" charset="0"/>
              </a:rPr>
              <a:t>A powerful empire began in Rome but spread across Europe and into North Africa.</a:t>
            </a:r>
          </a:p>
          <a:p>
            <a:pPr marL="285750" indent="-285750">
              <a:lnSpc>
                <a:spcPct val="150000"/>
              </a:lnSpc>
              <a:buFontTx/>
              <a:buChar char="-"/>
            </a:pPr>
            <a:r>
              <a:rPr lang="en-GB" sz="1400" b="1" dirty="0">
                <a:latin typeface="Comic Sans MS" panose="030F0702030302020204" pitchFamily="66" charset="0"/>
              </a:rPr>
              <a:t>Saxons:</a:t>
            </a:r>
            <a:r>
              <a:rPr lang="en-GB" sz="1400" dirty="0">
                <a:latin typeface="Comic Sans MS" panose="030F0702030302020204" pitchFamily="66" charset="0"/>
              </a:rPr>
              <a:t> People from modern day Germany who split England into 7 kingdoms.</a:t>
            </a:r>
          </a:p>
          <a:p>
            <a:pPr marL="285750" indent="-285750">
              <a:lnSpc>
                <a:spcPct val="150000"/>
              </a:lnSpc>
              <a:buFontTx/>
              <a:buChar char="-"/>
            </a:pPr>
            <a:r>
              <a:rPr lang="en-GB" sz="1400" b="1" dirty="0">
                <a:latin typeface="Comic Sans MS" panose="030F0702030302020204" pitchFamily="66" charset="0"/>
              </a:rPr>
              <a:t>Vikings: </a:t>
            </a:r>
            <a:r>
              <a:rPr lang="en-GB" sz="1400" dirty="0">
                <a:latin typeface="Comic Sans MS" panose="030F0702030302020204" pitchFamily="66" charset="0"/>
              </a:rPr>
              <a:t>People from Scandinavia who raided and then settled in England.</a:t>
            </a:r>
          </a:p>
        </p:txBody>
      </p:sp>
    </p:spTree>
    <p:extLst>
      <p:ext uri="{BB962C8B-B14F-4D97-AF65-F5344CB8AC3E}">
        <p14:creationId xmlns:p14="http://schemas.microsoft.com/office/powerpoint/2010/main" val="302372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8"/>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1B</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How did life in England change under the Normans?</a:t>
            </a:r>
          </a:p>
        </p:txBody>
      </p:sp>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909093018"/>
              </p:ext>
            </p:extLst>
          </p:nvPr>
        </p:nvGraphicFramePr>
        <p:xfrm>
          <a:off x="196742" y="1012290"/>
          <a:ext cx="3383037" cy="3619912"/>
        </p:xfrm>
        <a:graphic>
          <a:graphicData uri="http://schemas.openxmlformats.org/drawingml/2006/table">
            <a:tbl>
              <a:tblPr firstRow="1" firstCol="1" bandRow="1">
                <a:tableStyleId>{5C22544A-7EE6-4342-B048-85BDC9FD1C3A}</a:tableStyleId>
              </a:tblPr>
              <a:tblGrid>
                <a:gridCol w="1185197">
                  <a:extLst>
                    <a:ext uri="{9D8B030D-6E8A-4147-A177-3AD203B41FA5}">
                      <a16:colId xmlns:a16="http://schemas.microsoft.com/office/drawing/2014/main" val="1420197802"/>
                    </a:ext>
                  </a:extLst>
                </a:gridCol>
                <a:gridCol w="2197840">
                  <a:extLst>
                    <a:ext uri="{9D8B030D-6E8A-4147-A177-3AD203B41FA5}">
                      <a16:colId xmlns:a16="http://schemas.microsoft.com/office/drawing/2014/main" val="163729929"/>
                    </a:ext>
                  </a:extLst>
                </a:gridCol>
              </a:tblGrid>
              <a:tr h="241136">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825">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Feudal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way the Normans organised political society.</a:t>
                      </a:r>
                    </a:p>
                    <a:p>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882768">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Hierarchy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Political society being arranged with the most powerful at the top of the triangle and the least at the bottom.</a:t>
                      </a:r>
                    </a:p>
                    <a:p>
                      <a:pPr>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688215">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Harrying of the North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Destruction of towns and people in the North of England to keep control.</a:t>
                      </a:r>
                    </a:p>
                    <a:p>
                      <a:pPr>
                        <a:spcAft>
                          <a:spcPts val="0"/>
                        </a:spcAft>
                      </a:pP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482273">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Domesday Book</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description of all towns and villages in England.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701943">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Motte &amp; Bailey Castles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Temporary castles made of earth and wood.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grpSp>
        <p:nvGrpSpPr>
          <p:cNvPr id="2" name="Group 1">
            <a:extLst>
              <a:ext uri="{FF2B5EF4-FFF2-40B4-BE49-F238E27FC236}">
                <a16:creationId xmlns:a16="http://schemas.microsoft.com/office/drawing/2014/main" id="{FD615FEC-6B6A-4B66-AF8C-55176FE579F4}"/>
              </a:ext>
            </a:extLst>
          </p:cNvPr>
          <p:cNvGrpSpPr/>
          <p:nvPr/>
        </p:nvGrpSpPr>
        <p:grpSpPr>
          <a:xfrm>
            <a:off x="152529" y="4690566"/>
            <a:ext cx="3513144" cy="2081140"/>
            <a:chOff x="105397" y="5394907"/>
            <a:chExt cx="6716722" cy="1218599"/>
          </a:xfrm>
        </p:grpSpPr>
        <p:sp>
          <p:nvSpPr>
            <p:cNvPr id="8" name="Text Box 12"/>
            <p:cNvSpPr txBox="1">
              <a:spLocks noChangeArrowheads="1"/>
            </p:cNvSpPr>
            <p:nvPr/>
          </p:nvSpPr>
          <p:spPr bwMode="auto">
            <a:xfrm>
              <a:off x="105397" y="5394907"/>
              <a:ext cx="6682689" cy="1218599"/>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sng" strike="noStrike" cap="none" normalizeH="0" baseline="0" dirty="0">
                  <a:ln>
                    <a:noFill/>
                  </a:ln>
                  <a:solidFill>
                    <a:srgbClr val="000000"/>
                  </a:solidFill>
                  <a:effectLst/>
                  <a:latin typeface="Castellar" panose="020A0402060406010301" pitchFamily="18" charset="0"/>
                </a:rPr>
                <a:t>Key Quotes</a:t>
              </a: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11" name="TextBox 10">
              <a:extLst>
                <a:ext uri="{FF2B5EF4-FFF2-40B4-BE49-F238E27FC236}">
                  <a16:creationId xmlns:a16="http://schemas.microsoft.com/office/drawing/2014/main" id="{438048D6-E2E2-4E9C-AF87-3FA743785795}"/>
                </a:ext>
              </a:extLst>
            </p:cNvPr>
            <p:cNvSpPr txBox="1"/>
            <p:nvPr/>
          </p:nvSpPr>
          <p:spPr>
            <a:xfrm>
              <a:off x="147894" y="5515390"/>
              <a:ext cx="6674225" cy="1054268"/>
            </a:xfrm>
            <a:prstGeom prst="rect">
              <a:avLst/>
            </a:prstGeom>
            <a:noFill/>
          </p:spPr>
          <p:txBody>
            <a:bodyPr wrap="square" rtlCol="0">
              <a:spAutoFit/>
            </a:bodyPr>
            <a:lstStyle/>
            <a:p>
              <a:pPr>
                <a:defRPr/>
              </a:pPr>
              <a:r>
                <a:rPr lang="en-GB" sz="1200" i="1" dirty="0">
                  <a:latin typeface="Comic Sans MS" panose="030F0702030302020204" pitchFamily="66" charset="0"/>
                  <a:ea typeface="Calibri" panose="020F0502020204030204" pitchFamily="34" charset="0"/>
                  <a:cs typeface="Times New Roman" panose="02020603050405020304" pitchFamily="18" charset="0"/>
                </a:rPr>
                <a:t>“</a:t>
              </a:r>
              <a:r>
                <a:rPr lang="en-US" sz="1100" i="1" dirty="0">
                  <a:solidFill>
                    <a:srgbClr val="202122"/>
                  </a:solidFill>
                  <a:latin typeface="Comic Sans MS" panose="030F0702030302020204" pitchFamily="66" charset="0"/>
                </a:rPr>
                <a:t>I attacked the English of the Northern Shires like a lion. I ordered their houses and corn, with all their belongings, to be burnt without exception and large herds of cattle and beasts of burden to be destroyed wherever they were found. It was there I took revenge on masses of people by subjecting them to a cruel famine; and by doing so — alas!— I became the murderer of many thousands of that fine race.</a:t>
              </a:r>
            </a:p>
            <a:p>
              <a:pPr>
                <a:defRPr/>
              </a:pPr>
              <a:r>
                <a:rPr lang="en-US" sz="1100" b="1" i="1" dirty="0">
                  <a:solidFill>
                    <a:srgbClr val="202122"/>
                  </a:solidFill>
                  <a:latin typeface="Comic Sans MS" panose="030F0702030302020204" pitchFamily="66" charset="0"/>
                  <a:ea typeface="Calibri" panose="020F0502020204030204" pitchFamily="34" charset="0"/>
                  <a:cs typeface="Times New Roman" panose="02020603050405020304" pitchFamily="18" charset="0"/>
                </a:rPr>
                <a:t>William the Conqueror</a:t>
              </a:r>
              <a:endParaRPr lang="en-GB" sz="1100" b="1" i="1" dirty="0">
                <a:latin typeface="Comic Sans MS" panose="030F0702030302020204" pitchFamily="66" charset="0"/>
                <a:ea typeface="Calibri" panose="020F0502020204030204" pitchFamily="34" charset="0"/>
                <a:cs typeface="Times New Roman" panose="02020603050405020304" pitchFamily="18" charset="0"/>
              </a:endParaRPr>
            </a:p>
          </p:txBody>
        </p:sp>
      </p:grpSp>
      <p:pic>
        <p:nvPicPr>
          <p:cNvPr id="5" name="Picture 4">
            <a:extLst>
              <a:ext uri="{FF2B5EF4-FFF2-40B4-BE49-F238E27FC236}">
                <a16:creationId xmlns:a16="http://schemas.microsoft.com/office/drawing/2014/main" id="{CC1E141D-6986-48CB-9D5E-F01EDC569273}"/>
              </a:ext>
            </a:extLst>
          </p:cNvPr>
          <p:cNvPicPr>
            <a:picLocks noChangeAspect="1"/>
          </p:cNvPicPr>
          <p:nvPr/>
        </p:nvPicPr>
        <p:blipFill rotWithShape="1">
          <a:blip r:embed="rId3"/>
          <a:srcRect l="45606" t="12699" r="13889" b="48527"/>
          <a:stretch/>
        </p:blipFill>
        <p:spPr>
          <a:xfrm>
            <a:off x="6912976" y="40906"/>
            <a:ext cx="5182087" cy="3310124"/>
          </a:xfrm>
          <a:prstGeom prst="rect">
            <a:avLst/>
          </a:prstGeom>
          <a:ln>
            <a:solidFill>
              <a:schemeClr val="tx1"/>
            </a:solidFill>
          </a:ln>
        </p:spPr>
      </p:pic>
      <p:pic>
        <p:nvPicPr>
          <p:cNvPr id="15" name="Picture 14">
            <a:extLst>
              <a:ext uri="{FF2B5EF4-FFF2-40B4-BE49-F238E27FC236}">
                <a16:creationId xmlns:a16="http://schemas.microsoft.com/office/drawing/2014/main" id="{EA7D9446-176B-4D5A-9DC5-23AEB5475679}"/>
              </a:ext>
            </a:extLst>
          </p:cNvPr>
          <p:cNvPicPr>
            <a:picLocks noChangeAspect="1"/>
          </p:cNvPicPr>
          <p:nvPr/>
        </p:nvPicPr>
        <p:blipFill rotWithShape="1">
          <a:blip r:embed="rId3"/>
          <a:srcRect l="9801" t="53140" r="49127" b="12000"/>
          <a:stretch/>
        </p:blipFill>
        <p:spPr>
          <a:xfrm>
            <a:off x="6896049" y="3506971"/>
            <a:ext cx="5199014" cy="3223173"/>
          </a:xfrm>
          <a:prstGeom prst="rect">
            <a:avLst/>
          </a:prstGeom>
          <a:ln>
            <a:solidFill>
              <a:schemeClr val="tx1"/>
            </a:solidFill>
          </a:ln>
        </p:spPr>
      </p:pic>
      <p:sp>
        <p:nvSpPr>
          <p:cNvPr id="3" name="Text Box 12">
            <a:extLst>
              <a:ext uri="{FF2B5EF4-FFF2-40B4-BE49-F238E27FC236}">
                <a16:creationId xmlns:a16="http://schemas.microsoft.com/office/drawing/2014/main" id="{60E7C32D-963A-39C0-A810-548F0FA3A575}"/>
              </a:ext>
            </a:extLst>
          </p:cNvPr>
          <p:cNvSpPr txBox="1">
            <a:spLocks noChangeArrowheads="1"/>
          </p:cNvSpPr>
          <p:nvPr/>
        </p:nvSpPr>
        <p:spPr bwMode="auto">
          <a:xfrm>
            <a:off x="3656892" y="940250"/>
            <a:ext cx="3199844" cy="376399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changes to England under the Normans.</a:t>
            </a:r>
            <a:r>
              <a:rPr lang="en-GB" sz="1400" dirty="0">
                <a:latin typeface="Comic Sans MS" panose="030F0702030302020204" pitchFamily="66" charset="0"/>
              </a:rPr>
              <a:t>​</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how William the conqueror gained control over England.</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how far England changed during the Norman conquest.</a:t>
            </a:r>
            <a:endParaRPr lang="en-US" sz="1400" dirty="0">
              <a:latin typeface="Comic Sans MS" panose="030F0702030302020204" pitchFamily="66" charset="0"/>
            </a:endParaRPr>
          </a:p>
        </p:txBody>
      </p:sp>
      <p:pic>
        <p:nvPicPr>
          <p:cNvPr id="9" name="Picture 8" descr="A group of men holding banners&#10;&#10;AI-generated content may be incorrect.">
            <a:extLst>
              <a:ext uri="{FF2B5EF4-FFF2-40B4-BE49-F238E27FC236}">
                <a16:creationId xmlns:a16="http://schemas.microsoft.com/office/drawing/2014/main" id="{5542A725-A149-9A89-3D34-B239A3D3E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912" y="4735954"/>
            <a:ext cx="3134823" cy="2081140"/>
          </a:xfrm>
          <a:prstGeom prst="rect">
            <a:avLst/>
          </a:prstGeom>
        </p:spPr>
      </p:pic>
    </p:spTree>
    <p:extLst>
      <p:ext uri="{BB962C8B-B14F-4D97-AF65-F5344CB8AC3E}">
        <p14:creationId xmlns:p14="http://schemas.microsoft.com/office/powerpoint/2010/main" val="142745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22E9A-70E7-CE27-1466-F921FBE40354}"/>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79360081-2396-FF59-ADD0-6F2F50D3B076}"/>
              </a:ext>
            </a:extLst>
          </p:cNvPr>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2A</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Why did peasants try to overthrow the king?</a:t>
            </a:r>
          </a:p>
        </p:txBody>
      </p:sp>
      <p:pic>
        <p:nvPicPr>
          <p:cNvPr id="6" name="Picture 2" descr="The Oaks Academy">
            <a:extLst>
              <a:ext uri="{FF2B5EF4-FFF2-40B4-BE49-F238E27FC236}">
                <a16:creationId xmlns:a16="http://schemas.microsoft.com/office/drawing/2014/main" id="{72690521-EA7D-33F2-8B40-00CCD4C09B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2">
            <a:extLst>
              <a:ext uri="{FF2B5EF4-FFF2-40B4-BE49-F238E27FC236}">
                <a16:creationId xmlns:a16="http://schemas.microsoft.com/office/drawing/2014/main" id="{73DD32ED-5351-40F1-887C-E2CFD27565DD}"/>
              </a:ext>
            </a:extLst>
          </p:cNvPr>
          <p:cNvSpPr txBox="1">
            <a:spLocks noChangeArrowheads="1"/>
          </p:cNvSpPr>
          <p:nvPr/>
        </p:nvSpPr>
        <p:spPr bwMode="auto">
          <a:xfrm>
            <a:off x="3656892" y="940250"/>
            <a:ext cx="3199844" cy="376399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events of the Medieval period.</a:t>
            </a:r>
            <a:r>
              <a:rPr lang="en-GB" sz="1400" dirty="0">
                <a:latin typeface="Comic Sans MS" panose="030F0702030302020204" pitchFamily="66" charset="0"/>
              </a:rPr>
              <a:t>​</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what challenges peasants faced in the Medieval period.</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that peasants wanted to overthrow the government.</a:t>
            </a:r>
            <a:endParaRPr lang="en-US" sz="1400" dirty="0">
              <a:latin typeface="Comic Sans MS" panose="030F0702030302020204" pitchFamily="66" charset="0"/>
            </a:endParaRPr>
          </a:p>
        </p:txBody>
      </p:sp>
      <p:graphicFrame>
        <p:nvGraphicFramePr>
          <p:cNvPr id="7" name="Table 6">
            <a:extLst>
              <a:ext uri="{FF2B5EF4-FFF2-40B4-BE49-F238E27FC236}">
                <a16:creationId xmlns:a16="http://schemas.microsoft.com/office/drawing/2014/main" id="{FC9D5BA3-D6B1-E4B4-AF19-C6CDD72E45EA}"/>
              </a:ext>
            </a:extLst>
          </p:cNvPr>
          <p:cNvGraphicFramePr>
            <a:graphicFrameLocks noGrp="1"/>
          </p:cNvGraphicFramePr>
          <p:nvPr>
            <p:extLst>
              <p:ext uri="{D42A27DB-BD31-4B8C-83A1-F6EECF244321}">
                <p14:modId xmlns:p14="http://schemas.microsoft.com/office/powerpoint/2010/main" val="223688696"/>
              </p:ext>
            </p:extLst>
          </p:nvPr>
        </p:nvGraphicFramePr>
        <p:xfrm>
          <a:off x="96937" y="899950"/>
          <a:ext cx="3490916" cy="3740379"/>
        </p:xfrm>
        <a:graphic>
          <a:graphicData uri="http://schemas.openxmlformats.org/drawingml/2006/table">
            <a:tbl>
              <a:tblPr firstRow="1" firstCol="1" bandRow="1">
                <a:tableStyleId>{5C22544A-7EE6-4342-B048-85BDC9FD1C3A}</a:tableStyleId>
              </a:tblPr>
              <a:tblGrid>
                <a:gridCol w="1222991">
                  <a:extLst>
                    <a:ext uri="{9D8B030D-6E8A-4147-A177-3AD203B41FA5}">
                      <a16:colId xmlns:a16="http://schemas.microsoft.com/office/drawing/2014/main" val="1420197802"/>
                    </a:ext>
                  </a:extLst>
                </a:gridCol>
                <a:gridCol w="2267925">
                  <a:extLst>
                    <a:ext uri="{9D8B030D-6E8A-4147-A177-3AD203B41FA5}">
                      <a16:colId xmlns:a16="http://schemas.microsoft.com/office/drawing/2014/main" val="163729929"/>
                    </a:ext>
                  </a:extLst>
                </a:gridCol>
              </a:tblGrid>
              <a:tr h="165842">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97526">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Peasant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Poor people who were given land in exchange for work on the Lord’s land.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63512">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Revolt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violent uprising against the government or leader.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673558">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Open field System</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type of farming where people shared fields.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68067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Murdrum Fine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fine paid by everyone in the village if a Norman was murdered.</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336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Purgatory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place in between heaven and hell.</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r h="707759">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Clergy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Members of the church.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57073851"/>
                  </a:ext>
                </a:extLst>
              </a:tr>
            </a:tbl>
          </a:graphicData>
        </a:graphic>
      </p:graphicFrame>
      <p:sp>
        <p:nvSpPr>
          <p:cNvPr id="10" name="TextBox 9">
            <a:extLst>
              <a:ext uri="{FF2B5EF4-FFF2-40B4-BE49-F238E27FC236}">
                <a16:creationId xmlns:a16="http://schemas.microsoft.com/office/drawing/2014/main" id="{4F73BA1B-EA8B-2C39-29AF-EDBF7AB84AD5}"/>
              </a:ext>
            </a:extLst>
          </p:cNvPr>
          <p:cNvSpPr txBox="1"/>
          <p:nvPr/>
        </p:nvSpPr>
        <p:spPr>
          <a:xfrm>
            <a:off x="96937" y="4735954"/>
            <a:ext cx="3490916" cy="1754326"/>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055B10EF-5805-5353-047E-8A3B832F92CF}"/>
              </a:ext>
            </a:extLst>
          </p:cNvPr>
          <p:cNvSpPr txBox="1"/>
          <p:nvPr/>
        </p:nvSpPr>
        <p:spPr>
          <a:xfrm>
            <a:off x="192761" y="4821299"/>
            <a:ext cx="3414749" cy="1508105"/>
          </a:xfrm>
          <a:prstGeom prst="rect">
            <a:avLst/>
          </a:prstGeom>
          <a:noFill/>
        </p:spPr>
        <p:txBody>
          <a:bodyPr wrap="square" rtlCol="0">
            <a:spAutoFit/>
          </a:bodyPr>
          <a:lstStyle/>
          <a:p>
            <a:pPr lvl="0" algn="ctr" eaLnBrk="0" fontAlgn="base" hangingPunct="0">
              <a:spcBef>
                <a:spcPct val="0"/>
              </a:spcBef>
              <a:spcAft>
                <a:spcPct val="0"/>
              </a:spcAft>
            </a:pPr>
            <a:r>
              <a:rPr lang="en-GB" altLang="en-US" sz="1400" u="sng" dirty="0">
                <a:solidFill>
                  <a:srgbClr val="000000"/>
                </a:solidFill>
                <a:latin typeface="Castellar" panose="020A0402060406010301" pitchFamily="18" charset="0"/>
              </a:rPr>
              <a:t>Key Quotes</a:t>
            </a:r>
            <a:endParaRPr lang="en-GB" altLang="en-US" sz="1400" dirty="0">
              <a:solidFill>
                <a:srgbClr val="000000"/>
              </a:solidFill>
              <a:latin typeface="Calibri" panose="020F0502020204030204" pitchFamily="34" charset="0"/>
            </a:endParaRPr>
          </a:p>
          <a:p>
            <a:endParaRPr lang="en-US" sz="1300" i="1" dirty="0">
              <a:solidFill>
                <a:srgbClr val="333333"/>
              </a:solidFill>
              <a:latin typeface="Arial" panose="020B0604020202020204" pitchFamily="34" charset="0"/>
              <a:cs typeface="Arial" panose="020B0604020202020204" pitchFamily="34" charset="0"/>
            </a:endParaRPr>
          </a:p>
          <a:p>
            <a:r>
              <a:rPr lang="en-US" sz="1300" i="1" dirty="0">
                <a:solidFill>
                  <a:srgbClr val="333333"/>
                </a:solidFill>
                <a:latin typeface="Arial" panose="020B0604020202020204" pitchFamily="34" charset="0"/>
                <a:cs typeface="Arial" panose="020B0604020202020204" pitchFamily="34" charset="0"/>
              </a:rPr>
              <a:t>“Farming is a profession of hope. </a:t>
            </a:r>
            <a:r>
              <a:rPr lang="en-US" sz="1300" dirty="0">
                <a:solidFill>
                  <a:srgbClr val="333333"/>
                </a:solidFill>
                <a:latin typeface="Arial" panose="020B0604020202020204" pitchFamily="34" charset="0"/>
                <a:cs typeface="Arial" panose="020B0604020202020204" pitchFamily="34" charset="0"/>
              </a:rPr>
              <a:t>Every year the spring comes. And every year we plant those crops and try again. Every. Single. Year.”</a:t>
            </a:r>
            <a:r>
              <a:rPr lang="en-US" sz="1300" i="1" dirty="0">
                <a:solidFill>
                  <a:srgbClr val="333333"/>
                </a:solidFill>
                <a:latin typeface="Arial" panose="020B0604020202020204" pitchFamily="34" charset="0"/>
                <a:cs typeface="Arial" panose="020B0604020202020204" pitchFamily="34" charset="0"/>
              </a:rPr>
              <a:t> </a:t>
            </a:r>
          </a:p>
          <a:p>
            <a:r>
              <a:rPr lang="en-US" sz="1300" i="1" dirty="0">
                <a:solidFill>
                  <a:srgbClr val="333333"/>
                </a:solidFill>
                <a:latin typeface="Arial" panose="020B0604020202020204" pitchFamily="34" charset="0"/>
                <a:cs typeface="Arial" panose="020B0604020202020204" pitchFamily="34" charset="0"/>
              </a:rPr>
              <a:t>Brett Brian</a:t>
            </a:r>
            <a:endParaRPr lang="en-US" sz="1300" dirty="0">
              <a:solidFill>
                <a:srgbClr val="333333"/>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A2887088-88AA-59C2-52DF-D9B282B460CA}"/>
              </a:ext>
            </a:extLst>
          </p:cNvPr>
          <p:cNvPicPr>
            <a:picLocks noChangeAspect="1"/>
          </p:cNvPicPr>
          <p:nvPr/>
        </p:nvPicPr>
        <p:blipFill rotWithShape="1">
          <a:blip r:embed="rId3"/>
          <a:srcRect l="50992" t="23428" r="7103" b="8762"/>
          <a:stretch/>
        </p:blipFill>
        <p:spPr>
          <a:xfrm>
            <a:off x="6952559" y="79288"/>
            <a:ext cx="5142504" cy="6516065"/>
          </a:xfrm>
          <a:prstGeom prst="rect">
            <a:avLst/>
          </a:prstGeom>
        </p:spPr>
      </p:pic>
      <p:pic>
        <p:nvPicPr>
          <p:cNvPr id="17" name="Picture 16" descr="A close-up of a painting&#10;&#10;AI-generated content may be incorrect.">
            <a:extLst>
              <a:ext uri="{FF2B5EF4-FFF2-40B4-BE49-F238E27FC236}">
                <a16:creationId xmlns:a16="http://schemas.microsoft.com/office/drawing/2014/main" id="{0E6EAD57-82DF-4B14-79C6-D618FD3E3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6892" y="4807123"/>
            <a:ext cx="3199843" cy="1683157"/>
          </a:xfrm>
          <a:prstGeom prst="rect">
            <a:avLst/>
          </a:prstGeom>
        </p:spPr>
      </p:pic>
    </p:spTree>
    <p:extLst>
      <p:ext uri="{BB962C8B-B14F-4D97-AF65-F5344CB8AC3E}">
        <p14:creationId xmlns:p14="http://schemas.microsoft.com/office/powerpoint/2010/main" val="387156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C2B8E-870C-4035-B597-2A4EC742BFE6}"/>
            </a:ext>
          </a:extLst>
        </p:cNvPr>
        <p:cNvGrpSpPr/>
        <p:nvPr/>
      </p:nvGrpSpPr>
      <p:grpSpPr>
        <a:xfrm>
          <a:off x="0" y="0"/>
          <a:ext cx="0" cy="0"/>
          <a:chOff x="0" y="0"/>
          <a:chExt cx="0" cy="0"/>
        </a:xfrm>
      </p:grpSpPr>
      <p:sp>
        <p:nvSpPr>
          <p:cNvPr id="4" name="Text Box 18">
            <a:extLst>
              <a:ext uri="{FF2B5EF4-FFF2-40B4-BE49-F238E27FC236}">
                <a16:creationId xmlns:a16="http://schemas.microsoft.com/office/drawing/2014/main" id="{ADB9FCC5-410C-8848-3504-55E1B9B2C286}"/>
              </a:ext>
            </a:extLst>
          </p:cNvPr>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2B</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Why did Henry VIII change England’s religion?</a:t>
            </a:r>
          </a:p>
        </p:txBody>
      </p:sp>
      <p:pic>
        <p:nvPicPr>
          <p:cNvPr id="6" name="Picture 2" descr="The Oaks Academy">
            <a:extLst>
              <a:ext uri="{FF2B5EF4-FFF2-40B4-BE49-F238E27FC236}">
                <a16:creationId xmlns:a16="http://schemas.microsoft.com/office/drawing/2014/main" id="{384C3B33-354F-18D7-8870-883637532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2">
            <a:extLst>
              <a:ext uri="{FF2B5EF4-FFF2-40B4-BE49-F238E27FC236}">
                <a16:creationId xmlns:a16="http://schemas.microsoft.com/office/drawing/2014/main" id="{A7787725-1B58-12C8-2B08-109911584309}"/>
              </a:ext>
            </a:extLst>
          </p:cNvPr>
          <p:cNvSpPr txBox="1">
            <a:spLocks noChangeArrowheads="1"/>
          </p:cNvSpPr>
          <p:nvPr/>
        </p:nvSpPr>
        <p:spPr bwMode="auto">
          <a:xfrm>
            <a:off x="3656892" y="940250"/>
            <a:ext cx="3199844" cy="376399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events of the Tudor reign.</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why Henry VIII changed England’s religion.</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significance of the English Reformation.</a:t>
            </a:r>
            <a:endParaRPr lang="en-US" sz="1400" dirty="0">
              <a:latin typeface="Comic Sans MS" panose="030F0702030302020204" pitchFamily="66" charset="0"/>
            </a:endParaRPr>
          </a:p>
        </p:txBody>
      </p:sp>
      <p:sp>
        <p:nvSpPr>
          <p:cNvPr id="10" name="TextBox 9">
            <a:extLst>
              <a:ext uri="{FF2B5EF4-FFF2-40B4-BE49-F238E27FC236}">
                <a16:creationId xmlns:a16="http://schemas.microsoft.com/office/drawing/2014/main" id="{A444AB14-1F91-D527-04F1-D820CD8F6CA2}"/>
              </a:ext>
            </a:extLst>
          </p:cNvPr>
          <p:cNvSpPr txBox="1"/>
          <p:nvPr/>
        </p:nvSpPr>
        <p:spPr>
          <a:xfrm>
            <a:off x="96937" y="4735954"/>
            <a:ext cx="3490916" cy="1754326"/>
          </a:xfrm>
          <a:prstGeom prst="rect">
            <a:avLst/>
          </a:prstGeom>
          <a:noFill/>
          <a:ln>
            <a:solidFill>
              <a:schemeClr val="tx1"/>
            </a:solidFill>
          </a:ln>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sp>
        <p:nvSpPr>
          <p:cNvPr id="12" name="TextBox 11">
            <a:extLst>
              <a:ext uri="{FF2B5EF4-FFF2-40B4-BE49-F238E27FC236}">
                <a16:creationId xmlns:a16="http://schemas.microsoft.com/office/drawing/2014/main" id="{270D457A-152E-61EC-1014-BD007A02E512}"/>
              </a:ext>
            </a:extLst>
          </p:cNvPr>
          <p:cNvSpPr txBox="1"/>
          <p:nvPr/>
        </p:nvSpPr>
        <p:spPr>
          <a:xfrm>
            <a:off x="242473" y="4854343"/>
            <a:ext cx="3199844" cy="1369606"/>
          </a:xfrm>
          <a:prstGeom prst="rect">
            <a:avLst/>
          </a:prstGeom>
          <a:noFill/>
        </p:spPr>
        <p:txBody>
          <a:bodyPr wrap="square" rtlCol="0">
            <a:spAutoFit/>
          </a:bodyPr>
          <a:lstStyle/>
          <a:p>
            <a:pPr lvl="0" algn="ctr" eaLnBrk="0" fontAlgn="base" hangingPunct="0">
              <a:spcBef>
                <a:spcPct val="0"/>
              </a:spcBef>
              <a:spcAft>
                <a:spcPct val="0"/>
              </a:spcAft>
            </a:pPr>
            <a:r>
              <a:rPr lang="en-GB" altLang="en-US" sz="1400" u="sng" dirty="0">
                <a:solidFill>
                  <a:srgbClr val="000000"/>
                </a:solidFill>
                <a:latin typeface="Castellar" panose="020A0402060406010301" pitchFamily="18" charset="0"/>
              </a:rPr>
              <a:t>Key Quotes</a:t>
            </a:r>
            <a:endParaRPr lang="en-GB" altLang="en-US" sz="1400" dirty="0">
              <a:solidFill>
                <a:srgbClr val="000000"/>
              </a:solidFill>
              <a:latin typeface="Calibri" panose="020F0502020204030204" pitchFamily="34" charset="0"/>
            </a:endParaRPr>
          </a:p>
          <a:p>
            <a:endParaRPr lang="en-US" sz="1300" i="1" dirty="0">
              <a:solidFill>
                <a:srgbClr val="333333"/>
              </a:solidFill>
              <a:latin typeface="Arial" panose="020B0604020202020204" pitchFamily="34" charset="0"/>
              <a:cs typeface="Arial" panose="020B0604020202020204" pitchFamily="34" charset="0"/>
            </a:endParaRPr>
          </a:p>
          <a:p>
            <a:r>
              <a:rPr lang="en-US" sz="1400" i="1" dirty="0">
                <a:solidFill>
                  <a:srgbClr val="333333"/>
                </a:solidFill>
                <a:latin typeface="Arial" panose="020B0604020202020204" pitchFamily="34" charset="0"/>
                <a:cs typeface="Arial" panose="020B0604020202020204" pitchFamily="34" charset="0"/>
              </a:rPr>
              <a:t>“</a:t>
            </a:r>
            <a:r>
              <a:rPr lang="en-GB" sz="1400" i="1" dirty="0">
                <a:latin typeface="Arial" panose="020B0604020202020204" pitchFamily="34" charset="0"/>
                <a:cs typeface="Arial" panose="020B0604020202020204" pitchFamily="34" charset="0"/>
              </a:rPr>
              <a:t>It is not unusual among us to see men who had spoken badly against King Henry to be hunted down, hung, quartered or beheaded.</a:t>
            </a:r>
            <a:r>
              <a:rPr lang="en-US" sz="1400" i="1" dirty="0">
                <a:solidFill>
                  <a:srgbClr val="333333"/>
                </a:solidFill>
                <a:latin typeface="Arial" panose="020B0604020202020204" pitchFamily="34" charset="0"/>
                <a:cs typeface="Arial" panose="020B0604020202020204" pitchFamily="34" charset="0"/>
              </a:rPr>
              <a:t>.” </a:t>
            </a:r>
          </a:p>
        </p:txBody>
      </p:sp>
      <p:graphicFrame>
        <p:nvGraphicFramePr>
          <p:cNvPr id="2" name="Table 1">
            <a:extLst>
              <a:ext uri="{FF2B5EF4-FFF2-40B4-BE49-F238E27FC236}">
                <a16:creationId xmlns:a16="http://schemas.microsoft.com/office/drawing/2014/main" id="{502FE5ED-EFB0-347C-5314-7069B362194C}"/>
              </a:ext>
            </a:extLst>
          </p:cNvPr>
          <p:cNvGraphicFramePr>
            <a:graphicFrameLocks noGrp="1"/>
          </p:cNvGraphicFramePr>
          <p:nvPr>
            <p:extLst>
              <p:ext uri="{D42A27DB-BD31-4B8C-83A1-F6EECF244321}">
                <p14:modId xmlns:p14="http://schemas.microsoft.com/office/powerpoint/2010/main" val="1393686423"/>
              </p:ext>
            </p:extLst>
          </p:nvPr>
        </p:nvGraphicFramePr>
        <p:xfrm>
          <a:off x="192761" y="910083"/>
          <a:ext cx="3199844" cy="3661762"/>
        </p:xfrm>
        <a:graphic>
          <a:graphicData uri="http://schemas.openxmlformats.org/drawingml/2006/table">
            <a:tbl>
              <a:tblPr firstRow="1" firstCol="1" bandRow="1">
                <a:tableStyleId>{5C22544A-7EE6-4342-B048-85BDC9FD1C3A}</a:tableStyleId>
              </a:tblPr>
              <a:tblGrid>
                <a:gridCol w="1142320">
                  <a:extLst>
                    <a:ext uri="{9D8B030D-6E8A-4147-A177-3AD203B41FA5}">
                      <a16:colId xmlns:a16="http://schemas.microsoft.com/office/drawing/2014/main" val="1420197802"/>
                    </a:ext>
                  </a:extLst>
                </a:gridCol>
                <a:gridCol w="2057524">
                  <a:extLst>
                    <a:ext uri="{9D8B030D-6E8A-4147-A177-3AD203B41FA5}">
                      <a16:colId xmlns:a16="http://schemas.microsoft.com/office/drawing/2014/main" val="163729929"/>
                    </a:ext>
                  </a:extLst>
                </a:gridCol>
              </a:tblGrid>
              <a:tr h="300799">
                <a:tc>
                  <a:txBody>
                    <a:bodyPr/>
                    <a:lstStyle/>
                    <a:p>
                      <a:pPr algn="ctr">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Catholic</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Christian religion set up by the Romans which included most people in Europe. Still led ed by the Pope from Rome today.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Protestant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newer type of Christian religion set up by people who protested against the Catholic Church.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Dissolution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dissolve/break up something.</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Monarch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King or Queen.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Heir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next person in line for the throne.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Tyrant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cruel and oppressive ruler.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pic>
        <p:nvPicPr>
          <p:cNvPr id="5" name="Picture 4">
            <a:extLst>
              <a:ext uri="{FF2B5EF4-FFF2-40B4-BE49-F238E27FC236}">
                <a16:creationId xmlns:a16="http://schemas.microsoft.com/office/drawing/2014/main" id="{2DE2721D-4189-4F06-EAFA-3293372870D9}"/>
              </a:ext>
            </a:extLst>
          </p:cNvPr>
          <p:cNvPicPr>
            <a:picLocks noChangeAspect="1"/>
          </p:cNvPicPr>
          <p:nvPr/>
        </p:nvPicPr>
        <p:blipFill>
          <a:blip r:embed="rId3"/>
          <a:stretch>
            <a:fillRect/>
          </a:stretch>
        </p:blipFill>
        <p:spPr>
          <a:xfrm>
            <a:off x="3683677" y="4807123"/>
            <a:ext cx="3173058" cy="1683157"/>
          </a:xfrm>
          <a:prstGeom prst="rect">
            <a:avLst/>
          </a:prstGeom>
        </p:spPr>
      </p:pic>
      <p:pic>
        <p:nvPicPr>
          <p:cNvPr id="8" name="Picture 7">
            <a:extLst>
              <a:ext uri="{FF2B5EF4-FFF2-40B4-BE49-F238E27FC236}">
                <a16:creationId xmlns:a16="http://schemas.microsoft.com/office/drawing/2014/main" id="{5C66EFDC-2966-2D5C-0756-ECD498B2F047}"/>
              </a:ext>
            </a:extLst>
          </p:cNvPr>
          <p:cNvPicPr>
            <a:picLocks noChangeAspect="1"/>
          </p:cNvPicPr>
          <p:nvPr/>
        </p:nvPicPr>
        <p:blipFill>
          <a:blip r:embed="rId4"/>
          <a:stretch>
            <a:fillRect/>
          </a:stretch>
        </p:blipFill>
        <p:spPr>
          <a:xfrm>
            <a:off x="6955276" y="39934"/>
            <a:ext cx="5125803" cy="3057227"/>
          </a:xfrm>
          <a:prstGeom prst="rect">
            <a:avLst/>
          </a:prstGeom>
        </p:spPr>
      </p:pic>
      <p:pic>
        <p:nvPicPr>
          <p:cNvPr id="9" name="Picture 8">
            <a:extLst>
              <a:ext uri="{FF2B5EF4-FFF2-40B4-BE49-F238E27FC236}">
                <a16:creationId xmlns:a16="http://schemas.microsoft.com/office/drawing/2014/main" id="{CC28AC85-184D-FF08-1A63-D1AB27F2A08A}"/>
              </a:ext>
            </a:extLst>
          </p:cNvPr>
          <p:cNvPicPr>
            <a:picLocks noChangeAspect="1"/>
          </p:cNvPicPr>
          <p:nvPr/>
        </p:nvPicPr>
        <p:blipFill>
          <a:blip r:embed="rId5"/>
          <a:stretch>
            <a:fillRect/>
          </a:stretch>
        </p:blipFill>
        <p:spPr>
          <a:xfrm>
            <a:off x="7003315" y="3138276"/>
            <a:ext cx="5077765" cy="3571875"/>
          </a:xfrm>
          <a:prstGeom prst="rect">
            <a:avLst/>
          </a:prstGeom>
        </p:spPr>
      </p:pic>
    </p:spTree>
    <p:extLst>
      <p:ext uri="{BB962C8B-B14F-4D97-AF65-F5344CB8AC3E}">
        <p14:creationId xmlns:p14="http://schemas.microsoft.com/office/powerpoint/2010/main" val="98586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e Oaks Acade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96935" y="5325155"/>
            <a:ext cx="3375129" cy="1384996"/>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Castellar" panose="020A0402060406010301" pitchFamily="18" charset="0"/>
              </a:rPr>
              <a:t>Key Quotes</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F3EA458B-B244-4BE8-83C1-7851421BC31A}"/>
              </a:ext>
            </a:extLst>
          </p:cNvPr>
          <p:cNvSpPr txBox="1"/>
          <p:nvPr/>
        </p:nvSpPr>
        <p:spPr>
          <a:xfrm>
            <a:off x="192761" y="5390359"/>
            <a:ext cx="3199843" cy="1384995"/>
          </a:xfrm>
          <a:prstGeom prst="rect">
            <a:avLst/>
          </a:prstGeom>
          <a:noFill/>
        </p:spPr>
        <p:txBody>
          <a:bodyPr wrap="square" rtlCol="0">
            <a:spAutoFit/>
          </a:bodyPr>
          <a:lstStyle/>
          <a:p>
            <a:endParaRPr lang="en-GB" sz="1200" u="sng"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“I know I have the body of a weak and feeble woman, but I have the heart and stomach of a king, and of a king of England too.”</a:t>
            </a:r>
          </a:p>
          <a:p>
            <a:endParaRPr lang="en-US" sz="1200" i="1" dirty="0">
              <a:latin typeface="Arial" panose="020B0604020202020204" pitchFamily="34" charset="0"/>
              <a:cs typeface="Arial" panose="020B0604020202020204" pitchFamily="34" charset="0"/>
            </a:endParaRPr>
          </a:p>
          <a:p>
            <a:r>
              <a:rPr lang="en-US" sz="1200" b="1" i="1" dirty="0">
                <a:latin typeface="Arial" panose="020B0604020202020204" pitchFamily="34" charset="0"/>
                <a:cs typeface="Arial" panose="020B0604020202020204" pitchFamily="34" charset="0"/>
              </a:rPr>
              <a:t>Elizabeth I</a:t>
            </a:r>
            <a:endParaRPr lang="en-GB" sz="1200" b="1" i="1" dirty="0">
              <a:latin typeface="Arial" panose="020B0604020202020204" pitchFamily="34" charset="0"/>
              <a:cs typeface="Arial" panose="020B0604020202020204" pitchFamily="34" charset="0"/>
            </a:endParaRPr>
          </a:p>
        </p:txBody>
      </p:sp>
      <p:sp>
        <p:nvSpPr>
          <p:cNvPr id="5" name="Text Box 18">
            <a:extLst>
              <a:ext uri="{FF2B5EF4-FFF2-40B4-BE49-F238E27FC236}">
                <a16:creationId xmlns:a16="http://schemas.microsoft.com/office/drawing/2014/main" id="{B4D9DCDE-52D1-9015-27FA-FB6F5FF05505}"/>
              </a:ext>
            </a:extLst>
          </p:cNvPr>
          <p:cNvSpPr txBox="1">
            <a:spLocks/>
          </p:cNvSpPr>
          <p:nvPr/>
        </p:nvSpPr>
        <p:spPr bwMode="auto">
          <a:xfrm>
            <a:off x="1332239" y="98705"/>
            <a:ext cx="5524496"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3A</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How did conflict between cousins lead to war?</a:t>
            </a:r>
          </a:p>
        </p:txBody>
      </p:sp>
      <p:sp>
        <p:nvSpPr>
          <p:cNvPr id="13" name="Text Box 12">
            <a:extLst>
              <a:ext uri="{FF2B5EF4-FFF2-40B4-BE49-F238E27FC236}">
                <a16:creationId xmlns:a16="http://schemas.microsoft.com/office/drawing/2014/main" id="{436E47E0-85E0-9DC5-BB6B-1E886662AC35}"/>
              </a:ext>
            </a:extLst>
          </p:cNvPr>
          <p:cNvSpPr txBox="1">
            <a:spLocks noChangeArrowheads="1"/>
          </p:cNvSpPr>
          <p:nvPr/>
        </p:nvSpPr>
        <p:spPr bwMode="auto">
          <a:xfrm>
            <a:off x="3472065" y="948846"/>
            <a:ext cx="3384669" cy="366176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different challenges Elizabeth I faced.</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reasons for conflict between Elizabeth I and Mary Queen of Scots.</a:t>
            </a:r>
          </a:p>
          <a:p>
            <a:pPr fontAlgn="base">
              <a:lnSpc>
                <a:spcPct val="150000"/>
              </a:lnSpc>
            </a:pP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importance of the reasons for war between England and Spain.</a:t>
            </a:r>
            <a:endParaRPr lang="en-US" sz="1400" dirty="0">
              <a:latin typeface="Comic Sans MS" panose="030F0702030302020204" pitchFamily="66" charset="0"/>
            </a:endParaRPr>
          </a:p>
        </p:txBody>
      </p:sp>
      <p:graphicFrame>
        <p:nvGraphicFramePr>
          <p:cNvPr id="15" name="Table 14">
            <a:extLst>
              <a:ext uri="{FF2B5EF4-FFF2-40B4-BE49-F238E27FC236}">
                <a16:creationId xmlns:a16="http://schemas.microsoft.com/office/drawing/2014/main" id="{553AA275-3F53-8375-409A-B98F6B01EB5E}"/>
              </a:ext>
            </a:extLst>
          </p:cNvPr>
          <p:cNvGraphicFramePr>
            <a:graphicFrameLocks noGrp="1"/>
          </p:cNvGraphicFramePr>
          <p:nvPr>
            <p:extLst>
              <p:ext uri="{D42A27DB-BD31-4B8C-83A1-F6EECF244321}">
                <p14:modId xmlns:p14="http://schemas.microsoft.com/office/powerpoint/2010/main" val="1628733917"/>
              </p:ext>
            </p:extLst>
          </p:nvPr>
        </p:nvGraphicFramePr>
        <p:xfrm>
          <a:off x="192760" y="960806"/>
          <a:ext cx="3199844" cy="4306116"/>
        </p:xfrm>
        <a:graphic>
          <a:graphicData uri="http://schemas.openxmlformats.org/drawingml/2006/table">
            <a:tbl>
              <a:tblPr firstRow="1" firstCol="1" bandRow="1">
                <a:tableStyleId>{5C22544A-7EE6-4342-B048-85BDC9FD1C3A}</a:tableStyleId>
              </a:tblPr>
              <a:tblGrid>
                <a:gridCol w="1142320">
                  <a:extLst>
                    <a:ext uri="{9D8B030D-6E8A-4147-A177-3AD203B41FA5}">
                      <a16:colId xmlns:a16="http://schemas.microsoft.com/office/drawing/2014/main" val="1420197802"/>
                    </a:ext>
                  </a:extLst>
                </a:gridCol>
                <a:gridCol w="2057524">
                  <a:extLst>
                    <a:ext uri="{9D8B030D-6E8A-4147-A177-3AD203B41FA5}">
                      <a16:colId xmlns:a16="http://schemas.microsoft.com/office/drawing/2014/main" val="163729929"/>
                    </a:ext>
                  </a:extLst>
                </a:gridCol>
              </a:tblGrid>
              <a:tr h="342700">
                <a:tc>
                  <a:txBody>
                    <a:bodyPr/>
                    <a:lstStyle/>
                    <a:p>
                      <a:pPr algn="ctr">
                        <a:lnSpc>
                          <a:spcPct val="150000"/>
                        </a:lnSpc>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Legitimacy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legal right to do something, particular to rule as king/queen.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Compromise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middle ground between two solutions to try and solve an issue.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Heir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person next in line to the throne.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Treason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crime against the country, such as assassination attempts on a monarch.</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Alliance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friendship between two or more countries or groups.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Armada</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Spanish fleet of ships/navy.</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pic>
        <p:nvPicPr>
          <p:cNvPr id="17" name="Picture 16" descr="A diagram of a person in a dress&#10;&#10;AI-generated content may be incorrect.">
            <a:extLst>
              <a:ext uri="{FF2B5EF4-FFF2-40B4-BE49-F238E27FC236}">
                <a16:creationId xmlns:a16="http://schemas.microsoft.com/office/drawing/2014/main" id="{CC49195C-4083-716B-F189-AC416A447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954" y="144664"/>
            <a:ext cx="5035286" cy="3765856"/>
          </a:xfrm>
          <a:prstGeom prst="rect">
            <a:avLst/>
          </a:prstGeom>
        </p:spPr>
      </p:pic>
      <p:pic>
        <p:nvPicPr>
          <p:cNvPr id="19" name="Picture 18" descr="A person and person in clothing&#10;&#10;AI-generated content may be incorrect.">
            <a:extLst>
              <a:ext uri="{FF2B5EF4-FFF2-40B4-BE49-F238E27FC236}">
                <a16:creationId xmlns:a16="http://schemas.microsoft.com/office/drawing/2014/main" id="{AAC75C93-7247-22FA-18F0-3E9F9D58EB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890" y="4722085"/>
            <a:ext cx="4560651" cy="2037210"/>
          </a:xfrm>
          <a:prstGeom prst="rect">
            <a:avLst/>
          </a:prstGeom>
        </p:spPr>
      </p:pic>
      <p:pic>
        <p:nvPicPr>
          <p:cNvPr id="21" name="Picture 20" descr="A graphic of a person and person with different symbols&#10;&#10;AI-generated content may be incorrect.">
            <a:extLst>
              <a:ext uri="{FF2B5EF4-FFF2-40B4-BE49-F238E27FC236}">
                <a16:creationId xmlns:a16="http://schemas.microsoft.com/office/drawing/2014/main" id="{8355A18F-5BDF-D141-84D8-F685808DA533}"/>
              </a:ext>
            </a:extLst>
          </p:cNvPr>
          <p:cNvPicPr>
            <a:picLocks noChangeAspect="1"/>
          </p:cNvPicPr>
          <p:nvPr/>
        </p:nvPicPr>
        <p:blipFill>
          <a:blip r:embed="rId5">
            <a:extLst>
              <a:ext uri="{28A0092B-C50C-407E-A947-70E740481C1C}">
                <a14:useLocalDpi xmlns:a14="http://schemas.microsoft.com/office/drawing/2010/main" val="0"/>
              </a:ext>
            </a:extLst>
          </a:blip>
          <a:srcRect r="12096"/>
          <a:stretch>
            <a:fillRect/>
          </a:stretch>
        </p:blipFill>
        <p:spPr>
          <a:xfrm>
            <a:off x="8614570" y="4027251"/>
            <a:ext cx="3384669" cy="2830749"/>
          </a:xfrm>
          <a:prstGeom prst="rect">
            <a:avLst/>
          </a:prstGeom>
        </p:spPr>
      </p:pic>
    </p:spTree>
    <p:extLst>
      <p:ext uri="{BB962C8B-B14F-4D97-AF65-F5344CB8AC3E}">
        <p14:creationId xmlns:p14="http://schemas.microsoft.com/office/powerpoint/2010/main" val="1102904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691B-B51B-A5CC-3ED6-F60A4C2DBF9A}"/>
            </a:ext>
          </a:extLst>
        </p:cNvPr>
        <p:cNvGrpSpPr/>
        <p:nvPr/>
      </p:nvGrpSpPr>
      <p:grpSpPr>
        <a:xfrm>
          <a:off x="0" y="0"/>
          <a:ext cx="0" cy="0"/>
          <a:chOff x="0" y="0"/>
          <a:chExt cx="0" cy="0"/>
        </a:xfrm>
      </p:grpSpPr>
      <p:pic>
        <p:nvPicPr>
          <p:cNvPr id="6" name="Picture 2" descr="The Oaks Academy">
            <a:extLst>
              <a:ext uri="{FF2B5EF4-FFF2-40B4-BE49-F238E27FC236}">
                <a16:creationId xmlns:a16="http://schemas.microsoft.com/office/drawing/2014/main" id="{AAFB7BD0-6B45-8D3D-3096-87E6BD44D4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36" y="144663"/>
            <a:ext cx="1024837" cy="574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a:extLst>
              <a:ext uri="{FF2B5EF4-FFF2-40B4-BE49-F238E27FC236}">
                <a16:creationId xmlns:a16="http://schemas.microsoft.com/office/drawing/2014/main" id="{BB29F601-42B8-4335-A450-70B41915261B}"/>
              </a:ext>
            </a:extLst>
          </p:cNvPr>
          <p:cNvSpPr txBox="1">
            <a:spLocks noChangeArrowheads="1"/>
          </p:cNvSpPr>
          <p:nvPr/>
        </p:nvSpPr>
        <p:spPr bwMode="auto">
          <a:xfrm>
            <a:off x="192760" y="5328341"/>
            <a:ext cx="5836937" cy="1384996"/>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400" b="0" i="0" u="sng" strike="noStrike" cap="none" normalizeH="0" baseline="0" dirty="0">
                <a:ln>
                  <a:noFill/>
                </a:ln>
                <a:solidFill>
                  <a:srgbClr val="000000"/>
                </a:solidFill>
                <a:effectLst/>
                <a:latin typeface="Castellar" panose="020A0402060406010301" pitchFamily="18" charset="0"/>
              </a:rPr>
              <a:t>Key Quotes</a:t>
            </a:r>
            <a:endParaRPr kumimoji="0" lang="en-GB"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p:txBody>
      </p:sp>
      <p:sp>
        <p:nvSpPr>
          <p:cNvPr id="3" name="TextBox 2">
            <a:extLst>
              <a:ext uri="{FF2B5EF4-FFF2-40B4-BE49-F238E27FC236}">
                <a16:creationId xmlns:a16="http://schemas.microsoft.com/office/drawing/2014/main" id="{D30290C8-CF04-E3D9-2573-7F8B00A9FAE4}"/>
              </a:ext>
            </a:extLst>
          </p:cNvPr>
          <p:cNvSpPr txBox="1"/>
          <p:nvPr/>
        </p:nvSpPr>
        <p:spPr>
          <a:xfrm>
            <a:off x="240672" y="5420674"/>
            <a:ext cx="5741111" cy="1200329"/>
          </a:xfrm>
          <a:prstGeom prst="rect">
            <a:avLst/>
          </a:prstGeom>
          <a:noFill/>
        </p:spPr>
        <p:txBody>
          <a:bodyPr wrap="square" rtlCol="0">
            <a:spAutoFit/>
          </a:bodyPr>
          <a:lstStyle/>
          <a:p>
            <a:endParaRPr lang="en-GB" sz="1200" u="sng"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a:r>
            <a:r>
              <a:rPr lang="en-GB" sz="1200" dirty="0">
                <a:latin typeface="Arial" panose="020B0604020202020204" pitchFamily="34" charset="0"/>
                <a:cs typeface="Arial" panose="020B0604020202020204" pitchFamily="34" charset="0"/>
              </a:rPr>
              <a:t>Innocent have I come to prison, innocent have I been tortured, innocent must I die. For whosever comes into the witch prison must become a witch or be tortured until he invents something out of his head…they first stripped me, bound my hands behind me, and drew me up in torture…I suffered terrible agony…one torture will follow after another until you say you are a witch.”</a:t>
            </a:r>
            <a:r>
              <a:rPr lang="en-US" sz="1200" dirty="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Johannes Junius</a:t>
            </a:r>
            <a:endParaRPr lang="en-GB" sz="1200" b="1" i="1" dirty="0">
              <a:latin typeface="Arial" panose="020B0604020202020204" pitchFamily="34" charset="0"/>
              <a:cs typeface="Arial" panose="020B0604020202020204" pitchFamily="34" charset="0"/>
            </a:endParaRPr>
          </a:p>
        </p:txBody>
      </p:sp>
      <p:sp>
        <p:nvSpPr>
          <p:cNvPr id="5" name="Text Box 18">
            <a:extLst>
              <a:ext uri="{FF2B5EF4-FFF2-40B4-BE49-F238E27FC236}">
                <a16:creationId xmlns:a16="http://schemas.microsoft.com/office/drawing/2014/main" id="{F60C40B4-0657-06A9-997A-E2BECDAE85AE}"/>
              </a:ext>
            </a:extLst>
          </p:cNvPr>
          <p:cNvSpPr txBox="1">
            <a:spLocks/>
          </p:cNvSpPr>
          <p:nvPr/>
        </p:nvSpPr>
        <p:spPr bwMode="auto">
          <a:xfrm>
            <a:off x="1332239" y="98705"/>
            <a:ext cx="4649543" cy="738664"/>
          </a:xfrm>
          <a:prstGeom prst="rect">
            <a:avLst/>
          </a:prstGeom>
          <a:solidFill>
            <a:srgbClr val="FFFFFF"/>
          </a:solidFill>
          <a:ln w="9528" algn="ctr">
            <a:solidFill>
              <a:srgbClr val="7030A0"/>
            </a:solidFill>
            <a:miter lim="800000"/>
            <a:headEnd/>
            <a:tailEnd/>
          </a:ln>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kumimoji="0" lang="en-GB" altLang="en-US" sz="2400" b="0" i="0" u="none" strike="noStrike" cap="none" normalizeH="0" baseline="0" dirty="0">
                <a:ln>
                  <a:noFill/>
                </a:ln>
                <a:solidFill>
                  <a:srgbClr val="000000"/>
                </a:solidFill>
                <a:effectLst/>
                <a:latin typeface="Calibri" panose="020F0502020204030204" pitchFamily="34" charset="0"/>
              </a:rPr>
              <a:t>Year 7 History</a:t>
            </a:r>
            <a:r>
              <a:rPr lang="en-GB" altLang="en-US" sz="2400" dirty="0">
                <a:solidFill>
                  <a:srgbClr val="000000"/>
                </a:solidFill>
                <a:latin typeface="Calibri" panose="020F0502020204030204" pitchFamily="34" charset="0"/>
              </a:rPr>
              <a:t> 3B</a:t>
            </a:r>
            <a:endParaRPr kumimoji="0" lang="en-GB" altLang="en-US" sz="2400" b="0" i="0" u="none" strike="noStrike" cap="none" normalizeH="0" baseline="0" dirty="0">
              <a:ln>
                <a:noFill/>
              </a:ln>
              <a:solidFill>
                <a:srgbClr val="000000"/>
              </a:solidFill>
              <a:effectLst/>
              <a:latin typeface="Calibri" panose="020F0502020204030204" pitchFamily="34" charset="0"/>
            </a:endParaRPr>
          </a:p>
          <a:p>
            <a:pPr algn="ctr"/>
            <a:r>
              <a:rPr lang="en-GB" b="1" i="1" dirty="0"/>
              <a:t>Why did thousands die in a witch craze?</a:t>
            </a:r>
          </a:p>
        </p:txBody>
      </p:sp>
      <p:sp>
        <p:nvSpPr>
          <p:cNvPr id="13" name="Text Box 12">
            <a:extLst>
              <a:ext uri="{FF2B5EF4-FFF2-40B4-BE49-F238E27FC236}">
                <a16:creationId xmlns:a16="http://schemas.microsoft.com/office/drawing/2014/main" id="{430025D2-E5FA-BB82-B39B-9BC945829F70}"/>
              </a:ext>
            </a:extLst>
          </p:cNvPr>
          <p:cNvSpPr txBox="1">
            <a:spLocks noChangeArrowheads="1"/>
          </p:cNvSpPr>
          <p:nvPr/>
        </p:nvSpPr>
        <p:spPr bwMode="auto">
          <a:xfrm>
            <a:off x="3472067" y="960805"/>
            <a:ext cx="2509716" cy="4275202"/>
          </a:xfrm>
          <a:prstGeom prst="rect">
            <a:avLst/>
          </a:prstGeom>
          <a:solidFill>
            <a:srgbClr val="FFFFFF"/>
          </a:solidFill>
          <a:ln w="9525" algn="ctr">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strike="noStrike" cap="none" normalizeH="0" baseline="0" dirty="0">
                <a:ln>
                  <a:noFill/>
                </a:ln>
                <a:solidFill>
                  <a:srgbClr val="000000"/>
                </a:solidFill>
                <a:effectLst/>
                <a:latin typeface="Arial" panose="020B0604020202020204" pitchFamily="34" charset="0"/>
              </a:rPr>
              <a:t>KPIs</a:t>
            </a:r>
          </a:p>
          <a:p>
            <a:pPr fontAlgn="base">
              <a:lnSpc>
                <a:spcPct val="150000"/>
              </a:lnSpc>
            </a:pPr>
            <a:r>
              <a:rPr lang="en-GB" sz="1400" b="1" dirty="0">
                <a:solidFill>
                  <a:srgbClr val="000000"/>
                </a:solidFill>
                <a:latin typeface="Comic Sans MS" panose="030F0702030302020204" pitchFamily="66" charset="0"/>
              </a:rPr>
              <a:t>KPI 1: I can </a:t>
            </a:r>
            <a:r>
              <a:rPr lang="en-GB" sz="1400" b="1" dirty="0">
                <a:solidFill>
                  <a:srgbClr val="C00000"/>
                </a:solidFill>
                <a:latin typeface="Comic Sans MS" panose="030F0702030302020204" pitchFamily="66" charset="0"/>
              </a:rPr>
              <a:t>describe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treatment that suspected and accused witches faced.</a:t>
            </a:r>
            <a:br>
              <a:rPr lang="en-GB" sz="1400" dirty="0">
                <a:latin typeface="Comic Sans MS" panose="030F0702030302020204" pitchFamily="66" charset="0"/>
              </a:rPr>
            </a:br>
            <a:r>
              <a:rPr lang="en-GB" sz="1400" dirty="0">
                <a:latin typeface="Comic Sans MS" panose="030F0702030302020204" pitchFamily="66" charset="0"/>
              </a:rPr>
              <a:t>​</a:t>
            </a:r>
          </a:p>
          <a:p>
            <a:pPr fontAlgn="base">
              <a:lnSpc>
                <a:spcPct val="150000"/>
              </a:lnSpc>
            </a:pPr>
            <a:r>
              <a:rPr lang="en-GB" sz="1400" b="1" dirty="0">
                <a:solidFill>
                  <a:srgbClr val="000000"/>
                </a:solidFill>
                <a:latin typeface="Comic Sans MS" panose="030F0702030302020204" pitchFamily="66" charset="0"/>
              </a:rPr>
              <a:t>KPI 2: I can </a:t>
            </a:r>
            <a:r>
              <a:rPr lang="en-GB" sz="1400" b="1" dirty="0">
                <a:solidFill>
                  <a:srgbClr val="C00000"/>
                </a:solidFill>
                <a:latin typeface="Comic Sans MS" panose="030F0702030302020204" pitchFamily="66" charset="0"/>
              </a:rPr>
              <a:t>explain</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what led to a person being accused of witchcraft.</a:t>
            </a:r>
          </a:p>
          <a:p>
            <a:pPr fontAlgn="base">
              <a:lnSpc>
                <a:spcPct val="150000"/>
              </a:lnSpc>
            </a:pPr>
            <a:endParaRPr lang="en-GB" sz="1400" dirty="0">
              <a:latin typeface="Comic Sans MS" panose="030F0702030302020204" pitchFamily="66" charset="0"/>
            </a:endParaRPr>
          </a:p>
          <a:p>
            <a:pPr fontAlgn="base">
              <a:lnSpc>
                <a:spcPct val="150000"/>
              </a:lnSpc>
            </a:pPr>
            <a:r>
              <a:rPr lang="en-GB" sz="1400" b="1" dirty="0">
                <a:solidFill>
                  <a:srgbClr val="000000"/>
                </a:solidFill>
                <a:latin typeface="Comic Sans MS" panose="030F0702030302020204" pitchFamily="66" charset="0"/>
              </a:rPr>
              <a:t>KPI 3: I can </a:t>
            </a:r>
            <a:r>
              <a:rPr lang="en-GB" sz="1400" b="1" dirty="0">
                <a:solidFill>
                  <a:srgbClr val="C00000"/>
                </a:solidFill>
                <a:latin typeface="Comic Sans MS" panose="030F0702030302020204" pitchFamily="66" charset="0"/>
              </a:rPr>
              <a:t>evaluate</a:t>
            </a:r>
            <a:r>
              <a:rPr lang="en-GB" sz="1400" b="1" dirty="0">
                <a:solidFill>
                  <a:srgbClr val="FF0000"/>
                </a:solidFill>
                <a:latin typeface="Comic Sans MS" panose="030F0702030302020204" pitchFamily="66" charset="0"/>
              </a:rPr>
              <a:t> </a:t>
            </a:r>
            <a:r>
              <a:rPr lang="en-GB" sz="1400" b="1" dirty="0">
                <a:solidFill>
                  <a:srgbClr val="000000"/>
                </a:solidFill>
                <a:latin typeface="Comic Sans MS" panose="030F0702030302020204" pitchFamily="66" charset="0"/>
              </a:rPr>
              <a:t>the importance of the causes of the witch crazes.</a:t>
            </a:r>
            <a:endParaRPr lang="en-US" sz="1400" dirty="0">
              <a:latin typeface="Comic Sans MS" panose="030F0702030302020204" pitchFamily="66" charset="0"/>
            </a:endParaRPr>
          </a:p>
        </p:txBody>
      </p:sp>
      <p:graphicFrame>
        <p:nvGraphicFramePr>
          <p:cNvPr id="15" name="Table 14">
            <a:extLst>
              <a:ext uri="{FF2B5EF4-FFF2-40B4-BE49-F238E27FC236}">
                <a16:creationId xmlns:a16="http://schemas.microsoft.com/office/drawing/2014/main" id="{A6664141-1B78-121D-6E74-AAC12FF577F9}"/>
              </a:ext>
            </a:extLst>
          </p:cNvPr>
          <p:cNvGraphicFramePr>
            <a:graphicFrameLocks noGrp="1"/>
          </p:cNvGraphicFramePr>
          <p:nvPr>
            <p:extLst>
              <p:ext uri="{D42A27DB-BD31-4B8C-83A1-F6EECF244321}">
                <p14:modId xmlns:p14="http://schemas.microsoft.com/office/powerpoint/2010/main" val="4293795369"/>
              </p:ext>
            </p:extLst>
          </p:nvPr>
        </p:nvGraphicFramePr>
        <p:xfrm>
          <a:off x="192760" y="960806"/>
          <a:ext cx="3199844" cy="4287574"/>
        </p:xfrm>
        <a:graphic>
          <a:graphicData uri="http://schemas.openxmlformats.org/drawingml/2006/table">
            <a:tbl>
              <a:tblPr firstRow="1" firstCol="1" bandRow="1">
                <a:tableStyleId>{5C22544A-7EE6-4342-B048-85BDC9FD1C3A}</a:tableStyleId>
              </a:tblPr>
              <a:tblGrid>
                <a:gridCol w="1142320">
                  <a:extLst>
                    <a:ext uri="{9D8B030D-6E8A-4147-A177-3AD203B41FA5}">
                      <a16:colId xmlns:a16="http://schemas.microsoft.com/office/drawing/2014/main" val="1420197802"/>
                    </a:ext>
                  </a:extLst>
                </a:gridCol>
                <a:gridCol w="2057524">
                  <a:extLst>
                    <a:ext uri="{9D8B030D-6E8A-4147-A177-3AD203B41FA5}">
                      <a16:colId xmlns:a16="http://schemas.microsoft.com/office/drawing/2014/main" val="163729929"/>
                    </a:ext>
                  </a:extLst>
                </a:gridCol>
              </a:tblGrid>
              <a:tr h="342700">
                <a:tc>
                  <a:txBody>
                    <a:bodyPr/>
                    <a:lstStyle/>
                    <a:p>
                      <a:pPr algn="ctr">
                        <a:lnSpc>
                          <a:spcPct val="150000"/>
                        </a:lnSpc>
                        <a:spcAft>
                          <a:spcPts val="0"/>
                        </a:spcAft>
                      </a:pPr>
                      <a:r>
                        <a:rPr lang="en-GB" sz="1200" dirty="0">
                          <a:solidFill>
                            <a:schemeClr val="tx1"/>
                          </a:solidFill>
                          <a:effectLst/>
                        </a:rPr>
                        <a:t>Key Term</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lnSpc>
                          <a:spcPct val="150000"/>
                        </a:lnSpc>
                        <a:spcAft>
                          <a:spcPts val="0"/>
                        </a:spcAft>
                      </a:pPr>
                      <a:r>
                        <a:rPr lang="en-GB" sz="1200" dirty="0">
                          <a:solidFill>
                            <a:schemeClr val="tx1"/>
                          </a:solidFill>
                          <a:effectLst/>
                        </a:rPr>
                        <a:t>Definition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4607534"/>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Renaissance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time period of 1500-1700 showing a renewal of old ideas.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4485931"/>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Superstition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belief in something without factual evidence.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8126508"/>
                  </a:ext>
                </a:extLst>
              </a:tr>
              <a:tr h="475433">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Argumentative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Someone who is confrontational and argues with others.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14613026"/>
                  </a:ext>
                </a:extLst>
              </a:tr>
              <a:tr h="36331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Witch Finer</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person, particularly Matthew Hopkins, who attempts to find witches to make them confess.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7100654"/>
                  </a:ext>
                </a:extLst>
              </a:tr>
              <a:tr h="57150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Torture</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act of inflicting pain until someone confesses information.</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8457883"/>
                  </a:ext>
                </a:extLst>
              </a:tr>
              <a:tr h="487680">
                <a:tc>
                  <a:txBody>
                    <a:bodyPr/>
                    <a:lstStyle/>
                    <a:p>
                      <a:pPr algn="ct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Harvest</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nSpc>
                          <a:spcPct val="150000"/>
                        </a:lnSpc>
                        <a:spcAft>
                          <a:spcPts val="0"/>
                        </a:spcAft>
                      </a:pP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growing and collection of crops.</a:t>
                      </a:r>
                    </a:p>
                  </a:txBody>
                  <a:tcPr marL="39319" marR="393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406291"/>
                  </a:ext>
                </a:extLst>
              </a:tr>
            </a:tbl>
          </a:graphicData>
        </a:graphic>
      </p:graphicFrame>
      <p:sp>
        <p:nvSpPr>
          <p:cNvPr id="7" name="TextBox 6">
            <a:extLst>
              <a:ext uri="{FF2B5EF4-FFF2-40B4-BE49-F238E27FC236}">
                <a16:creationId xmlns:a16="http://schemas.microsoft.com/office/drawing/2014/main" id="{9EB2427D-0DCF-4D22-F6A7-B804249109BE}"/>
              </a:ext>
            </a:extLst>
          </p:cNvPr>
          <p:cNvSpPr txBox="1"/>
          <p:nvPr/>
        </p:nvSpPr>
        <p:spPr>
          <a:xfrm>
            <a:off x="6109160" y="1486072"/>
            <a:ext cx="2794445" cy="5227265"/>
          </a:xfrm>
          <a:prstGeom prst="rect">
            <a:avLst/>
          </a:prstGeom>
          <a:solidFill>
            <a:schemeClr val="accent2">
              <a:lumMod val="20000"/>
              <a:lumOff val="80000"/>
            </a:schemeClr>
          </a:solidFill>
          <a:ln w="19050">
            <a:solidFill>
              <a:schemeClr val="tx1"/>
            </a:solidFill>
          </a:ln>
        </p:spPr>
        <p:txBody>
          <a:bodyPr wrap="square" rtlCol="0">
            <a:spAutoFit/>
          </a:bodyPr>
          <a:lstStyle/>
          <a:p>
            <a:pPr algn="ctr">
              <a:lnSpc>
                <a:spcPct val="150000"/>
              </a:lnSpc>
            </a:pPr>
            <a:r>
              <a:rPr lang="en-GB" sz="1400" b="1" i="1" dirty="0">
                <a:latin typeface="Comic Sans MS" panose="030F0702030302020204" pitchFamily="66" charset="0"/>
              </a:rPr>
              <a:t>Beliefs about witchcraft:</a:t>
            </a:r>
          </a:p>
          <a:p>
            <a:pPr marL="171450" indent="-171450" algn="ctr">
              <a:lnSpc>
                <a:spcPct val="150000"/>
              </a:lnSpc>
              <a:buFontTx/>
              <a:buChar char="-"/>
            </a:pPr>
            <a:r>
              <a:rPr lang="en-GB" sz="1400" dirty="0">
                <a:latin typeface="Comic Sans MS" panose="030F0702030302020204" pitchFamily="66" charset="0"/>
              </a:rPr>
              <a:t>witches were often older, poor women who wanted money or power.</a:t>
            </a:r>
          </a:p>
          <a:p>
            <a:pPr marL="171450" indent="-171450" algn="ctr">
              <a:lnSpc>
                <a:spcPct val="150000"/>
              </a:lnSpc>
              <a:buFontTx/>
              <a:buChar char="-"/>
            </a:pPr>
            <a:r>
              <a:rPr lang="en-GB" sz="1400" dirty="0">
                <a:latin typeface="Comic Sans MS" panose="030F0702030302020204" pitchFamily="66" charset="0"/>
              </a:rPr>
              <a:t>Witches made deals or pacts with the devil, giving their souls in exchange for powers.</a:t>
            </a:r>
          </a:p>
          <a:p>
            <a:pPr marL="171450" indent="-171450" algn="ctr">
              <a:lnSpc>
                <a:spcPct val="150000"/>
              </a:lnSpc>
              <a:buFontTx/>
              <a:buChar char="-"/>
            </a:pPr>
            <a:r>
              <a:rPr lang="en-GB" sz="1400" dirty="0">
                <a:latin typeface="Comic Sans MS" panose="030F0702030302020204" pitchFamily="66" charset="0"/>
              </a:rPr>
              <a:t>Witches could command demons and curses through giving things to the devil</a:t>
            </a:r>
          </a:p>
          <a:p>
            <a:pPr marL="171450" indent="-171450" algn="ctr">
              <a:lnSpc>
                <a:spcPct val="150000"/>
              </a:lnSpc>
              <a:buFontTx/>
              <a:buChar char="-"/>
            </a:pPr>
            <a:r>
              <a:rPr lang="en-GB" sz="1400" dirty="0">
                <a:latin typeface="Comic Sans MS" panose="030F0702030302020204" pitchFamily="66" charset="0"/>
              </a:rPr>
              <a:t>On a Sunday at midnight on a full moon, witches and demons would meet up to dance, make potions and sacrifices. This was known as the Sabbath.</a:t>
            </a:r>
          </a:p>
        </p:txBody>
      </p:sp>
      <p:sp>
        <p:nvSpPr>
          <p:cNvPr id="9" name="TextBox 8">
            <a:extLst>
              <a:ext uri="{FF2B5EF4-FFF2-40B4-BE49-F238E27FC236}">
                <a16:creationId xmlns:a16="http://schemas.microsoft.com/office/drawing/2014/main" id="{06E43609-59F7-4055-2B50-08690BC39A91}"/>
              </a:ext>
            </a:extLst>
          </p:cNvPr>
          <p:cNvSpPr txBox="1"/>
          <p:nvPr/>
        </p:nvSpPr>
        <p:spPr>
          <a:xfrm>
            <a:off x="8940008" y="1486072"/>
            <a:ext cx="3059232" cy="5227265"/>
          </a:xfrm>
          <a:prstGeom prst="rect">
            <a:avLst/>
          </a:prstGeom>
          <a:solidFill>
            <a:schemeClr val="accent2">
              <a:lumMod val="20000"/>
              <a:lumOff val="80000"/>
            </a:schemeClr>
          </a:solidFill>
          <a:ln w="19050">
            <a:solidFill>
              <a:schemeClr val="tx1"/>
            </a:solidFill>
          </a:ln>
        </p:spPr>
        <p:txBody>
          <a:bodyPr wrap="square" rtlCol="0">
            <a:spAutoFit/>
          </a:bodyPr>
          <a:lstStyle/>
          <a:p>
            <a:pPr>
              <a:lnSpc>
                <a:spcPct val="150000"/>
              </a:lnSpc>
            </a:pPr>
            <a:r>
              <a:rPr lang="en-GB" sz="1400" b="1" i="1" dirty="0">
                <a:latin typeface="Comic Sans MS" panose="030F0702030302020204" pitchFamily="66" charset="0"/>
              </a:rPr>
              <a:t>Protections against witchcraft:</a:t>
            </a:r>
          </a:p>
          <a:p>
            <a:pPr marL="171450" indent="-171450" algn="ctr">
              <a:lnSpc>
                <a:spcPct val="150000"/>
              </a:lnSpc>
              <a:buFontTx/>
              <a:buChar char="-"/>
            </a:pPr>
            <a:r>
              <a:rPr lang="en-GB" sz="1400" dirty="0">
                <a:latin typeface="Comic Sans MS" panose="030F0702030302020204" pitchFamily="66" charset="0"/>
              </a:rPr>
              <a:t>People protected themselves against witches using religious methods such as prayer and blessings</a:t>
            </a:r>
          </a:p>
          <a:p>
            <a:pPr marL="171450" indent="-171450" algn="ctr">
              <a:lnSpc>
                <a:spcPct val="150000"/>
              </a:lnSpc>
              <a:buFontTx/>
              <a:buChar char="-"/>
            </a:pPr>
            <a:r>
              <a:rPr lang="en-GB" sz="1400" dirty="0">
                <a:latin typeface="Comic Sans MS" panose="030F0702030302020204" pitchFamily="66" charset="0"/>
              </a:rPr>
              <a:t>People used witch marks to protect the threshold of their homes from witches</a:t>
            </a:r>
          </a:p>
          <a:p>
            <a:pPr marL="171450" indent="-171450" algn="ctr">
              <a:lnSpc>
                <a:spcPct val="150000"/>
              </a:lnSpc>
              <a:buFontTx/>
              <a:buChar char="-"/>
            </a:pPr>
            <a:r>
              <a:rPr lang="en-GB" sz="1400" dirty="0">
                <a:latin typeface="Comic Sans MS" panose="030F0702030302020204" pitchFamily="66" charset="0"/>
              </a:rPr>
              <a:t>People used superstitious methods such as holding good luck charms </a:t>
            </a:r>
          </a:p>
          <a:p>
            <a:pPr marL="171450" indent="-171450" algn="ctr">
              <a:lnSpc>
                <a:spcPct val="150000"/>
              </a:lnSpc>
              <a:buFontTx/>
              <a:buChar char="-"/>
            </a:pPr>
            <a:r>
              <a:rPr lang="en-GB" sz="1400" dirty="0">
                <a:latin typeface="Comic Sans MS" panose="030F0702030302020204" pitchFamily="66" charset="0"/>
              </a:rPr>
              <a:t>People returned insults and did not let a suspected witch have the last word</a:t>
            </a:r>
          </a:p>
          <a:p>
            <a:pPr marL="171450" indent="-171450" algn="ctr">
              <a:lnSpc>
                <a:spcPct val="150000"/>
              </a:lnSpc>
              <a:buFontTx/>
              <a:buChar char="-"/>
            </a:pPr>
            <a:r>
              <a:rPr lang="en-GB" sz="1400" dirty="0">
                <a:latin typeface="Comic Sans MS" panose="030F0702030302020204" pitchFamily="66" charset="0"/>
              </a:rPr>
              <a:t>The body of a witch had to be burnt.</a:t>
            </a:r>
          </a:p>
        </p:txBody>
      </p:sp>
      <p:pic>
        <p:nvPicPr>
          <p:cNvPr id="11" name="Picture 10" descr="A person standing in front of a person lying on the floor&#10;&#10;AI-generated content may be incorrect.">
            <a:extLst>
              <a:ext uri="{FF2B5EF4-FFF2-40B4-BE49-F238E27FC236}">
                <a16:creationId xmlns:a16="http://schemas.microsoft.com/office/drawing/2014/main" id="{E7EE492F-2317-DADB-8855-4260A55C3822}"/>
              </a:ext>
            </a:extLst>
          </p:cNvPr>
          <p:cNvPicPr>
            <a:picLocks noChangeAspect="1"/>
          </p:cNvPicPr>
          <p:nvPr/>
        </p:nvPicPr>
        <p:blipFill>
          <a:blip r:embed="rId3">
            <a:extLst>
              <a:ext uri="{28A0092B-C50C-407E-A947-70E740481C1C}">
                <a14:useLocalDpi xmlns:a14="http://schemas.microsoft.com/office/drawing/2010/main" val="0"/>
              </a:ext>
            </a:extLst>
          </a:blip>
          <a:srcRect l="4466" b="63543"/>
          <a:stretch>
            <a:fillRect/>
          </a:stretch>
        </p:blipFill>
        <p:spPr>
          <a:xfrm>
            <a:off x="6210219" y="144663"/>
            <a:ext cx="5789021" cy="1236223"/>
          </a:xfrm>
          <a:prstGeom prst="rect">
            <a:avLst/>
          </a:prstGeom>
        </p:spPr>
      </p:pic>
    </p:spTree>
    <p:extLst>
      <p:ext uri="{BB962C8B-B14F-4D97-AF65-F5344CB8AC3E}">
        <p14:creationId xmlns:p14="http://schemas.microsoft.com/office/powerpoint/2010/main" val="630350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98CCD0FBA27E4D9E0E89AA042F1EC9" ma:contentTypeVersion="16" ma:contentTypeDescription="Create a new document." ma:contentTypeScope="" ma:versionID="e43754d4213f9bb600dc013e9c921c40">
  <xsd:schema xmlns:xsd="http://www.w3.org/2001/XMLSchema" xmlns:xs="http://www.w3.org/2001/XMLSchema" xmlns:p="http://schemas.microsoft.com/office/2006/metadata/properties" xmlns:ns2="dc0bc8c4-a75d-415d-96ea-cd24337c12ed" xmlns:ns3="0e13a264-7465-4452-bc5c-02dfe0376e2b" targetNamespace="http://schemas.microsoft.com/office/2006/metadata/properties" ma:root="true" ma:fieldsID="827c3ac6c8b83da74d921485e32abcc6" ns2:_="" ns3:_="">
    <xsd:import namespace="dc0bc8c4-a75d-415d-96ea-cd24337c12ed"/>
    <xsd:import namespace="0e13a264-7465-4452-bc5c-02dfe0376e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bc8c4-a75d-415d-96ea-cd24337c12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6e5aec-3c4a-4236-a63d-c20d042b3d4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13a264-7465-4452-bc5c-02dfe0376e2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133df4-fe9f-4d77-9360-da99ca86f740}" ma:internalName="TaxCatchAll" ma:showField="CatchAllData" ma:web="0e13a264-7465-4452-bc5c-02dfe0376e2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13a264-7465-4452-bc5c-02dfe0376e2b" xsi:nil="true"/>
    <lcf76f155ced4ddcb4097134ff3c332f xmlns="dc0bc8c4-a75d-415d-96ea-cd24337c12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935C2-C024-4F6E-A52E-59A25570B0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0bc8c4-a75d-415d-96ea-cd24337c12ed"/>
    <ds:schemaRef ds:uri="0e13a264-7465-4452-bc5c-02dfe0376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3F6521-C069-4067-A98A-9AF3371E865E}">
  <ds:schemaRefs>
    <ds:schemaRef ds:uri="http://purl.org/dc/elements/1.1/"/>
    <ds:schemaRef ds:uri="http://schemas.microsoft.com/office/2006/documentManagement/types"/>
    <ds:schemaRef ds:uri="dc0bc8c4-a75d-415d-96ea-cd24337c12ed"/>
    <ds:schemaRef ds:uri="http://purl.org/dc/terms/"/>
    <ds:schemaRef ds:uri="http://schemas.microsoft.com/office/infopath/2007/PartnerControls"/>
    <ds:schemaRef ds:uri="http://purl.org/dc/dcmitype/"/>
    <ds:schemaRef ds:uri="http://schemas.openxmlformats.org/package/2006/metadata/core-properties"/>
    <ds:schemaRef ds:uri="0e13a264-7465-4452-bc5c-02dfe0376e2b"/>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C88445F-E5BD-477B-B3EA-D6AB417C14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299</TotalTime>
  <Words>1419</Words>
  <Application>Microsoft Office PowerPoint</Application>
  <PresentationFormat>Widescreen</PresentationFormat>
  <Paragraphs>184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Calibri Light</vt:lpstr>
      <vt:lpstr>Castellar</vt:lpstr>
      <vt:lpstr>Comic Sans MS</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Studies Knowledge Organisers 2022</dc:title>
  <dc:creator>Giles Sowden</dc:creator>
  <cp:lastModifiedBy>eden madeline</cp:lastModifiedBy>
  <cp:revision>57</cp:revision>
  <dcterms:created xsi:type="dcterms:W3CDTF">2021-10-17T13:19:47Z</dcterms:created>
  <dcterms:modified xsi:type="dcterms:W3CDTF">2025-09-03T05:17:57Z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0x0101005E98CCD0FBA27E4D9E0E89AA042F1EC9</vt:lpwstr>
  </property>
  <property fmtid="{D5CDD505-2E9C-101B-9397-08002B2CF9AE}" pid="3" name="MediaServiceImageTags">
    <vt:lpwstr/>
  </property>
</Properties>
</file>