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6" r:id="rId5"/>
    <p:sldId id="277" r:id="rId6"/>
    <p:sldId id="267" r:id="rId7"/>
    <p:sldId id="263" r:id="rId8"/>
    <p:sldId id="268" r:id="rId9"/>
    <p:sldId id="265"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58C68-F1C6-4A95-B388-EF4AC372DE5C}" v="4" dt="2024-05-09T10:51:53.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9BD914-C310-490B-B462-0F168B961A0C}" type="datetimeFigureOut">
              <a:rPr lang="en-GB" smtClean="0"/>
              <a:t>03/09/2025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B3D1721-B35D-4E8C-815B-0918DE890D7B}" type="slidenum">
              <a:rPr lang="en-GB" smtClean="0"/>
              <a:t>‹#›</a:t>
            </a:fld>
            <a:endParaRPr lang="en-GB"/>
          </a:p>
        </p:txBody>
      </p:sp>
    </p:spTree>
    <p:extLst>
      <p:ext uri="{BB962C8B-B14F-4D97-AF65-F5344CB8AC3E}">
        <p14:creationId xmlns:p14="http://schemas.microsoft.com/office/powerpoint/2010/main" val="208551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3D1721-B35D-4E8C-815B-0918DE890D7B}" type="slidenum">
              <a:rPr lang="en-GB" smtClean="0"/>
              <a:t>5</a:t>
            </a:fld>
            <a:endParaRPr lang="en-GB"/>
          </a:p>
        </p:txBody>
      </p:sp>
    </p:spTree>
    <p:extLst>
      <p:ext uri="{BB962C8B-B14F-4D97-AF65-F5344CB8AC3E}">
        <p14:creationId xmlns:p14="http://schemas.microsoft.com/office/powerpoint/2010/main" val="180114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22866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364416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90538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366693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312548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C8CC81-B7BD-49D2-8766-2F9714D3CE97}"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46486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C8CC81-B7BD-49D2-8766-2F9714D3CE97}"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417421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C8CC81-B7BD-49D2-8766-2F9714D3CE97}"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101136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8CC81-B7BD-49D2-8766-2F9714D3CE97}"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203315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8CC81-B7BD-49D2-8766-2F9714D3CE97}"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282672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8CC81-B7BD-49D2-8766-2F9714D3CE97}"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12651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8CC81-B7BD-49D2-8766-2F9714D3CE97}" type="datetimeFigureOut">
              <a:rPr lang="en-GB" smtClean="0"/>
              <a:t>03/09/2025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A594B-4CEB-4BD8-B2F3-1CB73414E0BC}" type="slidenum">
              <a:rPr lang="en-GB" smtClean="0"/>
              <a:t>‹#›</a:t>
            </a:fld>
            <a:endParaRPr lang="en-GB"/>
          </a:p>
        </p:txBody>
      </p:sp>
    </p:spTree>
    <p:extLst>
      <p:ext uri="{BB962C8B-B14F-4D97-AF65-F5344CB8AC3E}">
        <p14:creationId xmlns:p14="http://schemas.microsoft.com/office/powerpoint/2010/main" val="47503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2B8E-870C-4035-B597-2A4EC742BFE6}"/>
            </a:ext>
          </a:extLst>
        </p:cNvPr>
        <p:cNvGrpSpPr/>
        <p:nvPr/>
      </p:nvGrpSpPr>
      <p:grpSpPr>
        <a:xfrm>
          <a:off x="0" y="0"/>
          <a:ext cx="0" cy="0"/>
          <a:chOff x="0" y="0"/>
          <a:chExt cx="0" cy="0"/>
        </a:xfrm>
      </p:grpSpPr>
      <p:sp>
        <p:nvSpPr>
          <p:cNvPr id="4" name="Text Box 18">
            <a:extLst>
              <a:ext uri="{FF2B5EF4-FFF2-40B4-BE49-F238E27FC236}">
                <a16:creationId xmlns:a16="http://schemas.microsoft.com/office/drawing/2014/main" id="{ADB9FCC5-410C-8848-3504-55E1B9B2C286}"/>
              </a:ext>
            </a:extLst>
          </p:cNvPr>
          <p:cNvSpPr txBox="1">
            <a:spLocks/>
          </p:cNvSpPr>
          <p:nvPr/>
        </p:nvSpPr>
        <p:spPr bwMode="auto">
          <a:xfrm>
            <a:off x="1332239" y="98705"/>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8 History</a:t>
            </a:r>
            <a:r>
              <a:rPr lang="en-GB" altLang="en-US" sz="2400" dirty="0">
                <a:solidFill>
                  <a:srgbClr val="000000"/>
                </a:solidFill>
                <a:latin typeface="Calibri" panose="020F0502020204030204" pitchFamily="34" charset="0"/>
              </a:rPr>
              <a:t> 1A</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algn="ctr"/>
            <a:r>
              <a:rPr lang="en-GB" b="1" i="1" dirty="0"/>
              <a:t>Why did Henry VIII change England’s religion?</a:t>
            </a:r>
          </a:p>
        </p:txBody>
      </p:sp>
      <p:pic>
        <p:nvPicPr>
          <p:cNvPr id="6" name="Picture 2" descr="The Oaks Academy">
            <a:extLst>
              <a:ext uri="{FF2B5EF4-FFF2-40B4-BE49-F238E27FC236}">
                <a16:creationId xmlns:a16="http://schemas.microsoft.com/office/drawing/2014/main" id="{384C3B33-354F-18D7-8870-883637532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2">
            <a:extLst>
              <a:ext uri="{FF2B5EF4-FFF2-40B4-BE49-F238E27FC236}">
                <a16:creationId xmlns:a16="http://schemas.microsoft.com/office/drawing/2014/main" id="{A7787725-1B58-12C8-2B08-109911584309}"/>
              </a:ext>
            </a:extLst>
          </p:cNvPr>
          <p:cNvSpPr txBox="1">
            <a:spLocks noChangeArrowheads="1"/>
          </p:cNvSpPr>
          <p:nvPr/>
        </p:nvSpPr>
        <p:spPr bwMode="auto">
          <a:xfrm>
            <a:off x="3656892" y="940250"/>
            <a:ext cx="3199844" cy="376399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different events of the Tudor reign.</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why Henry VIII changed England’s religion.</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significance of the English Reformation.</a:t>
            </a:r>
            <a:endParaRPr lang="en-US" sz="1400" dirty="0">
              <a:latin typeface="Comic Sans MS" panose="030F0702030302020204" pitchFamily="66" charset="0"/>
            </a:endParaRPr>
          </a:p>
        </p:txBody>
      </p:sp>
      <p:sp>
        <p:nvSpPr>
          <p:cNvPr id="10" name="TextBox 9">
            <a:extLst>
              <a:ext uri="{FF2B5EF4-FFF2-40B4-BE49-F238E27FC236}">
                <a16:creationId xmlns:a16="http://schemas.microsoft.com/office/drawing/2014/main" id="{A444AB14-1F91-D527-04F1-D820CD8F6CA2}"/>
              </a:ext>
            </a:extLst>
          </p:cNvPr>
          <p:cNvSpPr txBox="1"/>
          <p:nvPr/>
        </p:nvSpPr>
        <p:spPr>
          <a:xfrm>
            <a:off x="96937" y="4735954"/>
            <a:ext cx="3490916" cy="1754326"/>
          </a:xfrm>
          <a:prstGeom prst="rect">
            <a:avLst/>
          </a:prstGeom>
          <a:noFill/>
          <a:ln>
            <a:solidFill>
              <a:schemeClr val="tx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p:txBody>
      </p:sp>
      <p:sp>
        <p:nvSpPr>
          <p:cNvPr id="12" name="TextBox 11">
            <a:extLst>
              <a:ext uri="{FF2B5EF4-FFF2-40B4-BE49-F238E27FC236}">
                <a16:creationId xmlns:a16="http://schemas.microsoft.com/office/drawing/2014/main" id="{270D457A-152E-61EC-1014-BD007A02E512}"/>
              </a:ext>
            </a:extLst>
          </p:cNvPr>
          <p:cNvSpPr txBox="1"/>
          <p:nvPr/>
        </p:nvSpPr>
        <p:spPr>
          <a:xfrm>
            <a:off x="242473" y="4854343"/>
            <a:ext cx="3199844" cy="1369606"/>
          </a:xfrm>
          <a:prstGeom prst="rect">
            <a:avLst/>
          </a:prstGeom>
          <a:noFill/>
        </p:spPr>
        <p:txBody>
          <a:bodyPr wrap="square" rtlCol="0">
            <a:spAutoFit/>
          </a:bodyPr>
          <a:lstStyle/>
          <a:p>
            <a:pPr lvl="0" algn="ctr" eaLnBrk="0" fontAlgn="base" hangingPunct="0">
              <a:spcBef>
                <a:spcPct val="0"/>
              </a:spcBef>
              <a:spcAft>
                <a:spcPct val="0"/>
              </a:spcAft>
            </a:pPr>
            <a:r>
              <a:rPr lang="en-GB" altLang="en-US" sz="1400" u="sng" dirty="0">
                <a:solidFill>
                  <a:srgbClr val="000000"/>
                </a:solidFill>
                <a:latin typeface="Castellar" panose="020A0402060406010301" pitchFamily="18" charset="0"/>
              </a:rPr>
              <a:t>Key Quotes</a:t>
            </a:r>
            <a:endParaRPr lang="en-GB" altLang="en-US" sz="1400" dirty="0">
              <a:solidFill>
                <a:srgbClr val="000000"/>
              </a:solidFill>
              <a:latin typeface="Calibri" panose="020F0502020204030204" pitchFamily="34" charset="0"/>
            </a:endParaRPr>
          </a:p>
          <a:p>
            <a:endParaRPr lang="en-US" sz="1300" i="1" dirty="0">
              <a:solidFill>
                <a:srgbClr val="333333"/>
              </a:solidFill>
              <a:latin typeface="Arial" panose="020B0604020202020204" pitchFamily="34" charset="0"/>
              <a:cs typeface="Arial" panose="020B0604020202020204" pitchFamily="34" charset="0"/>
            </a:endParaRPr>
          </a:p>
          <a:p>
            <a:r>
              <a:rPr lang="en-US" sz="1400" i="1" dirty="0">
                <a:solidFill>
                  <a:srgbClr val="333333"/>
                </a:solidFill>
                <a:latin typeface="Arial" panose="020B0604020202020204" pitchFamily="34" charset="0"/>
                <a:cs typeface="Arial" panose="020B0604020202020204" pitchFamily="34" charset="0"/>
              </a:rPr>
              <a:t>“</a:t>
            </a:r>
            <a:r>
              <a:rPr lang="en-GB" sz="1400" i="1" dirty="0">
                <a:latin typeface="Arial" panose="020B0604020202020204" pitchFamily="34" charset="0"/>
                <a:cs typeface="Arial" panose="020B0604020202020204" pitchFamily="34" charset="0"/>
              </a:rPr>
              <a:t>It is not unusual among us to see men who had spoken badly against King Henry to be hunted down, hung, quartered or beheaded.</a:t>
            </a:r>
            <a:r>
              <a:rPr lang="en-US" sz="1400" i="1" dirty="0">
                <a:solidFill>
                  <a:srgbClr val="333333"/>
                </a:solidFill>
                <a:latin typeface="Arial" panose="020B0604020202020204" pitchFamily="34" charset="0"/>
                <a:cs typeface="Arial" panose="020B0604020202020204" pitchFamily="34" charset="0"/>
              </a:rPr>
              <a:t>.” </a:t>
            </a:r>
          </a:p>
        </p:txBody>
      </p:sp>
      <p:graphicFrame>
        <p:nvGraphicFramePr>
          <p:cNvPr id="2" name="Table 1">
            <a:extLst>
              <a:ext uri="{FF2B5EF4-FFF2-40B4-BE49-F238E27FC236}">
                <a16:creationId xmlns:a16="http://schemas.microsoft.com/office/drawing/2014/main" id="{502FE5ED-EFB0-347C-5314-7069B362194C}"/>
              </a:ext>
            </a:extLst>
          </p:cNvPr>
          <p:cNvGraphicFramePr>
            <a:graphicFrameLocks noGrp="1"/>
          </p:cNvGraphicFramePr>
          <p:nvPr/>
        </p:nvGraphicFramePr>
        <p:xfrm>
          <a:off x="192761" y="910083"/>
          <a:ext cx="3199844" cy="3661762"/>
        </p:xfrm>
        <a:graphic>
          <a:graphicData uri="http://schemas.openxmlformats.org/drawingml/2006/table">
            <a:tbl>
              <a:tblPr firstRow="1" firstCol="1" bandRow="1">
                <a:tableStyleId>{5C22544A-7EE6-4342-B048-85BDC9FD1C3A}</a:tableStyleId>
              </a:tblPr>
              <a:tblGrid>
                <a:gridCol w="1142320">
                  <a:extLst>
                    <a:ext uri="{9D8B030D-6E8A-4147-A177-3AD203B41FA5}">
                      <a16:colId xmlns:a16="http://schemas.microsoft.com/office/drawing/2014/main" val="1420197802"/>
                    </a:ext>
                  </a:extLst>
                </a:gridCol>
                <a:gridCol w="2057524">
                  <a:extLst>
                    <a:ext uri="{9D8B030D-6E8A-4147-A177-3AD203B41FA5}">
                      <a16:colId xmlns:a16="http://schemas.microsoft.com/office/drawing/2014/main" val="163729929"/>
                    </a:ext>
                  </a:extLst>
                </a:gridCol>
              </a:tblGrid>
              <a:tr h="300799">
                <a:tc>
                  <a:txBody>
                    <a:bodyPr/>
                    <a:lstStyle/>
                    <a:p>
                      <a:pPr algn="ctr">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8768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Catholic</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Christian religion set up by the Romans which included most people in Europe. Still led ed by the Pope from Rome today.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8768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Protestant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newer type of Christian religion set up by people who protested against the Catholic Church.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475433">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Dissolution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dissolve/break up something.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36331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Monarch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King or Queen.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57150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Heir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next person in line for the throne.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48768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Tyrant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cruel and oppressive ruler.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pic>
        <p:nvPicPr>
          <p:cNvPr id="5" name="Picture 4">
            <a:extLst>
              <a:ext uri="{FF2B5EF4-FFF2-40B4-BE49-F238E27FC236}">
                <a16:creationId xmlns:a16="http://schemas.microsoft.com/office/drawing/2014/main" id="{2DE2721D-4189-4F06-EAFA-3293372870D9}"/>
              </a:ext>
            </a:extLst>
          </p:cNvPr>
          <p:cNvPicPr>
            <a:picLocks noChangeAspect="1"/>
          </p:cNvPicPr>
          <p:nvPr/>
        </p:nvPicPr>
        <p:blipFill>
          <a:blip r:embed="rId3"/>
          <a:stretch>
            <a:fillRect/>
          </a:stretch>
        </p:blipFill>
        <p:spPr>
          <a:xfrm>
            <a:off x="3683677" y="4807123"/>
            <a:ext cx="3173058" cy="1683157"/>
          </a:xfrm>
          <a:prstGeom prst="rect">
            <a:avLst/>
          </a:prstGeom>
        </p:spPr>
      </p:pic>
      <p:pic>
        <p:nvPicPr>
          <p:cNvPr id="8" name="Picture 7">
            <a:extLst>
              <a:ext uri="{FF2B5EF4-FFF2-40B4-BE49-F238E27FC236}">
                <a16:creationId xmlns:a16="http://schemas.microsoft.com/office/drawing/2014/main" id="{5C66EFDC-2966-2D5C-0756-ECD498B2F047}"/>
              </a:ext>
            </a:extLst>
          </p:cNvPr>
          <p:cNvPicPr>
            <a:picLocks noChangeAspect="1"/>
          </p:cNvPicPr>
          <p:nvPr/>
        </p:nvPicPr>
        <p:blipFill>
          <a:blip r:embed="rId4"/>
          <a:stretch>
            <a:fillRect/>
          </a:stretch>
        </p:blipFill>
        <p:spPr>
          <a:xfrm>
            <a:off x="6955276" y="39934"/>
            <a:ext cx="5125803" cy="3057227"/>
          </a:xfrm>
          <a:prstGeom prst="rect">
            <a:avLst/>
          </a:prstGeom>
        </p:spPr>
      </p:pic>
      <p:pic>
        <p:nvPicPr>
          <p:cNvPr id="9" name="Picture 8">
            <a:extLst>
              <a:ext uri="{FF2B5EF4-FFF2-40B4-BE49-F238E27FC236}">
                <a16:creationId xmlns:a16="http://schemas.microsoft.com/office/drawing/2014/main" id="{CC28AC85-184D-FF08-1A63-D1AB27F2A08A}"/>
              </a:ext>
            </a:extLst>
          </p:cNvPr>
          <p:cNvPicPr>
            <a:picLocks noChangeAspect="1"/>
          </p:cNvPicPr>
          <p:nvPr/>
        </p:nvPicPr>
        <p:blipFill>
          <a:blip r:embed="rId5"/>
          <a:stretch>
            <a:fillRect/>
          </a:stretch>
        </p:blipFill>
        <p:spPr>
          <a:xfrm>
            <a:off x="7003315" y="3138276"/>
            <a:ext cx="5077765" cy="3571875"/>
          </a:xfrm>
          <a:prstGeom prst="rect">
            <a:avLst/>
          </a:prstGeom>
        </p:spPr>
      </p:pic>
    </p:spTree>
    <p:extLst>
      <p:ext uri="{BB962C8B-B14F-4D97-AF65-F5344CB8AC3E}">
        <p14:creationId xmlns:p14="http://schemas.microsoft.com/office/powerpoint/2010/main" val="98586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96935" y="5325155"/>
            <a:ext cx="3375129" cy="1384996"/>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rgbClr val="000000"/>
                </a:solidFill>
                <a:effectLst/>
                <a:latin typeface="Castellar" panose="020A0402060406010301" pitchFamily="18" charset="0"/>
              </a:rPr>
              <a:t>Key Quotes</a:t>
            </a:r>
            <a:endParaRPr kumimoji="0" lang="en-GB"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F3EA458B-B244-4BE8-83C1-7851421BC31A}"/>
              </a:ext>
            </a:extLst>
          </p:cNvPr>
          <p:cNvSpPr txBox="1"/>
          <p:nvPr/>
        </p:nvSpPr>
        <p:spPr>
          <a:xfrm>
            <a:off x="192761" y="5390359"/>
            <a:ext cx="3199843" cy="1384995"/>
          </a:xfrm>
          <a:prstGeom prst="rect">
            <a:avLst/>
          </a:prstGeom>
          <a:noFill/>
        </p:spPr>
        <p:txBody>
          <a:bodyPr wrap="square" rtlCol="0">
            <a:spAutoFit/>
          </a:bodyPr>
          <a:lstStyle/>
          <a:p>
            <a:endParaRPr lang="en-GB" sz="1200" u="sng"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“I know I have the body of a weak and feeble woman, but I have the heart and stomach of a king, and of a king of England too.”</a:t>
            </a:r>
          </a:p>
          <a:p>
            <a:endParaRPr lang="en-US" sz="1200" i="1"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Elizabeth I</a:t>
            </a:r>
            <a:endParaRPr lang="en-GB" sz="1200" b="1" i="1" dirty="0">
              <a:latin typeface="Arial" panose="020B0604020202020204" pitchFamily="34" charset="0"/>
              <a:cs typeface="Arial" panose="020B0604020202020204" pitchFamily="34" charset="0"/>
            </a:endParaRPr>
          </a:p>
        </p:txBody>
      </p:sp>
      <p:sp>
        <p:nvSpPr>
          <p:cNvPr id="5" name="Text Box 18">
            <a:extLst>
              <a:ext uri="{FF2B5EF4-FFF2-40B4-BE49-F238E27FC236}">
                <a16:creationId xmlns:a16="http://schemas.microsoft.com/office/drawing/2014/main" id="{B4D9DCDE-52D1-9015-27FA-FB6F5FF05505}"/>
              </a:ext>
            </a:extLst>
          </p:cNvPr>
          <p:cNvSpPr txBox="1">
            <a:spLocks/>
          </p:cNvSpPr>
          <p:nvPr/>
        </p:nvSpPr>
        <p:spPr bwMode="auto">
          <a:xfrm>
            <a:off x="1332239" y="98705"/>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8 History</a:t>
            </a:r>
            <a:r>
              <a:rPr lang="en-GB" altLang="en-US" sz="2400" dirty="0">
                <a:solidFill>
                  <a:srgbClr val="000000"/>
                </a:solidFill>
                <a:latin typeface="Calibri" panose="020F0502020204030204" pitchFamily="34" charset="0"/>
              </a:rPr>
              <a:t> 1B</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algn="ctr"/>
            <a:r>
              <a:rPr lang="en-GB" b="1" i="1" dirty="0"/>
              <a:t>How did conflict between cousins lead to war?</a:t>
            </a:r>
          </a:p>
        </p:txBody>
      </p:sp>
      <p:sp>
        <p:nvSpPr>
          <p:cNvPr id="13" name="Text Box 12">
            <a:extLst>
              <a:ext uri="{FF2B5EF4-FFF2-40B4-BE49-F238E27FC236}">
                <a16:creationId xmlns:a16="http://schemas.microsoft.com/office/drawing/2014/main" id="{436E47E0-85E0-9DC5-BB6B-1E886662AC35}"/>
              </a:ext>
            </a:extLst>
          </p:cNvPr>
          <p:cNvSpPr txBox="1">
            <a:spLocks noChangeArrowheads="1"/>
          </p:cNvSpPr>
          <p:nvPr/>
        </p:nvSpPr>
        <p:spPr bwMode="auto">
          <a:xfrm>
            <a:off x="3472065" y="948846"/>
            <a:ext cx="3384669" cy="366176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different challenges Elizabeth I faced.</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for conflict between Elizabeth I and Mary Queen of Scots.</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importance of the reasons for war between England and Spain.</a:t>
            </a:r>
            <a:endParaRPr lang="en-US" sz="1400" dirty="0">
              <a:latin typeface="Comic Sans MS" panose="030F0702030302020204" pitchFamily="66" charset="0"/>
            </a:endParaRPr>
          </a:p>
        </p:txBody>
      </p:sp>
      <p:graphicFrame>
        <p:nvGraphicFramePr>
          <p:cNvPr id="15" name="Table 14">
            <a:extLst>
              <a:ext uri="{FF2B5EF4-FFF2-40B4-BE49-F238E27FC236}">
                <a16:creationId xmlns:a16="http://schemas.microsoft.com/office/drawing/2014/main" id="{553AA275-3F53-8375-409A-B98F6B01EB5E}"/>
              </a:ext>
            </a:extLst>
          </p:cNvPr>
          <p:cNvGraphicFramePr>
            <a:graphicFrameLocks noGrp="1"/>
          </p:cNvGraphicFramePr>
          <p:nvPr/>
        </p:nvGraphicFramePr>
        <p:xfrm>
          <a:off x="192760" y="960806"/>
          <a:ext cx="3199844" cy="4306116"/>
        </p:xfrm>
        <a:graphic>
          <a:graphicData uri="http://schemas.openxmlformats.org/drawingml/2006/table">
            <a:tbl>
              <a:tblPr firstRow="1" firstCol="1" bandRow="1">
                <a:tableStyleId>{5C22544A-7EE6-4342-B048-85BDC9FD1C3A}</a:tableStyleId>
              </a:tblPr>
              <a:tblGrid>
                <a:gridCol w="1142320">
                  <a:extLst>
                    <a:ext uri="{9D8B030D-6E8A-4147-A177-3AD203B41FA5}">
                      <a16:colId xmlns:a16="http://schemas.microsoft.com/office/drawing/2014/main" val="1420197802"/>
                    </a:ext>
                  </a:extLst>
                </a:gridCol>
                <a:gridCol w="2057524">
                  <a:extLst>
                    <a:ext uri="{9D8B030D-6E8A-4147-A177-3AD203B41FA5}">
                      <a16:colId xmlns:a16="http://schemas.microsoft.com/office/drawing/2014/main" val="163729929"/>
                    </a:ext>
                  </a:extLst>
                </a:gridCol>
              </a:tblGrid>
              <a:tr h="342700">
                <a:tc>
                  <a:txBody>
                    <a:bodyPr/>
                    <a:lstStyle/>
                    <a:p>
                      <a:pPr algn="ctr">
                        <a:lnSpc>
                          <a:spcPct val="150000"/>
                        </a:lnSpc>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Legitimacy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legal right to do something, particular to rule as king/queen.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Compromise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middle ground between two solutions to try and solve an issue.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475433">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Heir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person next in line to the throne.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36331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Treason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crime against the country, such as assassination attempts on a monarch.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57150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Alliance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friendship between two or more countries or groups.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Armada</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Spanish fleet of ships/navy.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pic>
        <p:nvPicPr>
          <p:cNvPr id="17" name="Picture 16" descr="A diagram of a person in a dress&#10;&#10;AI-generated content may be incorrect.">
            <a:extLst>
              <a:ext uri="{FF2B5EF4-FFF2-40B4-BE49-F238E27FC236}">
                <a16:creationId xmlns:a16="http://schemas.microsoft.com/office/drawing/2014/main" id="{CC49195C-4083-716B-F189-AC416A447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954" y="144664"/>
            <a:ext cx="5035286" cy="3765856"/>
          </a:xfrm>
          <a:prstGeom prst="rect">
            <a:avLst/>
          </a:prstGeom>
        </p:spPr>
      </p:pic>
      <p:pic>
        <p:nvPicPr>
          <p:cNvPr id="19" name="Picture 18" descr="A person and person in clothing&#10;&#10;AI-generated content may be incorrect.">
            <a:extLst>
              <a:ext uri="{FF2B5EF4-FFF2-40B4-BE49-F238E27FC236}">
                <a16:creationId xmlns:a16="http://schemas.microsoft.com/office/drawing/2014/main" id="{AAC75C93-7247-22FA-18F0-3E9F9D58E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890" y="4722085"/>
            <a:ext cx="4560651" cy="2037210"/>
          </a:xfrm>
          <a:prstGeom prst="rect">
            <a:avLst/>
          </a:prstGeom>
        </p:spPr>
      </p:pic>
      <p:pic>
        <p:nvPicPr>
          <p:cNvPr id="21" name="Picture 20" descr="A graphic of a person and person with different symbols&#10;&#10;AI-generated content may be incorrect.">
            <a:extLst>
              <a:ext uri="{FF2B5EF4-FFF2-40B4-BE49-F238E27FC236}">
                <a16:creationId xmlns:a16="http://schemas.microsoft.com/office/drawing/2014/main" id="{8355A18F-5BDF-D141-84D8-F685808DA533}"/>
              </a:ext>
            </a:extLst>
          </p:cNvPr>
          <p:cNvPicPr>
            <a:picLocks noChangeAspect="1"/>
          </p:cNvPicPr>
          <p:nvPr/>
        </p:nvPicPr>
        <p:blipFill>
          <a:blip r:embed="rId5">
            <a:extLst>
              <a:ext uri="{28A0092B-C50C-407E-A947-70E740481C1C}">
                <a14:useLocalDpi xmlns:a14="http://schemas.microsoft.com/office/drawing/2010/main" val="0"/>
              </a:ext>
            </a:extLst>
          </a:blip>
          <a:srcRect r="12096"/>
          <a:stretch>
            <a:fillRect/>
          </a:stretch>
        </p:blipFill>
        <p:spPr>
          <a:xfrm>
            <a:off x="8614570" y="4027251"/>
            <a:ext cx="3384669" cy="2830749"/>
          </a:xfrm>
          <a:prstGeom prst="rect">
            <a:avLst/>
          </a:prstGeom>
        </p:spPr>
      </p:pic>
    </p:spTree>
    <p:extLst>
      <p:ext uri="{BB962C8B-B14F-4D97-AF65-F5344CB8AC3E}">
        <p14:creationId xmlns:p14="http://schemas.microsoft.com/office/powerpoint/2010/main" val="133545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46665" y="62489"/>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400" dirty="0">
                <a:solidFill>
                  <a:srgbClr val="000000"/>
                </a:solidFill>
                <a:latin typeface="Calibri" panose="020F0502020204030204" pitchFamily="34" charset="0"/>
              </a:rPr>
              <a:t>Year 8 History 2A</a:t>
            </a:r>
          </a:p>
          <a:p>
            <a:pPr algn="ctr"/>
            <a:r>
              <a:rPr lang="en-GB" b="1" i="1" dirty="0"/>
              <a:t>How far did the Civil War change England?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209478" y="946978"/>
            <a:ext cx="2561683" cy="4465941"/>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two groups involved in the English Civil War.</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causes of the English Civil War.</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how far England changed during and after the English Civil War.</a:t>
            </a:r>
            <a:endParaRPr lang="en-GB" altLang="en-US" sz="1400" u="sng" dirty="0">
              <a:solidFill>
                <a:srgbClr val="000000"/>
              </a:solidFill>
              <a:latin typeface="Arial" panose="020B0604020202020204" pitchFamily="34" charset="0"/>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4226706476"/>
              </p:ext>
            </p:extLst>
          </p:nvPr>
        </p:nvGraphicFramePr>
        <p:xfrm>
          <a:off x="96935" y="946979"/>
          <a:ext cx="4089473" cy="4465942"/>
        </p:xfrm>
        <a:graphic>
          <a:graphicData uri="http://schemas.openxmlformats.org/drawingml/2006/table">
            <a:tbl>
              <a:tblPr firstRow="1" firstCol="1" bandRow="1">
                <a:tableStyleId>{5C22544A-7EE6-4342-B048-85BDC9FD1C3A}</a:tableStyleId>
              </a:tblPr>
              <a:tblGrid>
                <a:gridCol w="1432687">
                  <a:extLst>
                    <a:ext uri="{9D8B030D-6E8A-4147-A177-3AD203B41FA5}">
                      <a16:colId xmlns:a16="http://schemas.microsoft.com/office/drawing/2014/main" val="1420197802"/>
                    </a:ext>
                  </a:extLst>
                </a:gridCol>
                <a:gridCol w="2656786">
                  <a:extLst>
                    <a:ext uri="{9D8B030D-6E8A-4147-A177-3AD203B41FA5}">
                      <a16:colId xmlns:a16="http://schemas.microsoft.com/office/drawing/2014/main" val="163729929"/>
                    </a:ext>
                  </a:extLst>
                </a:gridCol>
              </a:tblGrid>
              <a:tr h="257092">
                <a:tc>
                  <a:txBody>
                    <a:bodyPr/>
                    <a:lstStyle/>
                    <a:p>
                      <a:pPr algn="ctr">
                        <a:spcAft>
                          <a:spcPts val="0"/>
                        </a:spcAft>
                      </a:pPr>
                      <a:r>
                        <a:rPr lang="en-GB" sz="1600" dirty="0">
                          <a:solidFill>
                            <a:schemeClr val="tx1"/>
                          </a:solidFill>
                          <a:effectLst/>
                        </a:rPr>
                        <a:t>Key Term</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600" dirty="0">
                          <a:solidFill>
                            <a:schemeClr val="tx1"/>
                          </a:solidFill>
                          <a:effectLst/>
                        </a:rPr>
                        <a:t>Definition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771275">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Parliament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place and organisation where politicians discuss how to run the country.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891296">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Government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group of people who help the King to run the country or run it themselves.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671422">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Divine Right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King’s right to rule which has been given to him by god.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514183">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Civil War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war between two sides from the same country.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62212410"/>
                  </a:ext>
                </a:extLst>
              </a:tr>
              <a:tr h="514183">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Roundheads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Soldiers who fight for Parliament to rule England.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846491">
                <a:tc>
                  <a:txBody>
                    <a:bodyPr/>
                    <a:lstStyle/>
                    <a:p>
                      <a:pPr algn="ctr">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Cavillers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Soldiers who fight for the King to rule England.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grpSp>
        <p:nvGrpSpPr>
          <p:cNvPr id="2" name="Group 1">
            <a:extLst>
              <a:ext uri="{FF2B5EF4-FFF2-40B4-BE49-F238E27FC236}">
                <a16:creationId xmlns:a16="http://schemas.microsoft.com/office/drawing/2014/main" id="{FD615FEC-6B6A-4B66-AF8C-55176FE579F4}"/>
              </a:ext>
            </a:extLst>
          </p:cNvPr>
          <p:cNvGrpSpPr/>
          <p:nvPr/>
        </p:nvGrpSpPr>
        <p:grpSpPr>
          <a:xfrm>
            <a:off x="80011" y="5470102"/>
            <a:ext cx="4129468" cy="1183789"/>
            <a:chOff x="96935" y="5394907"/>
            <a:chExt cx="6691151" cy="1183789"/>
          </a:xfrm>
        </p:grpSpPr>
        <p:sp>
          <p:nvSpPr>
            <p:cNvPr id="8" name="Text Box 12"/>
            <p:cNvSpPr txBox="1">
              <a:spLocks noChangeArrowheads="1"/>
            </p:cNvSpPr>
            <p:nvPr/>
          </p:nvSpPr>
          <p:spPr bwMode="auto">
            <a:xfrm>
              <a:off x="105397" y="5394907"/>
              <a:ext cx="6682689" cy="1183789"/>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sng" strike="noStrike" cap="none" normalizeH="0" baseline="0">
                  <a:ln>
                    <a:noFill/>
                  </a:ln>
                  <a:solidFill>
                    <a:srgbClr val="000000"/>
                  </a:solidFill>
                  <a:effectLst/>
                  <a:latin typeface="Castellar" panose="020A0402060406010301" pitchFamily="18" charset="0"/>
                </a:rPr>
                <a:t>Key Quotes</a:t>
              </a: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438048D6-E2E2-4E9C-AF87-3FA743785795}"/>
                </a:ext>
              </a:extLst>
            </p:cNvPr>
            <p:cNvSpPr txBox="1"/>
            <p:nvPr/>
          </p:nvSpPr>
          <p:spPr>
            <a:xfrm>
              <a:off x="96935" y="5622871"/>
              <a:ext cx="6674227" cy="892552"/>
            </a:xfrm>
            <a:prstGeom prst="rect">
              <a:avLst/>
            </a:prstGeom>
            <a:noFill/>
          </p:spPr>
          <p:txBody>
            <a:bodyPr wrap="square" rtlCol="0">
              <a:spAutoFit/>
            </a:bodyPr>
            <a:lstStyle/>
            <a:p>
              <a:pPr algn="ctr">
                <a:defRPr/>
              </a:pPr>
              <a:r>
                <a:rPr lang="en-GB" sz="1400">
                  <a:latin typeface="Arial" panose="020B0604020202020204" pitchFamily="34" charset="0"/>
                  <a:ea typeface="Calibri" panose="020F0502020204030204" pitchFamily="34" charset="0"/>
                  <a:cs typeface="Arial" panose="020B0604020202020204" pitchFamily="34" charset="0"/>
                </a:rPr>
                <a:t>“</a:t>
              </a:r>
              <a:r>
                <a:rPr lang="en-US" sz="1400">
                  <a:solidFill>
                    <a:srgbClr val="202122"/>
                  </a:solidFill>
                  <a:latin typeface="Arial" panose="020B0604020202020204" pitchFamily="34" charset="0"/>
                  <a:cs typeface="Arial" panose="020B0604020202020204" pitchFamily="34" charset="0"/>
                </a:rPr>
                <a:t>I tell you we will cut off his head with the crown upon it .”</a:t>
              </a:r>
              <a:endParaRPr lang="en-US" sz="1200">
                <a:solidFill>
                  <a:srgbClr val="202122"/>
                </a:solidFill>
                <a:latin typeface="Arial" panose="020B0604020202020204" pitchFamily="34" charset="0"/>
                <a:cs typeface="Arial" panose="020B0604020202020204" pitchFamily="34" charset="0"/>
              </a:endParaRPr>
            </a:p>
            <a:p>
              <a:pPr algn="ctr">
                <a:defRPr/>
              </a:pPr>
              <a:r>
                <a:rPr lang="en-US" sz="1200" b="1">
                  <a:solidFill>
                    <a:srgbClr val="202122"/>
                  </a:solidFill>
                  <a:latin typeface="Arial" panose="020B0604020202020204" pitchFamily="34" charset="0"/>
                  <a:cs typeface="Arial" panose="020B0604020202020204" pitchFamily="34" charset="0"/>
                </a:rPr>
                <a:t>Cromwell to one of the judges at the trial of King Charles I.1648.</a:t>
              </a:r>
              <a:endParaRPr lang="en-GB" sz="1200" b="1">
                <a:latin typeface="Arial" panose="020B0604020202020204" pitchFamily="34" charset="0"/>
                <a:ea typeface="Calibri" panose="020F050202020403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b="23675"/>
          <a:stretch/>
        </p:blipFill>
        <p:spPr>
          <a:xfrm>
            <a:off x="6912977" y="39934"/>
            <a:ext cx="4991455" cy="1984483"/>
          </a:xfrm>
          <a:prstGeom prst="rect">
            <a:avLst/>
          </a:prstGeom>
        </p:spPr>
      </p:pic>
      <p:pic>
        <p:nvPicPr>
          <p:cNvPr id="5" name="Picture 4"/>
          <p:cNvPicPr>
            <a:picLocks noChangeAspect="1"/>
          </p:cNvPicPr>
          <p:nvPr/>
        </p:nvPicPr>
        <p:blipFill>
          <a:blip r:embed="rId4"/>
          <a:stretch>
            <a:fillRect/>
          </a:stretch>
        </p:blipFill>
        <p:spPr>
          <a:xfrm>
            <a:off x="4641695" y="5262303"/>
            <a:ext cx="1697247" cy="1390086"/>
          </a:xfrm>
          <a:prstGeom prst="rect">
            <a:avLst/>
          </a:prstGeom>
        </p:spPr>
      </p:pic>
      <p:sp>
        <p:nvSpPr>
          <p:cNvPr id="7" name="TextBox 6"/>
          <p:cNvSpPr txBox="1"/>
          <p:nvPr/>
        </p:nvSpPr>
        <p:spPr>
          <a:xfrm>
            <a:off x="6410676" y="5877005"/>
            <a:ext cx="589936" cy="369332"/>
          </a:xfrm>
          <a:prstGeom prst="rect">
            <a:avLst/>
          </a:prstGeom>
          <a:noFill/>
        </p:spPr>
        <p:txBody>
          <a:bodyPr wrap="square" rtlCol="0">
            <a:spAutoFit/>
          </a:bodyPr>
          <a:lstStyle/>
          <a:p>
            <a:r>
              <a:rPr lang="en-GB" b="1"/>
              <a:t>VS! </a:t>
            </a:r>
          </a:p>
        </p:txBody>
      </p:sp>
      <p:pic>
        <p:nvPicPr>
          <p:cNvPr id="9" name="Picture 8"/>
          <p:cNvPicPr>
            <a:picLocks noChangeAspect="1"/>
          </p:cNvPicPr>
          <p:nvPr/>
        </p:nvPicPr>
        <p:blipFill>
          <a:blip r:embed="rId5"/>
          <a:stretch>
            <a:fillRect/>
          </a:stretch>
        </p:blipFill>
        <p:spPr>
          <a:xfrm>
            <a:off x="6968251" y="5262303"/>
            <a:ext cx="1452761" cy="1282563"/>
          </a:xfrm>
          <a:prstGeom prst="rect">
            <a:avLst/>
          </a:prstGeom>
        </p:spPr>
      </p:pic>
      <p:pic>
        <p:nvPicPr>
          <p:cNvPr id="12" name="Picture 11">
            <a:extLst>
              <a:ext uri="{FF2B5EF4-FFF2-40B4-BE49-F238E27FC236}">
                <a16:creationId xmlns:a16="http://schemas.microsoft.com/office/drawing/2014/main" id="{91896D0F-3000-4709-949D-4D1CEB5777EA}"/>
              </a:ext>
            </a:extLst>
          </p:cNvPr>
          <p:cNvPicPr>
            <a:picLocks noChangeAspect="1"/>
          </p:cNvPicPr>
          <p:nvPr/>
        </p:nvPicPr>
        <p:blipFill rotWithShape="1">
          <a:blip r:embed="rId6"/>
          <a:srcRect l="12377" t="49664" r="55444" b="20243"/>
          <a:stretch/>
        </p:blipFill>
        <p:spPr>
          <a:xfrm>
            <a:off x="6794231" y="2126018"/>
            <a:ext cx="5241797" cy="3063778"/>
          </a:xfrm>
          <a:prstGeom prst="rect">
            <a:avLst/>
          </a:prstGeom>
        </p:spPr>
      </p:pic>
      <p:pic>
        <p:nvPicPr>
          <p:cNvPr id="18" name="Picture 17">
            <a:extLst>
              <a:ext uri="{FF2B5EF4-FFF2-40B4-BE49-F238E27FC236}">
                <a16:creationId xmlns:a16="http://schemas.microsoft.com/office/drawing/2014/main" id="{B0018D14-8EC6-4685-9722-81402213750D}"/>
              </a:ext>
            </a:extLst>
          </p:cNvPr>
          <p:cNvPicPr>
            <a:picLocks noChangeAspect="1"/>
          </p:cNvPicPr>
          <p:nvPr/>
        </p:nvPicPr>
        <p:blipFill>
          <a:blip r:embed="rId7"/>
          <a:stretch>
            <a:fillRect/>
          </a:stretch>
        </p:blipFill>
        <p:spPr>
          <a:xfrm>
            <a:off x="8444082" y="4835875"/>
            <a:ext cx="3460350" cy="1984484"/>
          </a:xfrm>
          <a:prstGeom prst="rect">
            <a:avLst/>
          </a:prstGeom>
        </p:spPr>
      </p:pic>
    </p:spTree>
    <p:extLst>
      <p:ext uri="{BB962C8B-B14F-4D97-AF65-F5344CB8AC3E}">
        <p14:creationId xmlns:p14="http://schemas.microsoft.com/office/powerpoint/2010/main" val="161734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55127" y="39934"/>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400" dirty="0">
                <a:solidFill>
                  <a:srgbClr val="000000"/>
                </a:solidFill>
                <a:latin typeface="Calibri" panose="020F0502020204030204" pitchFamily="34" charset="0"/>
              </a:rPr>
              <a:t>Year 8 History 2B</a:t>
            </a:r>
          </a:p>
          <a:p>
            <a:pPr algn="ctr"/>
            <a:r>
              <a:rPr lang="en-GB" b="1" i="1" dirty="0"/>
              <a:t>How did the British Empire change African society?</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96936" y="5290457"/>
            <a:ext cx="3392884" cy="1419694"/>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p:txBody>
      </p:sp>
      <p:sp>
        <p:nvSpPr>
          <p:cNvPr id="10" name="Text Box 12"/>
          <p:cNvSpPr txBox="1">
            <a:spLocks noChangeArrowheads="1"/>
          </p:cNvSpPr>
          <p:nvPr/>
        </p:nvSpPr>
        <p:spPr bwMode="auto">
          <a:xfrm>
            <a:off x="3601365" y="1025928"/>
            <a:ext cx="3176464" cy="300759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why Britain wanted an Empire.</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for the abolition of slavery.</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analyse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sources showing the treatment of enslaved people.</a:t>
            </a:r>
            <a:endParaRPr lang="en-GB" altLang="en-US" sz="1400" u="sng" dirty="0">
              <a:solidFill>
                <a:srgbClr val="000000"/>
              </a:solidFill>
              <a:latin typeface="Arial" panose="020B0604020202020204" pitchFamily="34" charset="0"/>
            </a:endParaRPr>
          </a:p>
          <a:p>
            <a:pPr lvl="0" eaLnBrk="0" fontAlgn="base" hangingPunct="0">
              <a:spcBef>
                <a:spcPct val="0"/>
              </a:spcBef>
              <a:spcAft>
                <a:spcPts val="800"/>
              </a:spcAft>
            </a:pPr>
            <a:endParaRPr lang="en-GB" altLang="en-US" sz="1400" dirty="0">
              <a:solidFill>
                <a:srgbClr val="000000"/>
              </a:solidFill>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lang="en-GB" altLang="en-US" sz="1400" dirty="0">
              <a:solidFill>
                <a:srgbClr val="000000"/>
              </a:solidFill>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Calibri" panose="020F0502020204030204" pitchFamily="34" charset="0"/>
            </a:endParaRPr>
          </a:p>
          <a:p>
            <a:pPr lvl="0" eaLnBrk="0" fontAlgn="base" hangingPunct="0">
              <a:spcBef>
                <a:spcPct val="0"/>
              </a:spcBef>
              <a:spcAft>
                <a:spcPts val="800"/>
              </a:spcAf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4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919130785"/>
              </p:ext>
            </p:extLst>
          </p:nvPr>
        </p:nvGraphicFramePr>
        <p:xfrm>
          <a:off x="96936" y="1012291"/>
          <a:ext cx="3392884" cy="4049839"/>
        </p:xfrm>
        <a:graphic>
          <a:graphicData uri="http://schemas.openxmlformats.org/drawingml/2006/table">
            <a:tbl>
              <a:tblPr firstRow="1" firstCol="1" bandRow="1">
                <a:tableStyleId>{5C22544A-7EE6-4342-B048-85BDC9FD1C3A}</a:tableStyleId>
              </a:tblPr>
              <a:tblGrid>
                <a:gridCol w="1085697">
                  <a:extLst>
                    <a:ext uri="{9D8B030D-6E8A-4147-A177-3AD203B41FA5}">
                      <a16:colId xmlns:a16="http://schemas.microsoft.com/office/drawing/2014/main" val="1420197802"/>
                    </a:ext>
                  </a:extLst>
                </a:gridCol>
                <a:gridCol w="2307187">
                  <a:extLst>
                    <a:ext uri="{9D8B030D-6E8A-4147-A177-3AD203B41FA5}">
                      <a16:colId xmlns:a16="http://schemas.microsoft.com/office/drawing/2014/main" val="163729929"/>
                    </a:ext>
                  </a:extLst>
                </a:gridCol>
              </a:tblGrid>
              <a:tr h="300799">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dirty="0">
                          <a:solidFill>
                            <a:schemeClr val="tx1"/>
                          </a:solidFill>
                          <a:effectLst/>
                        </a:rPr>
                        <a:t>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87680">
                <a:tc>
                  <a:txBody>
                    <a:bodyPr/>
                    <a:lstStyle/>
                    <a:p>
                      <a:pPr algn="ct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Empire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group of countries controlled by a master country.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87680">
                <a:tc>
                  <a:txBody>
                    <a:bodyPr/>
                    <a:lstStyle/>
                    <a:p>
                      <a:pPr algn="ct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Colony</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country which is part of an empire.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475433">
                <a:tc>
                  <a:txBody>
                    <a:bodyPr/>
                    <a:lstStyle/>
                    <a:p>
                      <a:pPr algn="ct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Triangular Trade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way ships picked up people in Africa, sold them in America, bought goods there and then imported them to Britain.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363310">
                <a:tc>
                  <a:txBody>
                    <a:bodyPr/>
                    <a:lstStyle/>
                    <a:p>
                      <a:pPr algn="ct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Plantations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Large farms that used slave labour.</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571500">
                <a:tc>
                  <a:txBody>
                    <a:bodyPr/>
                    <a:lstStyle/>
                    <a:p>
                      <a:pPr algn="ct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Underground Railroad</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secret network of safehouses to help slaves escape.</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487680">
                <a:tc>
                  <a:txBody>
                    <a:bodyPr/>
                    <a:lstStyle/>
                    <a:p>
                      <a:pPr algn="ct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Abolition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get rid of something. E.g. “Slavery was Abolished.”</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sp>
        <p:nvSpPr>
          <p:cNvPr id="3" name="TextBox 2">
            <a:extLst>
              <a:ext uri="{FF2B5EF4-FFF2-40B4-BE49-F238E27FC236}">
                <a16:creationId xmlns:a16="http://schemas.microsoft.com/office/drawing/2014/main" id="{F3EA458B-B244-4BE8-83C1-7851421BC31A}"/>
              </a:ext>
            </a:extLst>
          </p:cNvPr>
          <p:cNvSpPr txBox="1"/>
          <p:nvPr/>
        </p:nvSpPr>
        <p:spPr>
          <a:xfrm>
            <a:off x="171450" y="5290457"/>
            <a:ext cx="3307461" cy="1323439"/>
          </a:xfrm>
          <a:prstGeom prst="rect">
            <a:avLst/>
          </a:prstGeom>
          <a:noFill/>
        </p:spPr>
        <p:txBody>
          <a:bodyPr wrap="square" rtlCol="0">
            <a:spAutoFit/>
          </a:bodyPr>
          <a:lstStyle/>
          <a:p>
            <a:pPr algn="ctr"/>
            <a:r>
              <a:rPr lang="en-GB" sz="1200" u="sng" dirty="0">
                <a:latin typeface="Arial" panose="020B0604020202020204" pitchFamily="34" charset="0"/>
                <a:cs typeface="Arial" panose="020B0604020202020204" pitchFamily="34" charset="0"/>
              </a:rPr>
              <a:t>KEY QUOTES</a:t>
            </a:r>
          </a:p>
          <a:p>
            <a:endParaRPr lang="en-GB" sz="1200"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slavery is not wrong, nothing is wrong.”</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Abraham Lincoln</a:t>
            </a:r>
            <a:endParaRPr lang="en-GB" sz="12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1820707-638E-4422-BBF8-F241C53BF30E}"/>
              </a:ext>
            </a:extLst>
          </p:cNvPr>
          <p:cNvPicPr>
            <a:picLocks noChangeAspect="1"/>
          </p:cNvPicPr>
          <p:nvPr/>
        </p:nvPicPr>
        <p:blipFill rotWithShape="1">
          <a:blip r:embed="rId3"/>
          <a:srcRect l="42700" t="13477" r="6137" b="26047"/>
          <a:stretch/>
        </p:blipFill>
        <p:spPr>
          <a:xfrm>
            <a:off x="6900283" y="2888907"/>
            <a:ext cx="5194782" cy="3969094"/>
          </a:xfrm>
          <a:prstGeom prst="rect">
            <a:avLst/>
          </a:prstGeom>
        </p:spPr>
      </p:pic>
      <p:pic>
        <p:nvPicPr>
          <p:cNvPr id="11" name="Picture 10">
            <a:extLst>
              <a:ext uri="{FF2B5EF4-FFF2-40B4-BE49-F238E27FC236}">
                <a16:creationId xmlns:a16="http://schemas.microsoft.com/office/drawing/2014/main" id="{D52F52C7-B53D-4B81-AF26-739A26AB0983}"/>
              </a:ext>
            </a:extLst>
          </p:cNvPr>
          <p:cNvPicPr>
            <a:picLocks noChangeAspect="1"/>
          </p:cNvPicPr>
          <p:nvPr/>
        </p:nvPicPr>
        <p:blipFill rotWithShape="1">
          <a:blip r:embed="rId3"/>
          <a:srcRect l="4667" t="18611" r="58850" b="44184"/>
          <a:stretch/>
        </p:blipFill>
        <p:spPr>
          <a:xfrm>
            <a:off x="6891167" y="53613"/>
            <a:ext cx="5300834" cy="2835293"/>
          </a:xfrm>
          <a:prstGeom prst="rect">
            <a:avLst/>
          </a:prstGeom>
        </p:spPr>
      </p:pic>
      <p:pic>
        <p:nvPicPr>
          <p:cNvPr id="5" name="Picture 4" descr="A chart of different people&#10;&#10;AI-generated content may be incorrect.">
            <a:extLst>
              <a:ext uri="{FF2B5EF4-FFF2-40B4-BE49-F238E27FC236}">
                <a16:creationId xmlns:a16="http://schemas.microsoft.com/office/drawing/2014/main" id="{B8A275BC-C191-E43B-30C9-270DC0E6A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425" y="4058611"/>
            <a:ext cx="3249922" cy="2745775"/>
          </a:xfrm>
          <a:prstGeom prst="rect">
            <a:avLst/>
          </a:prstGeom>
        </p:spPr>
      </p:pic>
    </p:spTree>
    <p:extLst>
      <p:ext uri="{BB962C8B-B14F-4D97-AF65-F5344CB8AC3E}">
        <p14:creationId xmlns:p14="http://schemas.microsoft.com/office/powerpoint/2010/main" val="110290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209478" y="4978399"/>
            <a:ext cx="2584752" cy="1802631"/>
          </a:xfrm>
          <a:prstGeom prst="rect">
            <a:avLst/>
          </a:prstGeom>
        </p:spPr>
      </p:pic>
      <p:sp>
        <p:nvSpPr>
          <p:cNvPr id="4" name="Text Box 18"/>
          <p:cNvSpPr txBox="1">
            <a:spLocks/>
          </p:cNvSpPr>
          <p:nvPr/>
        </p:nvSpPr>
        <p:spPr bwMode="auto">
          <a:xfrm>
            <a:off x="1223596" y="39936"/>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8 History 3A</a:t>
            </a:r>
          </a:p>
          <a:p>
            <a:pPr algn="ctr"/>
            <a:r>
              <a:rPr lang="en-GB" sz="2000" b="1" i="1" dirty="0"/>
              <a:t>What was life like in the Industrial Revolution?</a:t>
            </a:r>
            <a:endParaRPr lang="en-US" altLang="en-US" sz="1600" dirty="0">
              <a:latin typeface="Arial" panose="020B0604020202020204" pitchFamily="34" charset="0"/>
            </a:endParaRPr>
          </a:p>
        </p:txBody>
      </p:sp>
      <p:pic>
        <p:nvPicPr>
          <p:cNvPr id="6" name="Picture 2" descr="The Oaks Academ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3794518" y="1012292"/>
            <a:ext cx="2976643" cy="3966108"/>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conditions of lives in the Industrial Revolution.</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why workplaces were dangerous in the Industrial Revolution.</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most important developments during the Industrial Revolution.</a:t>
            </a:r>
            <a:endParaRPr kumimoji="0" lang="en-GB" altLang="en-US" sz="1600" b="0" i="0" u="sng"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934787406"/>
              </p:ext>
            </p:extLst>
          </p:nvPr>
        </p:nvGraphicFramePr>
        <p:xfrm>
          <a:off x="53328" y="1026709"/>
          <a:ext cx="3630905" cy="4333131"/>
        </p:xfrm>
        <a:graphic>
          <a:graphicData uri="http://schemas.openxmlformats.org/drawingml/2006/table">
            <a:tbl>
              <a:tblPr firstRow="1" firstCol="1" bandRow="1">
                <a:tableStyleId>{5C22544A-7EE6-4342-B048-85BDC9FD1C3A}</a:tableStyleId>
              </a:tblPr>
              <a:tblGrid>
                <a:gridCol w="1272034">
                  <a:extLst>
                    <a:ext uri="{9D8B030D-6E8A-4147-A177-3AD203B41FA5}">
                      <a16:colId xmlns:a16="http://schemas.microsoft.com/office/drawing/2014/main" val="1420197802"/>
                    </a:ext>
                  </a:extLst>
                </a:gridCol>
                <a:gridCol w="2358871">
                  <a:extLst>
                    <a:ext uri="{9D8B030D-6E8A-4147-A177-3AD203B41FA5}">
                      <a16:colId xmlns:a16="http://schemas.microsoft.com/office/drawing/2014/main" val="163729929"/>
                    </a:ext>
                  </a:extLst>
                </a:gridCol>
              </a:tblGrid>
              <a:tr h="307317">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a:solidFill>
                            <a:schemeClr val="tx1"/>
                          </a:solidFill>
                          <a:effectLst/>
                        </a:rPr>
                        <a:t>Definition</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518076">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Agricultural</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Anything to do with farming.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533121">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Industrial</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Anything to do with industry factories and mines.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533121">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Revolution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change in the way things are done. </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799682">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Migration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People moving from one place to another for work or better living conditions.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799682">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Cholera</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deadly water born disease which is caught from drinking dirty water.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284199">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Sewage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toilet waste.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7073851"/>
                  </a:ext>
                </a:extLst>
              </a:tr>
              <a:tr h="557933">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Thames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large river that runs through London.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7961904"/>
                  </a:ext>
                </a:extLst>
              </a:tr>
            </a:tbl>
          </a:graphicData>
        </a:graphic>
      </p:graphicFrame>
      <p:sp>
        <p:nvSpPr>
          <p:cNvPr id="2" name="TextBox 1"/>
          <p:cNvSpPr txBox="1"/>
          <p:nvPr/>
        </p:nvSpPr>
        <p:spPr>
          <a:xfrm>
            <a:off x="144478" y="5494625"/>
            <a:ext cx="3907171" cy="1200329"/>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Key Quotes:</a:t>
            </a:r>
          </a:p>
          <a:p>
            <a:r>
              <a:rPr lang="en-GB" sz="1400">
                <a:latin typeface="Arial" panose="020B0604020202020204" pitchFamily="34" charset="0"/>
                <a:cs typeface="Arial" panose="020B0604020202020204" pitchFamily="34" charset="0"/>
              </a:rPr>
              <a:t>“</a:t>
            </a:r>
            <a:r>
              <a:rPr lang="en-US" sz="1400">
                <a:latin typeface="Arial" panose="020B0604020202020204" pitchFamily="34" charset="0"/>
                <a:cs typeface="Arial" panose="020B0604020202020204" pitchFamily="34" charset="0"/>
              </a:rPr>
              <a:t>Shine forth upon our clouded hills? </a:t>
            </a:r>
          </a:p>
          <a:p>
            <a:r>
              <a:rPr lang="en-US" sz="1400">
                <a:latin typeface="Arial" panose="020B0604020202020204" pitchFamily="34" charset="0"/>
                <a:cs typeface="Arial" panose="020B0604020202020204" pitchFamily="34" charset="0"/>
              </a:rPr>
              <a:t>And was Jerusalem </a:t>
            </a:r>
            <a:r>
              <a:rPr lang="en-US" sz="1400" err="1">
                <a:latin typeface="Arial" panose="020B0604020202020204" pitchFamily="34" charset="0"/>
                <a:cs typeface="Arial" panose="020B0604020202020204" pitchFamily="34" charset="0"/>
              </a:rPr>
              <a:t>builded</a:t>
            </a:r>
            <a:r>
              <a:rPr lang="en-US" sz="1400">
                <a:latin typeface="Arial" panose="020B0604020202020204" pitchFamily="34" charset="0"/>
                <a:cs typeface="Arial" panose="020B0604020202020204" pitchFamily="34" charset="0"/>
              </a:rPr>
              <a:t> here,</a:t>
            </a:r>
          </a:p>
          <a:p>
            <a:r>
              <a:rPr lang="en-US" sz="1400">
                <a:latin typeface="Arial" panose="020B0604020202020204" pitchFamily="34" charset="0"/>
                <a:cs typeface="Arial" panose="020B0604020202020204" pitchFamily="34" charset="0"/>
              </a:rPr>
              <a:t>Among these dark Satanic Mills?”’</a:t>
            </a:r>
            <a:endParaRPr lang="en-US" sz="1200" i="1">
              <a:solidFill>
                <a:srgbClr val="333333"/>
              </a:solidFill>
              <a:latin typeface="Arial" panose="020B0604020202020204" pitchFamily="34" charset="0"/>
              <a:cs typeface="Arial" panose="020B0604020202020204" pitchFamily="34" charset="0"/>
            </a:endParaRPr>
          </a:p>
          <a:p>
            <a:r>
              <a:rPr lang="en-US" sz="1600" b="1">
                <a:solidFill>
                  <a:srgbClr val="333333"/>
                </a:solidFill>
                <a:latin typeface="Arial" panose="020B0604020202020204" pitchFamily="34" charset="0"/>
                <a:cs typeface="Arial" panose="020B0604020202020204" pitchFamily="34" charset="0"/>
              </a:rPr>
              <a:t>Jerusalem by William Blake</a:t>
            </a:r>
          </a:p>
        </p:txBody>
      </p:sp>
      <p:sp>
        <p:nvSpPr>
          <p:cNvPr id="3" name="TextBox 2">
            <a:extLst>
              <a:ext uri="{FF2B5EF4-FFF2-40B4-BE49-F238E27FC236}">
                <a16:creationId xmlns:a16="http://schemas.microsoft.com/office/drawing/2014/main" id="{156F25F7-5CA8-4791-9EA5-51573C092D10}"/>
              </a:ext>
            </a:extLst>
          </p:cNvPr>
          <p:cNvSpPr txBox="1"/>
          <p:nvPr/>
        </p:nvSpPr>
        <p:spPr>
          <a:xfrm>
            <a:off x="53328" y="5408546"/>
            <a:ext cx="4045865" cy="1372485"/>
          </a:xfrm>
          <a:prstGeom prst="rect">
            <a:avLst/>
          </a:prstGeom>
          <a:noFill/>
          <a:ln>
            <a:solidFill>
              <a:schemeClr val="tx1"/>
            </a:solidFill>
          </a:ln>
        </p:spPr>
        <p:txBody>
          <a:bodyPr wrap="square" rtlCol="0">
            <a:spAutoFit/>
          </a:bodyPr>
          <a:lstStyle/>
          <a:p>
            <a:endParaRPr lang="en-GB"/>
          </a:p>
        </p:txBody>
      </p:sp>
      <p:pic>
        <p:nvPicPr>
          <p:cNvPr id="7" name="Picture 6">
            <a:extLst>
              <a:ext uri="{FF2B5EF4-FFF2-40B4-BE49-F238E27FC236}">
                <a16:creationId xmlns:a16="http://schemas.microsoft.com/office/drawing/2014/main" id="{3BCB4782-039B-445D-B149-88749EDB036E}"/>
              </a:ext>
            </a:extLst>
          </p:cNvPr>
          <p:cNvPicPr>
            <a:picLocks noChangeAspect="1"/>
          </p:cNvPicPr>
          <p:nvPr/>
        </p:nvPicPr>
        <p:blipFill rotWithShape="1">
          <a:blip r:embed="rId5"/>
          <a:srcRect l="33332" t="23540" r="42079" b="9152"/>
          <a:stretch/>
        </p:blipFill>
        <p:spPr>
          <a:xfrm>
            <a:off x="7010400" y="144662"/>
            <a:ext cx="4752621" cy="6436918"/>
          </a:xfrm>
          <a:prstGeom prst="rect">
            <a:avLst/>
          </a:prstGeom>
        </p:spPr>
      </p:pic>
    </p:spTree>
    <p:extLst>
      <p:ext uri="{BB962C8B-B14F-4D97-AF65-F5344CB8AC3E}">
        <p14:creationId xmlns:p14="http://schemas.microsoft.com/office/powerpoint/2010/main" val="88997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55127" y="39934"/>
            <a:ext cx="4840873"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8 History 3B</a:t>
            </a:r>
          </a:p>
          <a:p>
            <a:pPr algn="ctr"/>
            <a:r>
              <a:rPr lang="en-GB" sz="2000" b="1" i="1" dirty="0"/>
              <a:t>How did World War One change the world?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3881120" y="1012290"/>
            <a:ext cx="2641600" cy="4266373"/>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key battles and weapons during the First World War.</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why the world went to war in 1914.</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most important changes during the First World War.</a:t>
            </a:r>
            <a:endParaRPr kumimoji="0" lang="en-GB" altLang="en-US" sz="1400" b="0" i="0" u="sng" strike="noStrike" cap="none" normalizeH="0" baseline="0" dirty="0">
              <a:ln>
                <a:noFill/>
              </a:ln>
              <a:solidFill>
                <a:srgbClr val="000000"/>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83610833"/>
              </p:ext>
            </p:extLst>
          </p:nvPr>
        </p:nvGraphicFramePr>
        <p:xfrm>
          <a:off x="96935" y="1012291"/>
          <a:ext cx="3711667" cy="4266373"/>
        </p:xfrm>
        <a:graphic>
          <a:graphicData uri="http://schemas.openxmlformats.org/drawingml/2006/table">
            <a:tbl>
              <a:tblPr firstRow="1" firstCol="1" bandRow="1">
                <a:tableStyleId>{5C22544A-7EE6-4342-B048-85BDC9FD1C3A}</a:tableStyleId>
              </a:tblPr>
              <a:tblGrid>
                <a:gridCol w="993205">
                  <a:extLst>
                    <a:ext uri="{9D8B030D-6E8A-4147-A177-3AD203B41FA5}">
                      <a16:colId xmlns:a16="http://schemas.microsoft.com/office/drawing/2014/main" val="1420197802"/>
                    </a:ext>
                  </a:extLst>
                </a:gridCol>
                <a:gridCol w="2718462">
                  <a:extLst>
                    <a:ext uri="{9D8B030D-6E8A-4147-A177-3AD203B41FA5}">
                      <a16:colId xmlns:a16="http://schemas.microsoft.com/office/drawing/2014/main" val="163729929"/>
                    </a:ext>
                  </a:extLst>
                </a:gridCol>
              </a:tblGrid>
              <a:tr h="282391">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dirty="0">
                          <a:solidFill>
                            <a:schemeClr val="tx1"/>
                          </a:solidFill>
                          <a:effectLst/>
                        </a:rPr>
                        <a:t>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Alliance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Two groups of countries who promise to protect each other: (UK/Fr/Rus) vs (Ger/</a:t>
                      </a:r>
                      <a:r>
                        <a:rPr lang="en-GB"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Arms Race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race to build the biggest armies and navies.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294632">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Imperialism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Having or wanting an empire.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Propaganda</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Persuasive information to make people believe or do something.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Revolution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violent overthrow of an existing government (Russa in this case).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Armistice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peace agreement. Like the Treaty of Versailles. (See below)</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829260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Treaty of Versailles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lame - Germany’s Fault</a:t>
                      </a:r>
                    </a:p>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eparations –  £6.6 Billion</a:t>
                      </a:r>
                    </a:p>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rmy – 100,000 only</a:t>
                      </a:r>
                    </a:p>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erritory – Loss of 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Reparations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repayments.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9393533"/>
                  </a:ext>
                </a:extLst>
              </a:tr>
            </a:tbl>
          </a:graphicData>
        </a:graphic>
      </p:graphicFrame>
      <p:sp>
        <p:nvSpPr>
          <p:cNvPr id="8" name="TextBox 7">
            <a:extLst>
              <a:ext uri="{FF2B5EF4-FFF2-40B4-BE49-F238E27FC236}">
                <a16:creationId xmlns:a16="http://schemas.microsoft.com/office/drawing/2014/main" id="{3ABDABBE-5DB1-40F9-A238-132C8C634762}"/>
              </a:ext>
            </a:extLst>
          </p:cNvPr>
          <p:cNvSpPr txBox="1"/>
          <p:nvPr/>
        </p:nvSpPr>
        <p:spPr>
          <a:xfrm>
            <a:off x="96935" y="5339444"/>
            <a:ext cx="3711667" cy="1384995"/>
          </a:xfrm>
          <a:prstGeom prst="rect">
            <a:avLst/>
          </a:prstGeom>
          <a:noFill/>
          <a:ln>
            <a:solidFill>
              <a:schemeClr val="tx1"/>
            </a:solidFill>
          </a:ln>
        </p:spPr>
        <p:txBody>
          <a:bodyPr wrap="square" rtlCol="0">
            <a:spAutoFit/>
          </a:bodyPr>
          <a:lstStyle/>
          <a:p>
            <a:pPr algn="ctr"/>
            <a:r>
              <a:rPr lang="en-GB" sz="1200" u="sng" dirty="0">
                <a:latin typeface="Arial" panose="020B0604020202020204" pitchFamily="34" charset="0"/>
                <a:cs typeface="Arial" panose="020B0604020202020204" pitchFamily="34" charset="0"/>
              </a:rPr>
              <a:t>KEY QUOTES</a:t>
            </a:r>
          </a:p>
          <a:p>
            <a:pPr algn="ctr"/>
            <a:endParaRPr lang="en-GB" sz="1200"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“We're telling lies; we know we're telling lies; we don't tell the public the truth, that we're losing more officers than the Germans, and that it's impossible to get through on the Western Front.”   </a:t>
            </a:r>
          </a:p>
          <a:p>
            <a:r>
              <a:rPr lang="en-US" sz="1200" b="1" dirty="0">
                <a:latin typeface="Arial" panose="020B0604020202020204" pitchFamily="34" charset="0"/>
                <a:cs typeface="Arial" panose="020B0604020202020204" pitchFamily="34" charset="0"/>
              </a:rPr>
              <a:t>Lord </a:t>
            </a:r>
            <a:r>
              <a:rPr lang="en-US" sz="1200" b="1" dirty="0" err="1">
                <a:latin typeface="Arial" panose="020B0604020202020204" pitchFamily="34" charset="0"/>
                <a:cs typeface="Arial" panose="020B0604020202020204" pitchFamily="34" charset="0"/>
              </a:rPr>
              <a:t>Rothermere</a:t>
            </a:r>
            <a:r>
              <a:rPr lang="en-US" sz="1200" b="1" dirty="0">
                <a:latin typeface="Arial" panose="020B0604020202020204" pitchFamily="34" charset="0"/>
                <a:cs typeface="Arial" panose="020B0604020202020204" pitchFamily="34" charset="0"/>
              </a:rPr>
              <a:t>, 1917</a:t>
            </a:r>
            <a:endParaRPr lang="en-GB" sz="12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61BFBE5-61C1-4443-931E-640F572A6F39}"/>
              </a:ext>
            </a:extLst>
          </p:cNvPr>
          <p:cNvGraphicFramePr>
            <a:graphicFrameLocks noGrp="1"/>
          </p:cNvGraphicFramePr>
          <p:nvPr>
            <p:extLst>
              <p:ext uri="{D42A27DB-BD31-4B8C-83A1-F6EECF244321}">
                <p14:modId xmlns:p14="http://schemas.microsoft.com/office/powerpoint/2010/main" val="4105176573"/>
              </p:ext>
            </p:extLst>
          </p:nvPr>
        </p:nvGraphicFramePr>
        <p:xfrm>
          <a:off x="6644081" y="62227"/>
          <a:ext cx="5450984" cy="6685222"/>
        </p:xfrm>
        <a:graphic>
          <a:graphicData uri="http://schemas.openxmlformats.org/drawingml/2006/table">
            <a:tbl>
              <a:tblPr firstRow="1" firstCol="1" lastRow="1" lastCol="1" bandRow="1" bandCol="1"/>
              <a:tblGrid>
                <a:gridCol w="911610">
                  <a:extLst>
                    <a:ext uri="{9D8B030D-6E8A-4147-A177-3AD203B41FA5}">
                      <a16:colId xmlns:a16="http://schemas.microsoft.com/office/drawing/2014/main" val="1041412635"/>
                    </a:ext>
                  </a:extLst>
                </a:gridCol>
                <a:gridCol w="4539374">
                  <a:extLst>
                    <a:ext uri="{9D8B030D-6E8A-4147-A177-3AD203B41FA5}">
                      <a16:colId xmlns:a16="http://schemas.microsoft.com/office/drawing/2014/main" val="1135898803"/>
                    </a:ext>
                  </a:extLst>
                </a:gridCol>
              </a:tblGrid>
              <a:tr h="227182">
                <a:tc gridSpan="2">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Long term causes of WW1</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extLst>
                  <a:ext uri="{0D108BD9-81ED-4DB2-BD59-A6C34878D82A}">
                    <a16:rowId xmlns:a16="http://schemas.microsoft.com/office/drawing/2014/main" val="2621952174"/>
                  </a:ext>
                </a:extLst>
              </a:tr>
              <a:tr h="515879">
                <a:tc>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Militarism</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a:effectLst/>
                          <a:latin typeface="+mn-lt"/>
                          <a:ea typeface="Arial" panose="020B0604020202020204" pitchFamily="34" charset="0"/>
                          <a:cs typeface="Times New Roman" panose="02020603050405020304" pitchFamily="18" charset="0"/>
                        </a:rPr>
                        <a:t>An</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emphasis</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on</a:t>
                      </a:r>
                      <a:r>
                        <a:rPr lang="en-GB" sz="1200" b="1" spc="-9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military</a:t>
                      </a:r>
                      <a:r>
                        <a:rPr lang="en-GB" sz="1200" b="1" spc="-9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ideals</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and</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strength.</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Wanting</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your</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country</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to</a:t>
                      </a:r>
                      <a:r>
                        <a:rPr lang="en-GB" sz="1200" b="1" spc="-9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have</a:t>
                      </a:r>
                      <a:r>
                        <a:rPr lang="en-GB" sz="1200" b="1" spc="-10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a</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strong</a:t>
                      </a:r>
                      <a:endParaRPr lang="en-GB" sz="1200">
                        <a:effectLst/>
                        <a:latin typeface="+mn-lt"/>
                        <a:ea typeface="Arial" panose="020B0604020202020204" pitchFamily="34" charset="0"/>
                        <a:cs typeface="Times New Roman" panose="02020603050405020304" pitchFamily="18" charset="0"/>
                      </a:endParaRPr>
                    </a:p>
                    <a:p>
                      <a:pPr marL="67945" algn="l">
                        <a:spcBef>
                          <a:spcPts val="65"/>
                        </a:spcBef>
                        <a:spcAft>
                          <a:spcPts val="0"/>
                        </a:spcAft>
                      </a:pPr>
                      <a:r>
                        <a:rPr lang="en-GB" sz="1200" b="1">
                          <a:effectLst/>
                          <a:latin typeface="+mn-lt"/>
                          <a:ea typeface="Arial" panose="020B0604020202020204" pitchFamily="34" charset="0"/>
                          <a:cs typeface="Times New Roman" panose="02020603050405020304" pitchFamily="18" charset="0"/>
                        </a:rPr>
                        <a:t>Army and navy.</a:t>
                      </a:r>
                      <a:endParaRPr lang="en-GB"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252791"/>
                  </a:ext>
                </a:extLst>
              </a:tr>
              <a:tr h="1714239">
                <a:tc>
                  <a:txBody>
                    <a:bodyPr/>
                    <a:lstStyle/>
                    <a:p>
                      <a:pPr marL="67945" algn="l">
                        <a:lnSpc>
                          <a:spcPts val="1235"/>
                        </a:lnSpc>
                        <a:spcAft>
                          <a:spcPts val="0"/>
                        </a:spcAft>
                      </a:pPr>
                      <a:r>
                        <a:rPr lang="en-GB" sz="1200" b="1" dirty="0">
                          <a:effectLst/>
                          <a:latin typeface="+mn-lt"/>
                          <a:ea typeface="Arial" panose="020B0604020202020204" pitchFamily="34" charset="0"/>
                          <a:cs typeface="Times New Roman" panose="02020603050405020304" pitchFamily="18" charset="0"/>
                        </a:rPr>
                        <a:t>Alliances</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a:effectLst/>
                          <a:latin typeface="+mn-lt"/>
                          <a:ea typeface="Arial" panose="020B0604020202020204" pitchFamily="34" charset="0"/>
                          <a:cs typeface="Times New Roman" panose="02020603050405020304" pitchFamily="18" charset="0"/>
                        </a:rPr>
                        <a:t>A</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group</a:t>
                      </a:r>
                      <a:r>
                        <a:rPr lang="en-GB" sz="1200" b="1" spc="-1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of</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counties</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who</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promise</a:t>
                      </a:r>
                      <a:r>
                        <a:rPr lang="en-GB" sz="1200" b="1" spc="-1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to</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support</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and</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protect</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each</a:t>
                      </a:r>
                      <a:r>
                        <a:rPr lang="en-GB" sz="1200" b="1" spc="-1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other.</a:t>
                      </a:r>
                      <a:r>
                        <a:rPr lang="en-GB" sz="1200" b="1" spc="-1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Rival</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groups</a:t>
                      </a:r>
                      <a:endParaRPr lang="en-GB" sz="1200">
                        <a:effectLst/>
                        <a:latin typeface="+mn-lt"/>
                        <a:ea typeface="Arial" panose="020B0604020202020204" pitchFamily="34" charset="0"/>
                        <a:cs typeface="Times New Roman" panose="02020603050405020304" pitchFamily="18" charset="0"/>
                      </a:endParaRPr>
                    </a:p>
                    <a:p>
                      <a:pPr marL="67945" algn="l">
                        <a:spcAft>
                          <a:spcPts val="0"/>
                        </a:spcAft>
                      </a:pPr>
                      <a:r>
                        <a:rPr lang="en-GB" sz="1200" b="1">
                          <a:effectLst/>
                          <a:latin typeface="+mn-lt"/>
                          <a:ea typeface="Arial" panose="020B0604020202020204" pitchFamily="34" charset="0"/>
                          <a:cs typeface="Times New Roman" panose="02020603050405020304" pitchFamily="18" charset="0"/>
                        </a:rPr>
                        <a:t>Have rival alliances.</a:t>
                      </a:r>
                      <a:r>
                        <a:rPr lang="en-GB" sz="1200">
                          <a:effectLst/>
                          <a:latin typeface="+mn-lt"/>
                          <a:ea typeface="Arial" panose="020B0604020202020204" pitchFamily="34" charset="0"/>
                          <a:cs typeface="Times New Roman" panose="02020603050405020304" pitchFamily="18" charset="0"/>
                        </a:rPr>
                        <a:t> For a number of years tension between the main European powers has been increasing. In 1914 there were two main power blocks / alliances:</a:t>
                      </a:r>
                    </a:p>
                    <a:p>
                      <a:pPr marL="342900" lvl="0" indent="-342900" algn="l">
                        <a:spcBef>
                          <a:spcPts val="5"/>
                        </a:spcBef>
                        <a:spcAft>
                          <a:spcPts val="0"/>
                        </a:spcAft>
                        <a:buSzPts val="1100"/>
                        <a:buFont typeface="Symbol" panose="05050102010706020507" pitchFamily="18" charset="2"/>
                        <a:buChar char=""/>
                        <a:tabLst>
                          <a:tab pos="523875" algn="l"/>
                          <a:tab pos="524510" algn="l"/>
                        </a:tabLst>
                      </a:pPr>
                      <a:r>
                        <a:rPr lang="en-GB" sz="1200" b="1" i="1">
                          <a:effectLst/>
                          <a:latin typeface="+mn-lt"/>
                          <a:ea typeface="Symbol" panose="05050102010706020507" pitchFamily="18" charset="2"/>
                          <a:cs typeface="Symbol" panose="05050102010706020507" pitchFamily="18" charset="2"/>
                        </a:rPr>
                        <a:t>The</a:t>
                      </a:r>
                      <a:r>
                        <a:rPr lang="en-GB" sz="1200" b="1" i="1" spc="-95">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Triple</a:t>
                      </a:r>
                      <a:r>
                        <a:rPr lang="en-GB" sz="1200" b="1" i="1" spc="-90">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Entente</a:t>
                      </a:r>
                      <a:r>
                        <a:rPr lang="en-GB" sz="1200">
                          <a:effectLst/>
                          <a:latin typeface="+mn-lt"/>
                          <a:ea typeface="Symbol" panose="05050102010706020507" pitchFamily="18" charset="2"/>
                          <a:cs typeface="Symbol" panose="05050102010706020507" pitchFamily="18" charset="2"/>
                        </a:rPr>
                        <a:t>-</a:t>
                      </a:r>
                      <a:r>
                        <a:rPr lang="en-GB" sz="1200" spc="-8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Great</a:t>
                      </a:r>
                      <a:r>
                        <a:rPr lang="en-GB" sz="1200" spc="-7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Britain</a:t>
                      </a:r>
                      <a:r>
                        <a:rPr lang="en-GB" sz="1200" spc="-8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t>
                      </a:r>
                      <a:r>
                        <a:rPr lang="en-GB" sz="1200" spc="-9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France</a:t>
                      </a:r>
                      <a:r>
                        <a:rPr lang="en-GB" sz="1200" spc="-8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t>
                      </a:r>
                      <a:r>
                        <a:rPr lang="en-GB" sz="1200" spc="-10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Russia</a:t>
                      </a:r>
                    </a:p>
                    <a:p>
                      <a:pPr marL="342900" lvl="0" indent="-342900" algn="l">
                        <a:spcBef>
                          <a:spcPts val="55"/>
                        </a:spcBef>
                        <a:spcAft>
                          <a:spcPts val="0"/>
                        </a:spcAft>
                        <a:buSzPts val="1100"/>
                        <a:buFont typeface="Symbol" panose="05050102010706020507" pitchFamily="18" charset="2"/>
                        <a:buChar char=""/>
                        <a:tabLst>
                          <a:tab pos="523875" algn="l"/>
                          <a:tab pos="524510" algn="l"/>
                        </a:tabLst>
                      </a:pPr>
                      <a:r>
                        <a:rPr lang="en-GB" sz="1200" b="1" i="1">
                          <a:effectLst/>
                          <a:latin typeface="+mn-lt"/>
                          <a:ea typeface="Symbol" panose="05050102010706020507" pitchFamily="18" charset="2"/>
                          <a:cs typeface="Symbol" panose="05050102010706020507" pitchFamily="18" charset="2"/>
                        </a:rPr>
                        <a:t>The</a:t>
                      </a:r>
                      <a:r>
                        <a:rPr lang="en-GB" sz="1200" b="1" i="1" spc="-95">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Triple</a:t>
                      </a:r>
                      <a:r>
                        <a:rPr lang="en-GB" sz="1200" b="1" i="1" spc="-95">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Alliance-</a:t>
                      </a:r>
                      <a:r>
                        <a:rPr lang="en-GB" sz="1200" b="1" i="1" spc="-8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Germany</a:t>
                      </a:r>
                      <a:r>
                        <a:rPr lang="en-GB" sz="1200" spc="-7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t>
                      </a:r>
                      <a:r>
                        <a:rPr lang="en-GB" sz="1200" spc="-10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Italy</a:t>
                      </a:r>
                      <a:r>
                        <a:rPr lang="en-GB" sz="1200" spc="-9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and</a:t>
                      </a:r>
                      <a:r>
                        <a:rPr lang="en-GB" sz="1200" spc="-8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Austria-Hungary</a:t>
                      </a:r>
                    </a:p>
                    <a:p>
                      <a:pPr marL="67945" algn="l">
                        <a:spcBef>
                          <a:spcPts val="20"/>
                        </a:spcBef>
                        <a:spcAft>
                          <a:spcPts val="0"/>
                        </a:spcAft>
                      </a:pPr>
                      <a:r>
                        <a:rPr lang="en-GB" sz="1200">
                          <a:effectLst/>
                          <a:latin typeface="+mn-lt"/>
                          <a:ea typeface="Arial" panose="020B0604020202020204" pitchFamily="34" charset="0"/>
                          <a:cs typeface="Arial" panose="020B0604020202020204" pitchFamily="34" charset="0"/>
                        </a:rPr>
                        <a:t> </a:t>
                      </a:r>
                      <a:endParaRPr lang="en-GB" sz="1200">
                        <a:effectLst/>
                        <a:latin typeface="+mn-lt"/>
                        <a:ea typeface="Arial" panose="020B0604020202020204" pitchFamily="34" charset="0"/>
                        <a:cs typeface="Times New Roman" panose="02020603050405020304" pitchFamily="18" charset="0"/>
                      </a:endParaRPr>
                    </a:p>
                    <a:p>
                      <a:pPr marL="67945" algn="l">
                        <a:lnSpc>
                          <a:spcPts val="1235"/>
                        </a:lnSpc>
                        <a:spcAft>
                          <a:spcPts val="0"/>
                        </a:spcAft>
                      </a:pPr>
                      <a:r>
                        <a:rPr lang="en-GB" sz="1200">
                          <a:effectLst/>
                          <a:latin typeface="+mn-lt"/>
                          <a:ea typeface="Arial" panose="020B0604020202020204" pitchFamily="34" charset="0"/>
                          <a:cs typeface="Times New Roman" panose="02020603050405020304" pitchFamily="18" charset="0"/>
                        </a:rPr>
                        <a:t>Each</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member</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promised</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to</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help</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its</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allies</a:t>
                      </a:r>
                      <a:r>
                        <a:rPr lang="en-GB" sz="1200" spc="-22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if</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they</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were</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attacked</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by</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 country</a:t>
                      </a:r>
                      <a:r>
                        <a:rPr lang="en-GB" sz="1200" spc="-8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belonging</a:t>
                      </a:r>
                      <a:r>
                        <a:rPr lang="en-GB" sz="1200" spc="-8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to</a:t>
                      </a:r>
                      <a:r>
                        <a:rPr lang="en-GB" sz="1200" spc="-7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another</a:t>
                      </a:r>
                      <a:r>
                        <a:rPr lang="en-GB" sz="1200" spc="-7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alliance.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855007"/>
                  </a:ext>
                </a:extLst>
              </a:tr>
              <a:tr h="701701">
                <a:tc>
                  <a:txBody>
                    <a:bodyPr/>
                    <a:lstStyle/>
                    <a:p>
                      <a:pPr marL="67945" algn="l">
                        <a:lnSpc>
                          <a:spcPts val="1240"/>
                        </a:lnSpc>
                        <a:spcAft>
                          <a:spcPts val="0"/>
                        </a:spcAft>
                      </a:pPr>
                      <a:r>
                        <a:rPr lang="en-GB" sz="1200" b="1" dirty="0">
                          <a:effectLst/>
                          <a:latin typeface="+mn-lt"/>
                          <a:ea typeface="Arial" panose="020B0604020202020204" pitchFamily="34" charset="0"/>
                          <a:cs typeface="Times New Roman" panose="02020603050405020304" pitchFamily="18" charset="0"/>
                        </a:rPr>
                        <a:t>Imperialism</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The</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desire</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to</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conquer</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colonies,</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especially</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in</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Africa.</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This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brought</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the</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powers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into</a:t>
                      </a:r>
                      <a:endParaRPr lang="en-GB" sz="1200" dirty="0">
                        <a:effectLst/>
                        <a:latin typeface="+mn-lt"/>
                        <a:ea typeface="Arial" panose="020B0604020202020204" pitchFamily="34" charset="0"/>
                        <a:cs typeface="Times New Roman" panose="02020603050405020304" pitchFamily="18" charset="0"/>
                      </a:endParaRPr>
                    </a:p>
                    <a:p>
                      <a:pPr marL="67945" algn="l">
                        <a:lnSpc>
                          <a:spcPts val="1240"/>
                        </a:lnSpc>
                        <a:spcAft>
                          <a:spcPts val="0"/>
                        </a:spcAft>
                      </a:pPr>
                      <a:r>
                        <a:rPr lang="en-GB" sz="1200" b="1" dirty="0">
                          <a:effectLst/>
                          <a:latin typeface="+mn-lt"/>
                          <a:ea typeface="Arial" panose="020B0604020202020204" pitchFamily="34" charset="0"/>
                          <a:cs typeface="Times New Roman" panose="02020603050405020304" pitchFamily="18" charset="0"/>
                        </a:rPr>
                        <a:t>Conflict: Germany wanted an empire. France and Britain already had empires.</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33802"/>
                  </a:ext>
                </a:extLst>
              </a:tr>
              <a:tr h="553693">
                <a:tc>
                  <a:txBody>
                    <a:bodyPr/>
                    <a:lstStyle/>
                    <a:p>
                      <a:pPr marL="67945" algn="l">
                        <a:lnSpc>
                          <a:spcPts val="1250"/>
                        </a:lnSpc>
                        <a:spcAft>
                          <a:spcPts val="0"/>
                        </a:spcAft>
                      </a:pPr>
                      <a:r>
                        <a:rPr lang="en-GB" sz="1200" b="1">
                          <a:effectLst/>
                          <a:latin typeface="+mn-lt"/>
                          <a:ea typeface="Arial" panose="020B0604020202020204" pitchFamily="34" charset="0"/>
                          <a:cs typeface="Times New Roman" panose="02020603050405020304" pitchFamily="18" charset="0"/>
                        </a:rPr>
                        <a:t>Nationalism</a:t>
                      </a:r>
                      <a:endParaRPr lang="en-GB"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The</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belief</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that</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your</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country</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is</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better</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than</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others.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This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made</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nations</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assertive</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and</a:t>
                      </a:r>
                      <a:endParaRPr lang="en-GB" sz="1200" dirty="0">
                        <a:effectLst/>
                        <a:latin typeface="+mn-lt"/>
                        <a:ea typeface="Arial" panose="020B0604020202020204" pitchFamily="34" charset="0"/>
                        <a:cs typeface="Times New Roman" panose="02020603050405020304" pitchFamily="18" charset="0"/>
                      </a:endParaRPr>
                    </a:p>
                    <a:p>
                      <a:pPr marL="67945" algn="l">
                        <a:lnSpc>
                          <a:spcPts val="1260"/>
                        </a:lnSpc>
                        <a:spcBef>
                          <a:spcPts val="80"/>
                        </a:spcBef>
                        <a:spcAft>
                          <a:spcPts val="0"/>
                        </a:spcAft>
                      </a:pPr>
                      <a:r>
                        <a:rPr lang="en-GB" sz="1200" b="1" dirty="0">
                          <a:effectLst/>
                          <a:latin typeface="+mn-lt"/>
                          <a:ea typeface="Arial" panose="020B0604020202020204" pitchFamily="34" charset="0"/>
                          <a:cs typeface="Times New Roman" panose="02020603050405020304" pitchFamily="18" charset="0"/>
                        </a:rPr>
                        <a:t>aggressive</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478673"/>
                  </a:ext>
                </a:extLst>
              </a:tr>
              <a:tr h="227182">
                <a:tc gridSpan="2">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Short term cause of WW1-The Assassination of Franz Ferdinand</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GB"/>
                    </a:p>
                  </a:txBody>
                  <a:tcPr/>
                </a:tc>
                <a:extLst>
                  <a:ext uri="{0D108BD9-81ED-4DB2-BD59-A6C34878D82A}">
                    <a16:rowId xmlns:a16="http://schemas.microsoft.com/office/drawing/2014/main" val="126716848"/>
                  </a:ext>
                </a:extLst>
              </a:tr>
              <a:tr h="755696">
                <a:tc gridSpan="2">
                  <a:txBody>
                    <a:bodyPr/>
                    <a:lstStyle/>
                    <a:p>
                      <a:pPr marL="67945" algn="l">
                        <a:lnSpc>
                          <a:spcPts val="1250"/>
                        </a:lnSpc>
                        <a:spcAft>
                          <a:spcPts val="0"/>
                        </a:spcAft>
                      </a:pPr>
                      <a:r>
                        <a:rPr lang="en-GB" sz="1050" b="1" u="sng" dirty="0">
                          <a:solidFill>
                            <a:srgbClr val="FF0000"/>
                          </a:solidFill>
                          <a:effectLst/>
                          <a:latin typeface="+mn-lt"/>
                          <a:ea typeface="Arial" panose="020B0604020202020204" pitchFamily="34" charset="0"/>
                          <a:cs typeface="Times New Roman" panose="02020603050405020304" pitchFamily="18" charset="0"/>
                        </a:rPr>
                        <a:t>Cause:</a:t>
                      </a:r>
                      <a:r>
                        <a:rPr lang="en-GB" sz="1050" b="1" dirty="0">
                          <a:solidFill>
                            <a:srgbClr val="FF0000"/>
                          </a:solidFill>
                          <a:effectLst/>
                          <a:latin typeface="+mn-lt"/>
                          <a:ea typeface="Arial" panose="020B0604020202020204" pitchFamily="34" charset="0"/>
                          <a:cs typeface="Times New Roman" panose="02020603050405020304" pitchFamily="18" charset="0"/>
                        </a:rPr>
                        <a:t> </a:t>
                      </a:r>
                      <a:r>
                        <a:rPr lang="en-GB" sz="1050" kern="1200" dirty="0">
                          <a:solidFill>
                            <a:srgbClr val="FF0000"/>
                          </a:solidFill>
                          <a:effectLst/>
                          <a:latin typeface="+mn-lt"/>
                          <a:ea typeface="Times New Roman" panose="02020603050405020304" pitchFamily="18" charset="0"/>
                          <a:cs typeface="Times New Roman" panose="02020603050405020304" pitchFamily="18" charset="0"/>
                        </a:rPr>
                        <a:t> </a:t>
                      </a:r>
                      <a:r>
                        <a:rPr lang="en-GB" sz="1050" b="1" dirty="0">
                          <a:effectLst/>
                          <a:latin typeface="+mn-lt"/>
                          <a:ea typeface="Arial" panose="020B0604020202020204" pitchFamily="34" charset="0"/>
                          <a:cs typeface="Times New Roman" panose="02020603050405020304" pitchFamily="18" charset="0"/>
                        </a:rPr>
                        <a:t>In 1914 Austria owned Bosnia. Many Bosnians hated Austria </a:t>
                      </a:r>
                      <a:endParaRPr lang="en-GB" sz="1050" dirty="0">
                        <a:effectLst/>
                        <a:latin typeface="+mn-lt"/>
                        <a:ea typeface="Arial" panose="020B0604020202020204" pitchFamily="34" charset="0"/>
                        <a:cs typeface="Times New Roman" panose="02020603050405020304" pitchFamily="18" charset="0"/>
                      </a:endParaRPr>
                    </a:p>
                    <a:p>
                      <a:pPr marL="67945" algn="l">
                        <a:lnSpc>
                          <a:spcPts val="1250"/>
                        </a:lnSpc>
                        <a:spcAft>
                          <a:spcPts val="0"/>
                        </a:spcAft>
                      </a:pPr>
                      <a:r>
                        <a:rPr lang="en-GB" sz="1050" b="1" dirty="0">
                          <a:effectLst/>
                          <a:latin typeface="+mn-lt"/>
                          <a:ea typeface="Arial" panose="020B0604020202020204" pitchFamily="34" charset="0"/>
                          <a:cs typeface="Times New Roman" panose="02020603050405020304" pitchFamily="18" charset="0"/>
                        </a:rPr>
                        <a:t>and wanted to be free- known as </a:t>
                      </a:r>
                      <a:endParaRPr lang="en-GB" sz="1050" dirty="0">
                        <a:effectLst/>
                        <a:latin typeface="+mn-lt"/>
                        <a:ea typeface="Arial" panose="020B0604020202020204" pitchFamily="34" charset="0"/>
                        <a:cs typeface="Times New Roman" panose="02020603050405020304" pitchFamily="18" charset="0"/>
                      </a:endParaRPr>
                    </a:p>
                    <a:p>
                      <a:pPr marL="67945" algn="l">
                        <a:lnSpc>
                          <a:spcPts val="1250"/>
                        </a:lnSpc>
                        <a:spcAft>
                          <a:spcPts val="0"/>
                        </a:spcAft>
                      </a:pPr>
                      <a:r>
                        <a:rPr lang="en-GB" sz="1050" b="1" dirty="0">
                          <a:effectLst/>
                          <a:latin typeface="+mn-lt"/>
                          <a:ea typeface="Arial" panose="020B0604020202020204" pitchFamily="34" charset="0"/>
                          <a:cs typeface="Times New Roman" panose="02020603050405020304" pitchFamily="18" charset="0"/>
                        </a:rPr>
                        <a:t>Nationalism .The Archduke Franz Ferdinand was to become the next Emperor of Austria, so many Bosnians wanted to kill him. Many of these were part of the Black Hand group.</a:t>
                      </a:r>
                      <a:endParaRPr lang="en-GB" sz="105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24388766"/>
                  </a:ext>
                </a:extLst>
              </a:tr>
              <a:tr h="1219878">
                <a:tc gridSpan="2">
                  <a:txBody>
                    <a:bodyPr/>
                    <a:lstStyle/>
                    <a:p>
                      <a:pPr algn="l">
                        <a:spcAft>
                          <a:spcPts val="600"/>
                        </a:spcAft>
                      </a:pPr>
                      <a:r>
                        <a:rPr lang="en-GB" sz="1050" b="1" u="sng" dirty="0">
                          <a:solidFill>
                            <a:srgbClr val="FF0000"/>
                          </a:solidFill>
                          <a:effectLst/>
                          <a:latin typeface="+mn-lt"/>
                          <a:ea typeface="Arial" panose="020B0604020202020204" pitchFamily="34" charset="0"/>
                          <a:cs typeface="Times New Roman" panose="02020603050405020304" pitchFamily="18" charset="0"/>
                        </a:rPr>
                        <a:t>Events:</a:t>
                      </a:r>
                      <a:r>
                        <a:rPr lang="en-GB" sz="1050" b="1" dirty="0">
                          <a:solidFill>
                            <a:srgbClr val="FF0000"/>
                          </a:solidFill>
                          <a:effectLst/>
                          <a:latin typeface="+mn-lt"/>
                          <a:ea typeface="Arial" panose="020B0604020202020204" pitchFamily="34" charset="0"/>
                          <a:cs typeface="Times New Roman" panose="02020603050405020304" pitchFamily="18" charset="0"/>
                        </a:rPr>
                        <a:t> </a:t>
                      </a:r>
                      <a:r>
                        <a:rPr lang="en-GB" sz="1050" dirty="0">
                          <a:solidFill>
                            <a:srgbClr val="FF0000"/>
                          </a:solidFill>
                          <a:effectLst/>
                          <a:latin typeface="+mn-lt"/>
                          <a:ea typeface="Arial" panose="020B0604020202020204" pitchFamily="34" charset="0"/>
                          <a:cs typeface="Times New Roman" panose="02020603050405020304" pitchFamily="18" charset="0"/>
                        </a:rPr>
                        <a:t> </a:t>
                      </a:r>
                      <a:r>
                        <a:rPr lang="en-GB" sz="1050" dirty="0">
                          <a:solidFill>
                            <a:srgbClr val="231F20"/>
                          </a:solidFill>
                          <a:effectLst/>
                          <a:latin typeface="+mn-lt"/>
                          <a:ea typeface="Times New Roman" panose="02020603050405020304" pitchFamily="18" charset="0"/>
                          <a:cs typeface="Times New Roman" panose="02020603050405020304" pitchFamily="18" charset="0"/>
                        </a:rPr>
                        <a:t>Archduke Franz Ferdinand was inspecting the army in Sarajevo with his wife Sophie. Seven young Bosnian Serbs planned to assassinate Franz Ferdinand as he drove along the main road in Sarajevo. The first conspirator who tried to kill Franz Ferdinand threw a bomb at his car. He missed and was arrested. He decided to abandon the visit and return home via a different route to the one planned. No one had told the driver the route had changed. Unfortunately, the car stopped in front of Gavrilo Princip, one of the conspirators, who was on his way home thinking he had failed. Princip pulled out a gun and shot at Franz Ferdinand. Both he and his wife were killed. </a:t>
                      </a:r>
                      <a:endParaRPr lang="en-GB" sz="105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84770169"/>
                  </a:ext>
                </a:extLst>
              </a:tr>
              <a:tr h="726971">
                <a:tc gridSpan="2">
                  <a:txBody>
                    <a:bodyPr/>
                    <a:lstStyle/>
                    <a:p>
                      <a:pPr marL="67945" algn="l">
                        <a:lnSpc>
                          <a:spcPts val="1250"/>
                        </a:lnSpc>
                        <a:spcAft>
                          <a:spcPts val="0"/>
                        </a:spcAft>
                      </a:pPr>
                      <a:r>
                        <a:rPr lang="en-GB" sz="1050" b="1" u="sng" dirty="0">
                          <a:solidFill>
                            <a:srgbClr val="FF0000"/>
                          </a:solidFill>
                          <a:effectLst/>
                          <a:latin typeface="+mn-lt"/>
                          <a:ea typeface="Arial" panose="020B0604020202020204" pitchFamily="34" charset="0"/>
                          <a:cs typeface="Times New Roman" panose="02020603050405020304" pitchFamily="18" charset="0"/>
                        </a:rPr>
                        <a:t>Consequences: </a:t>
                      </a:r>
                      <a:r>
                        <a:rPr lang="en-GB" sz="1050" spc="40" dirty="0">
                          <a:solidFill>
                            <a:srgbClr val="FF0000"/>
                          </a:solidFill>
                          <a:effectLst/>
                          <a:latin typeface="+mn-lt"/>
                          <a:ea typeface="Arial" panose="020B0604020202020204" pitchFamily="34" charset="0"/>
                          <a:cs typeface="Times New Roman" panose="02020603050405020304" pitchFamily="18" charset="0"/>
                        </a:rPr>
                        <a:t> </a:t>
                      </a:r>
                      <a:r>
                        <a:rPr lang="en-GB" sz="1050" spc="40" dirty="0">
                          <a:solidFill>
                            <a:srgbClr val="181818"/>
                          </a:solidFill>
                          <a:effectLst/>
                          <a:latin typeface="+mn-lt"/>
                          <a:ea typeface="Arial" panose="020B0604020202020204" pitchFamily="34" charset="0"/>
                          <a:cs typeface="Times New Roman" panose="02020603050405020304" pitchFamily="18" charset="0"/>
                        </a:rPr>
                        <a:t>Austria-Hungary immediately blamed the Serbian government for the attack. On July 28, Austria-Hungary declared war on Serbia, and the fragile peace between Europe’s great powers collapsed, beginning the devastating conflict now known as the First World War.</a:t>
                      </a:r>
                      <a:endParaRPr lang="en-GB" sz="105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50399051"/>
                  </a:ext>
                </a:extLst>
              </a:tr>
            </a:tbl>
          </a:graphicData>
        </a:graphic>
      </p:graphicFrame>
      <p:pic>
        <p:nvPicPr>
          <p:cNvPr id="5" name="Picture 4" descr="A group of soldiers eating&#10;&#10;AI-generated content may be incorrect.">
            <a:extLst>
              <a:ext uri="{FF2B5EF4-FFF2-40B4-BE49-F238E27FC236}">
                <a16:creationId xmlns:a16="http://schemas.microsoft.com/office/drawing/2014/main" id="{04A22044-B682-D1E4-27BC-2B0D16735873}"/>
              </a:ext>
            </a:extLst>
          </p:cNvPr>
          <p:cNvPicPr>
            <a:picLocks noChangeAspect="1"/>
          </p:cNvPicPr>
          <p:nvPr/>
        </p:nvPicPr>
        <p:blipFill>
          <a:blip r:embed="rId3" cstate="print">
            <a:extLst>
              <a:ext uri="{28A0092B-C50C-407E-A947-70E740481C1C}">
                <a14:useLocalDpi xmlns:a14="http://schemas.microsoft.com/office/drawing/2010/main" val="0"/>
              </a:ext>
            </a:extLst>
          </a:blip>
          <a:srcRect t="12590" b="14896"/>
          <a:stretch>
            <a:fillRect/>
          </a:stretch>
        </p:blipFill>
        <p:spPr>
          <a:xfrm>
            <a:off x="3880561" y="5339443"/>
            <a:ext cx="2641600" cy="1384996"/>
          </a:xfrm>
          <a:prstGeom prst="rect">
            <a:avLst/>
          </a:prstGeom>
        </p:spPr>
      </p:pic>
    </p:spTree>
    <p:extLst>
      <p:ext uri="{BB962C8B-B14F-4D97-AF65-F5344CB8AC3E}">
        <p14:creationId xmlns:p14="http://schemas.microsoft.com/office/powerpoint/2010/main" val="1409490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6" ma:contentTypeDescription="Create a new document." ma:contentTypeScope="" ma:versionID="e43754d4213f9bb600dc013e9c921c40">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827c3ac6c8b83da74d921485e32abcc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52102B-E11C-4CCE-9665-F37F7F7377A2}">
  <ds:schemaRefs>
    <ds:schemaRef ds:uri="http://schemas.microsoft.com/sharepoint/v3/contenttype/forms"/>
  </ds:schemaRefs>
</ds:datastoreItem>
</file>

<file path=customXml/itemProps2.xml><?xml version="1.0" encoding="utf-8"?>
<ds:datastoreItem xmlns:ds="http://schemas.openxmlformats.org/officeDocument/2006/customXml" ds:itemID="{06E09EEE-8521-464D-A3BA-89F3FA437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bc8c4-a75d-415d-96ea-cd24337c12ed"/>
    <ds:schemaRef ds:uri="0e13a264-7465-4452-bc5c-02dfe0376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E1E450-B197-4FF8-83F5-41D12E67E398}">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dc0bc8c4-a75d-415d-96ea-cd24337c12ed"/>
    <ds:schemaRef ds:uri="0e13a264-7465-4452-bc5c-02dfe0376e2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35</TotalTime>
  <Words>1469</Words>
  <Application>Microsoft Office PowerPoint</Application>
  <PresentationFormat>Widescreen</PresentationFormat>
  <Paragraphs>214</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Castellar</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The Oaks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Studies Knowledge Organisers 2020</dc:title>
  <dc:creator>Kevin Street</dc:creator>
  <cp:lastModifiedBy>eden madeline</cp:lastModifiedBy>
  <cp:revision>15</cp:revision>
  <cp:lastPrinted>2020-06-23T11:00:44Z</cp:lastPrinted>
  <dcterms:created xsi:type="dcterms:W3CDTF">2020-06-23T09:46:42Z</dcterms:created>
  <dcterms:modified xsi:type="dcterms:W3CDTF">2025-09-03T18:28:37Z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y fmtid="{D5CDD505-2E9C-101B-9397-08002B2CF9AE}" pid="3" name="MediaServiceImageTags">
    <vt:lpwstr/>
  </property>
</Properties>
</file>